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25"/>
  </p:notesMasterIdLst>
  <p:sldIdLst>
    <p:sldId id="256" r:id="rId2"/>
    <p:sldId id="259" r:id="rId3"/>
    <p:sldId id="260" r:id="rId4"/>
    <p:sldId id="264" r:id="rId5"/>
    <p:sldId id="261" r:id="rId6"/>
    <p:sldId id="262" r:id="rId7"/>
    <p:sldId id="263" r:id="rId8"/>
    <p:sldId id="277" r:id="rId9"/>
    <p:sldId id="276" r:id="rId10"/>
    <p:sldId id="265" r:id="rId11"/>
    <p:sldId id="266" r:id="rId12"/>
    <p:sldId id="267" r:id="rId13"/>
    <p:sldId id="268" r:id="rId14"/>
    <p:sldId id="270" r:id="rId15"/>
    <p:sldId id="283" r:id="rId16"/>
    <p:sldId id="275" r:id="rId17"/>
    <p:sldId id="273" r:id="rId18"/>
    <p:sldId id="285" r:id="rId19"/>
    <p:sldId id="272" r:id="rId20"/>
    <p:sldId id="286" r:id="rId21"/>
    <p:sldId id="271" r:id="rId22"/>
    <p:sldId id="281" r:id="rId23"/>
    <p:sldId id="28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6"/>
    </p:cViewPr>
  </p:sorterViewPr>
  <p:notesViewPr>
    <p:cSldViewPr>
      <p:cViewPr varScale="1">
        <p:scale>
          <a:sx n="57" d="100"/>
          <a:sy n="57" d="100"/>
        </p:scale>
        <p:origin x="-187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FBEC8E-48A3-405A-A568-1E3C47E68BE1}" type="datetimeFigureOut">
              <a:rPr lang="en-US" smtClean="0"/>
              <a:pPr/>
              <a:t>6/22/2009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1BC5A-587E-4A46-BBFB-566148EDCE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31BC5A-587E-4A46-BBFB-566148EDCEE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DFED-C52E-4833-A424-5527C192DAE7}" type="datetimeFigureOut">
              <a:rPr lang="en-US" smtClean="0"/>
              <a:pPr/>
              <a:t>6/22/2009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94A-310B-49E6-A277-DBA53D26C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DFED-C52E-4833-A424-5527C192DAE7}" type="datetimeFigureOut">
              <a:rPr lang="en-US" smtClean="0"/>
              <a:pPr/>
              <a:t>6/22/2009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94A-310B-49E6-A277-DBA53D26C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DFED-C52E-4833-A424-5527C192DAE7}" type="datetimeFigureOut">
              <a:rPr lang="en-US" smtClean="0"/>
              <a:pPr/>
              <a:t>6/22/2009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94A-310B-49E6-A277-DBA53D26C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DFED-C52E-4833-A424-5527C192DAE7}" type="datetimeFigureOut">
              <a:rPr lang="en-US" smtClean="0"/>
              <a:pPr/>
              <a:t>6/22/2009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94A-310B-49E6-A277-DBA53D26C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DFED-C52E-4833-A424-5527C192DAE7}" type="datetimeFigureOut">
              <a:rPr lang="en-US" smtClean="0"/>
              <a:pPr/>
              <a:t>6/22/2009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94A-310B-49E6-A277-DBA53D26C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DFED-C52E-4833-A424-5527C192DAE7}" type="datetimeFigureOut">
              <a:rPr lang="en-US" smtClean="0"/>
              <a:pPr/>
              <a:t>6/22/2009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94A-310B-49E6-A277-DBA53D26C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DFED-C52E-4833-A424-5527C192DAE7}" type="datetimeFigureOut">
              <a:rPr lang="en-US" smtClean="0"/>
              <a:pPr/>
              <a:t>6/22/2009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94A-310B-49E6-A277-DBA53D26C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DFED-C52E-4833-A424-5527C192DAE7}" type="datetimeFigureOut">
              <a:rPr lang="en-US" smtClean="0"/>
              <a:pPr/>
              <a:t>6/22/2009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A2B94A-310B-49E6-A277-DBA53D26C2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DFED-C52E-4833-A424-5527C192DAE7}" type="datetimeFigureOut">
              <a:rPr lang="en-US" smtClean="0"/>
              <a:pPr/>
              <a:t>6/22/2009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94A-310B-49E6-A277-DBA53D26C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DFED-C52E-4833-A424-5527C192DAE7}" type="datetimeFigureOut">
              <a:rPr lang="en-US" smtClean="0"/>
              <a:pPr/>
              <a:t>6/22/2009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EA2B94A-310B-49E6-A277-DBA53D26C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F31ADFED-C52E-4833-A424-5527C192DAE7}" type="datetimeFigureOut">
              <a:rPr lang="en-US" smtClean="0"/>
              <a:pPr/>
              <a:t>6/22/2009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94A-310B-49E6-A277-DBA53D26C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31ADFED-C52E-4833-A424-5527C192DAE7}" type="datetimeFigureOut">
              <a:rPr lang="en-US" smtClean="0"/>
              <a:pPr/>
              <a:t>6/22/2009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A2B94A-310B-49E6-A277-DBA53D26C2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5257800"/>
            <a:ext cx="4648200" cy="114300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Dra</a:t>
            </a:r>
            <a:r>
              <a:rPr lang="sr-Latn-BA" sz="260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žen Pašalić</a:t>
            </a:r>
          </a:p>
          <a:p>
            <a:r>
              <a:rPr lang="sr-Latn-BA" sz="260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Nenad Butulija</a:t>
            </a:r>
          </a:p>
          <a:p>
            <a:r>
              <a:rPr lang="sr-Latn-BA" sz="260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Jelena Antonić</a:t>
            </a:r>
            <a:endParaRPr lang="en-US" sz="260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invGray">
          <a:xfrm>
            <a:off x="990600" y="304800"/>
            <a:ext cx="6480048" cy="1295400"/>
          </a:xfrm>
          <a:effectLst/>
        </p:spPr>
        <p:txBody>
          <a:bodyPr>
            <a:normAutofit fontScale="90000"/>
          </a:bodyPr>
          <a:lstStyle/>
          <a:p>
            <a:pPr algn="ctr"/>
            <a:r>
              <a:rPr lang="sr-Latn-BA" sz="4000" b="0" cap="none" smtClean="0">
                <a:effectLst/>
              </a:rPr>
              <a:t/>
            </a:r>
            <a:br>
              <a:rPr lang="sr-Latn-BA" sz="4000" b="0" cap="none" smtClean="0">
                <a:effectLst/>
              </a:rPr>
            </a:br>
            <a:r>
              <a:rPr lang="en-US" sz="4400" b="0" cap="none" smtClean="0">
                <a:solidFill>
                  <a:schemeClr val="tx1"/>
                </a:solidFill>
                <a:effectLst/>
              </a:rPr>
              <a:t>Digitalna obrada slike</a:t>
            </a:r>
            <a:r>
              <a:rPr lang="en-US" sz="4000" b="0" cap="none" smtClean="0">
                <a:effectLst/>
              </a:rPr>
              <a:t/>
            </a:r>
            <a:br>
              <a:rPr lang="en-US" sz="4000" b="0" cap="none" smtClean="0">
                <a:effectLst/>
              </a:rPr>
            </a:br>
            <a:r>
              <a:rPr lang="sr-Latn-BA" sz="4000" b="0" cap="none" smtClean="0">
                <a:effectLst/>
              </a:rPr>
              <a:t/>
            </a:r>
            <a:br>
              <a:rPr lang="sr-Latn-BA" sz="4000" b="0" cap="none" smtClean="0">
                <a:effectLst/>
              </a:rPr>
            </a:br>
            <a:endParaRPr lang="en-US" sz="4000" b="0" cap="none"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invGray">
          <a:xfrm>
            <a:off x="1066800" y="2209800"/>
            <a:ext cx="6480048" cy="2590800"/>
          </a:xfrm>
          <a:prstGeom prst="rect">
            <a:avLst/>
          </a:prstGeom>
          <a:effectLst/>
        </p:spPr>
        <p:txBody>
          <a:bodyPr vert="horz" lIns="45720" rIns="45720" anchor="t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BA" sz="4000" b="0" i="0" u="none" strike="noStrike" kern="1200" cap="none" spc="0" normalizeH="0" baseline="0" noProof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Prezentacija</a:t>
            </a:r>
            <a:r>
              <a:rPr kumimoji="0" lang="sr-Latn-BA" sz="4000" b="0" i="0" u="none" strike="noStrike" kern="1200" cap="none" spc="0" normalizeH="0" noProof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projektnog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BA" sz="4000" baseline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latin typeface="+mj-lt"/>
                <a:ea typeface="+mj-ea"/>
                <a:cs typeface="+mj-cs"/>
              </a:rPr>
              <a:t>zadatka</a:t>
            </a:r>
            <a:r>
              <a:rPr kumimoji="0" lang="en-US" sz="4000" b="0" i="0" u="none" strike="noStrike" kern="1200" cap="none" spc="0" normalizeH="0" baseline="0" noProof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000" b="0" i="0" u="none" strike="noStrike" kern="1200" cap="none" spc="0" normalizeH="0" baseline="0" noProof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0" i="0" u="none" strike="noStrike" kern="1200" cap="none" spc="0" normalizeH="0" baseline="0" noProof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“Segmentacija plu</a:t>
            </a:r>
            <a:r>
              <a:rPr kumimoji="0" lang="sr-Latn-BA" sz="4000" b="0" i="0" u="none" strike="noStrike" kern="1200" cap="none" spc="0" normalizeH="0" baseline="0" noProof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ća</a:t>
            </a:r>
            <a:r>
              <a:rPr kumimoji="0" lang="en-US" sz="4000" b="0" i="0" u="none" strike="noStrike" kern="1200" cap="none" spc="0" normalizeH="0" baseline="0" noProof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”</a:t>
            </a:r>
            <a:endParaRPr kumimoji="0" lang="en-US" sz="4000" b="0" i="0" u="none" strike="noStrike" kern="1200" cap="none" spc="0" normalizeH="0" baseline="0" noProof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1447800"/>
            <a:ext cx="3829050" cy="3109913"/>
          </a:xfrm>
        </p:spPr>
      </p:pic>
      <p:pic>
        <p:nvPicPr>
          <p:cNvPr id="6" name="Picture 5" descr="pluca2k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1447800"/>
            <a:ext cx="3829050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543800" cy="5364163"/>
          </a:xfrm>
        </p:spPr>
        <p:txBody>
          <a:bodyPr>
            <a:normAutofit fontScale="92500"/>
          </a:bodyPr>
          <a:lstStyle/>
          <a:p>
            <a:pPr algn="just"/>
            <a:r>
              <a:rPr lang="sr-Latn-BA" sz="3200" u="sng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Treći korak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: podrazumijeva čišćenje</a:t>
            </a: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Nakon što je pozadina uklonjena, i dalje ostaju neki regioni </a:t>
            </a:r>
            <a:r>
              <a:rPr lang="sr-Latn-BA" sz="3200" i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non-body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piksela u krilima pluća, pa se pristupa procesu čišćenja</a:t>
            </a: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Da bi se uklonili ovi regioni traže se područja sa srednjom vrijednosti intenziteta manjeg od</a:t>
            </a: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Drugim riječima, traže se navedeni regioni čija je srednja vrijednost intenziteta manja od polovine praga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segmentacije</a:t>
            </a:r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yt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3810000"/>
            <a:ext cx="685800" cy="352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543800" cy="5364163"/>
          </a:xfrm>
        </p:spPr>
        <p:txBody>
          <a:bodyPr>
            <a:normAutofit/>
          </a:bodyPr>
          <a:lstStyle/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Slike dobijene nakon trećeg koraka su:</a:t>
            </a:r>
          </a:p>
          <a:p>
            <a:pPr algn="just"/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981200"/>
            <a:ext cx="3829050" cy="3109913"/>
          </a:xfrm>
          <a:prstGeom prst="rect">
            <a:avLst/>
          </a:prstGeom>
        </p:spPr>
      </p:pic>
      <p:pic>
        <p:nvPicPr>
          <p:cNvPr id="5" name="Picture 4" descr="pluca2 3 korak 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1981200"/>
            <a:ext cx="3924300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620000" cy="5364163"/>
          </a:xfrm>
        </p:spPr>
        <p:txBody>
          <a:bodyPr>
            <a:normAutofit/>
          </a:bodyPr>
          <a:lstStyle/>
          <a:p>
            <a:pPr algn="just"/>
            <a:r>
              <a:rPr lang="sr-Latn-BA" sz="3200" u="sng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Četvrti korak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poznat kao operacija </a:t>
            </a:r>
            <a:r>
              <a:rPr lang="sr-Latn-BA" sz="3200" i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rolling-ball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razmatra morfološku operaciju zatvaranja, praćena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funkcijom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punjena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Latn-BA" sz="3200" i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imfill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) malih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regiona</a:t>
            </a: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Strukturni element koji se koristi  je ”disk” radijusa  10, 5, i 3.</a:t>
            </a:r>
          </a:p>
          <a:p>
            <a:pPr algn="just"/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543800" cy="5364163"/>
          </a:xfrm>
        </p:spPr>
        <p:txBody>
          <a:bodyPr>
            <a:normAutofit/>
          </a:bodyPr>
          <a:lstStyle/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Napomena: u koraku 4 je korišten obrnut postupak, tj. prvo je korištena dilatacija, a zatim erozija pošto je u ovom primjeru pozadina bijele, a objekat crne boje</a:t>
            </a:r>
          </a:p>
          <a:p>
            <a:pPr algn="just"/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543800" cy="5364163"/>
          </a:xfrm>
        </p:spPr>
        <p:txBody>
          <a:bodyPr>
            <a:normAutofit/>
          </a:bodyPr>
          <a:lstStyle/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Ishodi su dati na slikama:</a:t>
            </a:r>
          </a:p>
          <a:p>
            <a:pPr algn="just"/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4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057400"/>
            <a:ext cx="3657600" cy="3109913"/>
          </a:xfrm>
          <a:prstGeom prst="rect">
            <a:avLst/>
          </a:prstGeom>
        </p:spPr>
      </p:pic>
      <p:pic>
        <p:nvPicPr>
          <p:cNvPr id="5" name="Picture 4" descr="3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057400"/>
            <a:ext cx="3829050" cy="31194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543800" cy="5364163"/>
          </a:xfrm>
        </p:spPr>
        <p:txBody>
          <a:bodyPr>
            <a:normAutofit/>
          </a:bodyPr>
          <a:lstStyle/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Potom, izvršavanjem operacije punjena malih regiona se dobiju slike</a:t>
            </a:r>
            <a:r>
              <a:rPr lang="sr-Latn-BA" sz="3200" b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3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209800"/>
            <a:ext cx="3829050" cy="3124200"/>
          </a:xfrm>
          <a:prstGeom prst="rect">
            <a:avLst/>
          </a:prstGeom>
        </p:spPr>
      </p:pic>
      <p:pic>
        <p:nvPicPr>
          <p:cNvPr id="5" name="Picture 4" descr="4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209800"/>
            <a:ext cx="3829050" cy="31099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543800" cy="5364163"/>
          </a:xfrm>
        </p:spPr>
        <p:txBody>
          <a:bodyPr>
            <a:normAutofit/>
          </a:bodyPr>
          <a:lstStyle/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Postavlja se pitanje, zašto je nakon operacije dilatacija-erozija desna slika ”već” popunjena?</a:t>
            </a: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Odgovor na pitanje se skriva u činjenici da su se mali regioni na desnoj slici popunili erozijom, sa korištenim strukturnim elementom radijusa 10, 5,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543800" cy="5364163"/>
          </a:xfrm>
        </p:spPr>
        <p:txBody>
          <a:bodyPr>
            <a:normAutofit/>
          </a:bodyPr>
          <a:lstStyle/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Finalno, vraćanjem negacije slike u originalnu boju slike ovog primjera se dobija:</a:t>
            </a:r>
          </a:p>
          <a:p>
            <a:pPr algn="just"/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4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90800"/>
            <a:ext cx="3829050" cy="3109913"/>
          </a:xfrm>
          <a:prstGeom prst="rect">
            <a:avLst/>
          </a:prstGeom>
        </p:spPr>
      </p:pic>
      <p:pic>
        <p:nvPicPr>
          <p:cNvPr id="5" name="Picture 4" descr="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2590800"/>
            <a:ext cx="3114675" cy="31194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543800" cy="5364163"/>
          </a:xfrm>
        </p:spPr>
        <p:txBody>
          <a:bodyPr>
            <a:normAutofit/>
          </a:bodyPr>
          <a:lstStyle/>
          <a:p>
            <a:pPr algn="just"/>
            <a:r>
              <a:rPr lang="sr-Latn-BA" sz="3200" u="sng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Peti korak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obuhvata razdvajanje plućnih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krila tako, da se dobiju dvije slike</a:t>
            </a:r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Potrebno je naglasiti da peti korak ima efekta u razmatranom primjeru samo na lijevoj slici kako je na desnoj slici jedno plućno krilo uklonjeno u drugom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koraku</a:t>
            </a: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Ideja je, da se krene od kolone slike koja otprilike odgovara trećini veličine slike</a:t>
            </a: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Na taj način je osigurano da se krene od jednog plućnog krila </a:t>
            </a:r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7620000" cy="1143000"/>
          </a:xfrm>
        </p:spPr>
        <p:txBody>
          <a:bodyPr>
            <a:noAutofit/>
          </a:bodyPr>
          <a:lstStyle/>
          <a:p>
            <a:pPr algn="ctr"/>
            <a:r>
              <a:rPr lang="sr-Latn-BA" sz="400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Šta predstavlja segmentacija?</a:t>
            </a:r>
            <a:endParaRPr lang="en-US" sz="400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48600" cy="4525963"/>
          </a:xfrm>
        </p:spPr>
        <p:txBody>
          <a:bodyPr>
            <a:normAutofit/>
          </a:bodyPr>
          <a:lstStyle/>
          <a:p>
            <a:pPr algn="just"/>
            <a:r>
              <a:rPr lang="sr-Latn-BA" sz="3200" noProof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Segmentacija slike podrazumijeva izdvajanje objekata od interesa od ostatka slike</a:t>
            </a:r>
          </a:p>
          <a:p>
            <a:pPr algn="just"/>
            <a:r>
              <a:rPr lang="sr-Latn-BA" sz="3200" noProof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Predstavlja osnovni domen u obradi slike sa medicinskog aspekta</a:t>
            </a:r>
          </a:p>
          <a:p>
            <a:pPr algn="just"/>
            <a:r>
              <a:rPr lang="sr-Latn-BA" sz="3200" noProof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Postoje dva načina: tresholding i pronalaženje ivica (piksela objekta koji pripadaju rubovima objekta)</a:t>
            </a:r>
          </a:p>
          <a:p>
            <a:pPr algn="just"/>
            <a:endParaRPr lang="sr-Latn-BA" sz="3200" noProof="1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noProof="1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543800" cy="5364163"/>
          </a:xfrm>
        </p:spPr>
        <p:txBody>
          <a:bodyPr>
            <a:normAutofit/>
          </a:bodyPr>
          <a:lstStyle/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Od date kolone se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za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svaku sljedeću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kolonu preispituje da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li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su svi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njeni pikseli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jednaki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Ukoliko se naidje na kolonu koja ima sve bijele piksele (jednaki 1), pamtimo tu  k-tu kolonu odnosno poziciju slike</a:t>
            </a: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Zatim, slika se separiše u k-toj koloni na dvije slike, tj. k-ta kolona je tačka vertikalnog presijecanja slike na dvije slike</a:t>
            </a:r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543800" cy="5364163"/>
          </a:xfrm>
        </p:spPr>
        <p:txBody>
          <a:bodyPr>
            <a:normAutofit/>
          </a:bodyPr>
          <a:lstStyle/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Ishodi petog koraka, tj. rezultat vertikalne separacije slike u k-toj koloni je dat:</a:t>
            </a:r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20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51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981200"/>
            <a:ext cx="2783205" cy="3731895"/>
          </a:xfrm>
          <a:prstGeom prst="rect">
            <a:avLst/>
          </a:prstGeom>
        </p:spPr>
      </p:pic>
      <p:pic>
        <p:nvPicPr>
          <p:cNvPr id="5" name="Picture 4" descr="51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1981200"/>
            <a:ext cx="2754630" cy="37318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543800" cy="5364163"/>
          </a:xfrm>
        </p:spPr>
        <p:txBody>
          <a:bodyPr>
            <a:normAutofit/>
          </a:bodyPr>
          <a:lstStyle/>
          <a:p>
            <a:pPr algn="just"/>
            <a:r>
              <a:rPr lang="sr-Latn-BA" sz="3200" u="sng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Zaključak:</a:t>
            </a: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Kako slika predstavlja subjektivni doživljaj, teško je uspostaviti savršenu segmentaciju. Ipak, primjer pokazuje da segmentacija znatno poboljšava vizuelni osjećaj slike u odnosu na originalni CT snimak</a:t>
            </a:r>
          </a:p>
          <a:p>
            <a:pPr algn="just"/>
            <a:endParaRPr lang="en-US" sz="320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543800" cy="5364163"/>
          </a:xfrm>
        </p:spPr>
        <p:txBody>
          <a:bodyPr>
            <a:normAutofit/>
          </a:bodyPr>
          <a:lstStyle/>
          <a:p>
            <a:pPr algn="just"/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Latn-BA" sz="320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20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HVALA  NA  PAŽNJI!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7772400" cy="5440363"/>
          </a:xfrm>
        </p:spPr>
        <p:txBody>
          <a:bodyPr>
            <a:normAutofit/>
          </a:bodyPr>
          <a:lstStyle/>
          <a:p>
            <a:pPr algn="just"/>
            <a:endParaRPr lang="sr-Latn-BA" sz="3200" noProof="1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3200" noProof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Ideja je kreirati algoritam koji će raditi bez manuelne intervencije, a ne perfektnu segmentaciju</a:t>
            </a:r>
          </a:p>
          <a:p>
            <a:pPr algn="just"/>
            <a:r>
              <a:rPr lang="sr-Latn-BA" sz="3200" noProof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Algoritam za segmentaciju pluća podrazumijeva pet koraka koji će biti predstavljeni zajedno sa dobijenim rezultatima izvodjenja algoritma nad CT snimcima</a:t>
            </a:r>
          </a:p>
          <a:p>
            <a:pPr lvl="2" algn="just">
              <a:buFont typeface="Wingdings" pitchFamily="2" charset="2"/>
              <a:buChar char="q"/>
            </a:pPr>
            <a:endParaRPr lang="sr-Latn-BA" sz="3200" noProof="1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543800" cy="5364163"/>
          </a:xfrm>
        </p:spPr>
        <p:txBody>
          <a:bodyPr>
            <a:normAutofit/>
          </a:bodyPr>
          <a:lstStyle/>
          <a:p>
            <a:pPr algn="just"/>
            <a:endParaRPr lang="sr-Latn-BA" sz="32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Kao primjeri uzeta su dva CT snimka pluća koji su predstavljeni na sljedećim slikama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pluca2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419600" y="1447801"/>
            <a:ext cx="3657600" cy="3200399"/>
          </a:xfrm>
        </p:spPr>
      </p:pic>
      <p:pic>
        <p:nvPicPr>
          <p:cNvPr id="5" name="Picture 4" descr="pluca1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 bwMode="gray">
          <a:xfrm>
            <a:off x="609600" y="1447801"/>
            <a:ext cx="3749040" cy="32003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543800" cy="5364163"/>
          </a:xfrm>
        </p:spPr>
        <p:txBody>
          <a:bodyPr>
            <a:normAutofit/>
          </a:bodyPr>
          <a:lstStyle/>
          <a:p>
            <a:pPr algn="just"/>
            <a:r>
              <a:rPr lang="sr-Latn-BA" sz="3200" u="sng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Prvi korak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je pronalaženje optimalnog </a:t>
            </a:r>
            <a:r>
              <a:rPr lang="sr-Latn-BA" sz="3200" i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treshold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-a</a:t>
            </a: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To podrazumijeva da se odvoje </a:t>
            </a:r>
            <a:r>
              <a:rPr lang="sr-Latn-BA" sz="3200" i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pikseli od </a:t>
            </a:r>
            <a:r>
              <a:rPr lang="sr-Latn-BA" sz="3200" i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non-body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piksela</a:t>
            </a: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Prvi od navedinih predstavljaju piksele visokog intenziteta, a drugi piksele niskog intenziteta</a:t>
            </a: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Ideja je da se uzme prag za inicijalni </a:t>
            </a:r>
            <a:r>
              <a:rPr lang="sr-Latn-BA" sz="3200" i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treshold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na osnovu histograma izmedju intenziteta ove dvije grupe piksela</a:t>
            </a:r>
            <a:endParaRPr lang="sr-Latn-BA" sz="320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543800" cy="5364163"/>
          </a:xfrm>
        </p:spPr>
        <p:txBody>
          <a:bodyPr>
            <a:normAutofit/>
          </a:bodyPr>
          <a:lstStyle/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Pod uslovom da je T vrijednost u </a:t>
            </a:r>
            <a:r>
              <a:rPr lang="sr-Latn-BA" sz="3200" i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-toj iteraciji, u </a:t>
            </a:r>
            <a:r>
              <a:rPr lang="sr-Latn-BA" sz="3200" i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i+1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iteraciji bi T imalo vrijednost </a:t>
            </a: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Procedura se ponavlja sve dok se ne postigne da je T u </a:t>
            </a:r>
            <a:r>
              <a:rPr lang="sr-Latn-BA" sz="3200" i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-toj iteraciji jednako T u </a:t>
            </a:r>
            <a:r>
              <a:rPr lang="sr-Latn-BA" sz="3200" i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k-1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iteraciji</a:t>
            </a: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Potom, svaki piksel intenzita većeg od T</a:t>
            </a:r>
            <a:r>
              <a:rPr lang="sr-Latn-BA" sz="2400" i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BA" sz="24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se postavlja na 0, a pikseli manji od date vrijednost na 1</a:t>
            </a:r>
          </a:p>
          <a:p>
            <a:pPr algn="just"/>
            <a:r>
              <a:rPr lang="sr-Latn-BA" sz="32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Rezulati na CT snimcima su dati slikama:</a:t>
            </a:r>
            <a:endParaRPr lang="sr-Latn-BA" sz="240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untitl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590" y="1828794"/>
            <a:ext cx="1797844" cy="6429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1219200"/>
            <a:ext cx="3829050" cy="3109913"/>
          </a:xfrm>
        </p:spPr>
      </p:pic>
      <p:pic>
        <p:nvPicPr>
          <p:cNvPr id="7" name="Picture 6" descr="2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1219200"/>
            <a:ext cx="3829050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7467600" cy="5638800"/>
          </a:xfrm>
        </p:spPr>
        <p:txBody>
          <a:bodyPr>
            <a:normAutofit/>
          </a:bodyPr>
          <a:lstStyle/>
          <a:p>
            <a:pPr algn="just"/>
            <a:r>
              <a:rPr lang="en-US" sz="3200" u="sng" smtClean="0">
                <a:latin typeface="Times New Roman" pitchFamily="18" charset="0"/>
                <a:cs typeface="Times New Roman" pitchFamily="18" charset="0"/>
              </a:rPr>
              <a:t>Drugi korak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podrazumijeva uklanjanje piksela pozadine</a:t>
            </a:r>
          </a:p>
          <a:p>
            <a:pPr algn="just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To su </a:t>
            </a:r>
            <a:r>
              <a:rPr lang="en-US" sz="3200" i="1" smtClean="0">
                <a:latin typeface="Times New Roman" pitchFamily="18" charset="0"/>
                <a:cs typeface="Times New Roman" pitchFamily="18" charset="0"/>
              </a:rPr>
              <a:t>non-body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pikseli koji dodiruju stranice slike</a:t>
            </a:r>
          </a:p>
          <a:p>
            <a:pPr algn="just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Svaki region koji sadr</a:t>
            </a:r>
            <a:r>
              <a:rPr lang="sr-Latn-BA" sz="3200" smtClean="0">
                <a:latin typeface="Times New Roman" pitchFamily="18" charset="0"/>
                <a:cs typeface="Times New Roman" pitchFamily="18" charset="0"/>
              </a:rPr>
              <a:t>ži </a:t>
            </a:r>
            <a:r>
              <a:rPr lang="sr-Latn-BA" sz="3200" i="1" smtClean="0">
                <a:latin typeface="Times New Roman" pitchFamily="18" charset="0"/>
                <a:cs typeface="Times New Roman" pitchFamily="18" charset="0"/>
              </a:rPr>
              <a:t>non-body</a:t>
            </a:r>
            <a:r>
              <a:rPr lang="sr-Latn-BA" sz="3200" smtClean="0">
                <a:latin typeface="Times New Roman" pitchFamily="18" charset="0"/>
                <a:cs typeface="Times New Roman" pitchFamily="18" charset="0"/>
              </a:rPr>
              <a:t> piksele se tretira kao pozadina i otklanja</a:t>
            </a:r>
          </a:p>
          <a:p>
            <a:pPr algn="just"/>
            <a:r>
              <a:rPr lang="sr-Latn-BA" sz="3200" smtClean="0">
                <a:latin typeface="Times New Roman" pitchFamily="18" charset="0"/>
                <a:cs typeface="Times New Roman" pitchFamily="18" charset="0"/>
              </a:rPr>
              <a:t>Problemi nastaju kada jedno plućno krilo dodiruje stranice slike i to rezultuje odstranjivanjem odnosnog krila</a:t>
            </a:r>
          </a:p>
          <a:p>
            <a:pPr algn="just"/>
            <a:r>
              <a:rPr lang="sr-Latn-BA" sz="3200" smtClean="0">
                <a:latin typeface="Times New Roman" pitchFamily="18" charset="0"/>
                <a:cs typeface="Times New Roman" pitchFamily="18" charset="0"/>
              </a:rPr>
              <a:t>Rezultati obrade su dati slikama: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3770</TotalTime>
  <Words>650</Words>
  <Application>Microsoft Office PowerPoint</Application>
  <PresentationFormat>On-screen Show (4:3)</PresentationFormat>
  <Paragraphs>56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Technic</vt:lpstr>
      <vt:lpstr> Digitalna obrada slike  </vt:lpstr>
      <vt:lpstr> Šta predstavlja segmentacija?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Lung Segmentation</dc:title>
  <dc:subject>Presentation </dc:subject>
  <dc:creator>Dražen Pašalić</dc:creator>
  <cp:lastModifiedBy>HOME</cp:lastModifiedBy>
  <cp:revision>167</cp:revision>
  <dcterms:created xsi:type="dcterms:W3CDTF">2009-05-31T09:35:02Z</dcterms:created>
  <dcterms:modified xsi:type="dcterms:W3CDTF">2009-06-21T23:39:24Z</dcterms:modified>
  <cp:category>Digital Image Processing</cp:category>
</cp:coreProperties>
</file>