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30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90" r:id="rId30"/>
    <p:sldId id="296" r:id="rId31"/>
    <p:sldId id="301" r:id="rId32"/>
    <p:sldId id="285" r:id="rId33"/>
    <p:sldId id="291" r:id="rId34"/>
    <p:sldId id="286" r:id="rId35"/>
    <p:sldId id="287" r:id="rId36"/>
    <p:sldId id="292" r:id="rId37"/>
    <p:sldId id="283" r:id="rId38"/>
    <p:sldId id="293" r:id="rId39"/>
    <p:sldId id="288" r:id="rId40"/>
    <p:sldId id="289" r:id="rId41"/>
    <p:sldId id="294" r:id="rId42"/>
    <p:sldId id="29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789" autoAdjust="0"/>
  </p:normalViewPr>
  <p:slideViewPr>
    <p:cSldViewPr>
      <p:cViewPr varScale="1">
        <p:scale>
          <a:sx n="87" d="100"/>
          <a:sy n="87" d="100"/>
        </p:scale>
        <p:origin x="-7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ACDBD-A660-4737-B43E-813D7441A62C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516A8-E04A-43A6-A259-CF52FF9466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Thumbnail" TargetMode="External"/><Relationship Id="rId3" Type="http://schemas.openxmlformats.org/officeDocument/2006/relationships/hyperlink" Target="http://en.wikipedia.org/wiki/Aperture" TargetMode="External"/><Relationship Id="rId7" Type="http://schemas.openxmlformats.org/officeDocument/2006/relationships/hyperlink" Target="http://en.wikipedia.org/wiki/ISO_speed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Metering_mode" TargetMode="External"/><Relationship Id="rId5" Type="http://schemas.openxmlformats.org/officeDocument/2006/relationships/hyperlink" Target="http://en.wikipedia.org/wiki/Focal_length" TargetMode="External"/><Relationship Id="rId4" Type="http://schemas.openxmlformats.org/officeDocument/2006/relationships/hyperlink" Target="http://en.wikipedia.org/wiki/Shutter_spee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Iako se može</a:t>
            </a:r>
            <a:r>
              <a:rPr lang="sr-Latn-RS" baseline="0" smtClean="0"/>
              <a:t> govoriti o određenim multimedijalnim sadržajima koji nisu u digitalnom obliku, danas je uobičajeno da se termin multimedija izjednačava sa digitalnom multimedijom.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7E4-829C-440E-9BFA-5373B58D7F0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O analognim</a:t>
            </a:r>
            <a:r>
              <a:rPr lang="sr-Latn-BA" baseline="0" smtClean="0"/>
              <a:t> i digitalnim signalima će biti više govora kasnije.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516A8-E04A-43A6-A259-CF52FF94661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err="1" smtClean="0"/>
              <a:t>Interaktivna</a:t>
            </a:r>
            <a:r>
              <a:rPr lang="en-GB" sz="1200" b="1" i="0" smtClean="0"/>
              <a:t> </a:t>
            </a:r>
            <a:r>
              <a:rPr lang="en-GB" sz="1200" b="1" i="0" err="1" smtClean="0"/>
              <a:t>multimedija</a:t>
            </a:r>
            <a:r>
              <a:rPr lang="en-GB" sz="1200" b="1" i="0" smtClean="0"/>
              <a:t>. </a:t>
            </a:r>
            <a:r>
              <a:rPr lang="en-GB" sz="1200" b="0" i="1" err="1" smtClean="0"/>
              <a:t>Interaktivnost</a:t>
            </a:r>
            <a:r>
              <a:rPr lang="en-GB" sz="1200" smtClean="0"/>
              <a:t> u </a:t>
            </a:r>
            <a:r>
              <a:rPr lang="en-GB" sz="1200" err="1" smtClean="0"/>
              <a:t>multimediji</a:t>
            </a:r>
            <a:r>
              <a:rPr lang="en-GB" sz="1200" smtClean="0"/>
              <a:t> </a:t>
            </a:r>
            <a:r>
              <a:rPr lang="en-GB" sz="1200" err="1" smtClean="0"/>
              <a:t>označava</a:t>
            </a:r>
            <a:r>
              <a:rPr lang="en-GB" sz="1200" smtClean="0"/>
              <a:t> </a:t>
            </a:r>
            <a:r>
              <a:rPr lang="en-GB" sz="1200" err="1" smtClean="0"/>
              <a:t>mogućnost</a:t>
            </a:r>
            <a:r>
              <a:rPr lang="en-GB" sz="1200" smtClean="0"/>
              <a:t> </a:t>
            </a:r>
            <a:r>
              <a:rPr lang="en-GB" sz="1200" err="1" smtClean="0"/>
              <a:t>prikaza</a:t>
            </a:r>
            <a:r>
              <a:rPr lang="en-GB" sz="1200" smtClean="0"/>
              <a:t> </a:t>
            </a:r>
            <a:r>
              <a:rPr lang="en-GB" sz="1200" err="1" smtClean="0"/>
              <a:t>ili</a:t>
            </a:r>
            <a:r>
              <a:rPr lang="en-GB" sz="1200" smtClean="0"/>
              <a:t> </a:t>
            </a:r>
            <a:r>
              <a:rPr lang="en-GB" sz="1200" err="1" smtClean="0"/>
              <a:t>emitovanja</a:t>
            </a:r>
            <a:r>
              <a:rPr lang="en-GB" sz="1200" smtClean="0"/>
              <a:t>  </a:t>
            </a:r>
            <a:r>
              <a:rPr lang="en-GB" sz="1200" err="1" smtClean="0"/>
              <a:t>multimedijalnog</a:t>
            </a:r>
            <a:r>
              <a:rPr lang="en-GB" sz="1200" smtClean="0"/>
              <a:t> </a:t>
            </a:r>
            <a:r>
              <a:rPr lang="en-GB" sz="1200" err="1" smtClean="0"/>
              <a:t>sadržaja</a:t>
            </a:r>
            <a:r>
              <a:rPr lang="en-GB" sz="1200" smtClean="0"/>
              <a:t> </a:t>
            </a:r>
            <a:r>
              <a:rPr lang="en-GB" sz="1200" err="1" smtClean="0"/>
              <a:t>shodno</a:t>
            </a:r>
            <a:r>
              <a:rPr lang="en-GB" sz="1200" smtClean="0"/>
              <a:t> </a:t>
            </a:r>
            <a:r>
              <a:rPr lang="en-GB" sz="1200" err="1" smtClean="0"/>
              <a:t>naredbama</a:t>
            </a:r>
            <a:r>
              <a:rPr lang="en-GB" sz="1200" smtClean="0"/>
              <a:t> </a:t>
            </a:r>
            <a:r>
              <a:rPr lang="en-GB" sz="1200" err="1" smtClean="0"/>
              <a:t>korisnika</a:t>
            </a:r>
            <a:r>
              <a:rPr lang="en-GB" sz="1200" smtClean="0"/>
              <a:t>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7E4-829C-440E-9BFA-5373B58D7F05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Prolazak</a:t>
            </a:r>
            <a:r>
              <a:rPr lang="sr-Latn-BA" baseline="0" smtClean="0"/>
              <a:t> kroz stranice hiperteksta je obično nelinearan. Ova činjenica utiče na način organizacije materijala.</a:t>
            </a:r>
          </a:p>
          <a:p>
            <a:r>
              <a:rPr lang="sr-Latn-BA" baseline="0" smtClean="0"/>
              <a:t>Očigledno web stranica je primjer hipertekstualnog sadržaja.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7E4-829C-440E-9BFA-5373B58D7F05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Ovdje se govori o onome što se često naziva i </a:t>
            </a:r>
            <a:r>
              <a:rPr lang="sr-Latn-RS" i="1" smtClean="0"/>
              <a:t>vektorska</a:t>
            </a:r>
            <a:r>
              <a:rPr lang="sr-Latn-RS" i="1" baseline="0" smtClean="0"/>
              <a:t> grafika</a:t>
            </a:r>
            <a:r>
              <a:rPr lang="sr-Latn-RS" i="0" baseline="0" smtClean="0"/>
              <a:t>. Sa druge strane, slika se naziva i </a:t>
            </a:r>
            <a:r>
              <a:rPr lang="sr-Latn-RS" i="1" baseline="0" smtClean="0"/>
              <a:t>rasterska grafika</a:t>
            </a:r>
            <a:r>
              <a:rPr lang="sr-Latn-RS" i="0" baseline="0" smtClean="0"/>
              <a:t>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7E4-829C-440E-9BFA-5373B58D7F05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baseline="0" smtClean="0"/>
              <a:t>Koristi se i termin rasterska grafika</a:t>
            </a:r>
          </a:p>
          <a:p>
            <a:endParaRPr lang="sr-Latn-RS" smtClean="0"/>
          </a:p>
          <a:p>
            <a:r>
              <a:rPr lang="sr-Latn-RS" smtClean="0"/>
              <a:t>Kolormapa</a:t>
            </a:r>
            <a:r>
              <a:rPr lang="sr-Latn-RS" baseline="0" smtClean="0"/>
              <a:t> – indeksirane slike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7E4-829C-440E-9BFA-5373B58D7F05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Wikipedia:</a:t>
            </a:r>
          </a:p>
          <a:p>
            <a:r>
              <a:rPr lang="en-US" smtClean="0"/>
              <a:t>The metadata tags defined in the Exif standard cover a broad spectrum:</a:t>
            </a:r>
          </a:p>
          <a:p>
            <a:r>
              <a:rPr lang="en-US" smtClean="0"/>
              <a:t>Date and time information. Digital cameras will record the current date and time and save this in the metadata.</a:t>
            </a:r>
          </a:p>
          <a:p>
            <a:r>
              <a:rPr lang="en-US" smtClean="0"/>
              <a:t>Camera settings. This includes static information such as the camera model and make, and information that varies with each image such as orientation (rotation), </a:t>
            </a:r>
            <a:r>
              <a:rPr lang="en-US" smtClean="0">
                <a:hlinkClick r:id="rId3" tooltip="Aperture"/>
              </a:rPr>
              <a:t>aperture</a:t>
            </a:r>
            <a:r>
              <a:rPr lang="en-US" smtClean="0"/>
              <a:t>, </a:t>
            </a:r>
            <a:r>
              <a:rPr lang="en-US" smtClean="0">
                <a:hlinkClick r:id="rId4" tooltip="Shutter speed"/>
              </a:rPr>
              <a:t>shutter speed</a:t>
            </a:r>
            <a:r>
              <a:rPr lang="en-US" smtClean="0"/>
              <a:t>, </a:t>
            </a:r>
            <a:r>
              <a:rPr lang="en-US" smtClean="0">
                <a:hlinkClick r:id="rId5" tooltip="Focal length"/>
              </a:rPr>
              <a:t>focal length</a:t>
            </a:r>
            <a:r>
              <a:rPr lang="en-US" smtClean="0"/>
              <a:t>, </a:t>
            </a:r>
            <a:r>
              <a:rPr lang="en-US" smtClean="0">
                <a:hlinkClick r:id="rId6" tooltip="Metering mode"/>
              </a:rPr>
              <a:t>metering mode</a:t>
            </a:r>
            <a:r>
              <a:rPr lang="en-US" smtClean="0"/>
              <a:t>, and </a:t>
            </a:r>
            <a:r>
              <a:rPr lang="en-US" smtClean="0">
                <a:hlinkClick r:id="rId7" tooltip="ISO speed"/>
              </a:rPr>
              <a:t>ISO speed</a:t>
            </a:r>
            <a:r>
              <a:rPr lang="en-US" smtClean="0"/>
              <a:t> information.</a:t>
            </a:r>
          </a:p>
          <a:p>
            <a:r>
              <a:rPr lang="en-US" smtClean="0"/>
              <a:t>A </a:t>
            </a:r>
            <a:r>
              <a:rPr lang="en-US" smtClean="0">
                <a:hlinkClick r:id="rId8" tooltip="Thumbnail"/>
              </a:rPr>
              <a:t>thumbnail</a:t>
            </a:r>
            <a:r>
              <a:rPr lang="en-US" smtClean="0"/>
              <a:t> for previewing the picture on the camera's LCD screen, in file managers, or in photo manipulation software.</a:t>
            </a:r>
          </a:p>
          <a:p>
            <a:r>
              <a:rPr lang="en-US" smtClean="0"/>
              <a:t>Descriptions</a:t>
            </a:r>
          </a:p>
          <a:p>
            <a:r>
              <a:rPr lang="en-US" smtClean="0"/>
              <a:t>Copyright information.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516A8-E04A-43A6-A259-CF52FF94661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0AA10-A893-4739-ADEA-F1DEE7ADFDE8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cs.cf.ac.uk/Dave/ISE_Multimedia/small_htdefn.gif" TargetMode="External"/><Relationship Id="rId5" Type="http://schemas.openxmlformats.org/officeDocument/2006/relationships/image" Target="../media/image32.png"/><Relationship Id="rId4" Type="http://schemas.openxmlformats.org/officeDocument/2006/relationships/image" Target="http://www.cs.cf.ac.uk/Dave/ISE_Multimedia/small_hypertext.gi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smtClean="0"/>
              <a:t>Uvod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BA" smtClean="0"/>
              <a:t>Multimediji</a:t>
            </a:r>
          </a:p>
          <a:p>
            <a:r>
              <a:rPr lang="sr-Latn-BA" smtClean="0"/>
              <a:t>Tehnološki fakultet</a:t>
            </a:r>
          </a:p>
          <a:p>
            <a:r>
              <a:rPr lang="sr-Latn-BA" smtClean="0"/>
              <a:t>Univerzitet u Banjoj Luci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Istorija </a:t>
            </a:r>
            <a:r>
              <a:rPr lang="sr-Latn-BA" smtClean="0"/>
              <a:t>multimedije</a:t>
            </a:r>
            <a:br>
              <a:rPr lang="sr-Latn-BA" smtClean="0"/>
            </a:br>
            <a:r>
              <a:rPr lang="sr-Latn-BA" smtClean="0"/>
              <a:t>Prenos slike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083862"/>
            <a:ext cx="4429156" cy="273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107257" y="4993929"/>
            <a:ext cx="2357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>
                <a:cs typeface="Times New Roman" pitchFamily="18" charset="0"/>
              </a:rPr>
              <a:t>5 </a:t>
            </a:r>
            <a:r>
              <a:rPr lang="en-GB" sz="2400" err="1">
                <a:cs typeface="Times New Roman" pitchFamily="18" charset="0"/>
              </a:rPr>
              <a:t>nivoa</a:t>
            </a:r>
            <a:r>
              <a:rPr lang="en-GB" sz="2400">
                <a:cs typeface="Times New Roman" pitchFamily="18" charset="0"/>
              </a:rPr>
              <a:t> </a:t>
            </a:r>
            <a:r>
              <a:rPr lang="en-GB" sz="2400" smtClean="0">
                <a:cs typeface="Times New Roman" pitchFamily="18" charset="0"/>
              </a:rPr>
              <a:t>svjetline</a:t>
            </a:r>
            <a:endParaRPr lang="pl-PL" sz="1400"/>
          </a:p>
        </p:txBody>
      </p:sp>
      <p:pic>
        <p:nvPicPr>
          <p:cNvPr id="8" name="Bild2" descr="Bartlan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83557"/>
            <a:ext cx="4452934" cy="343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5350667" y="4993929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cs typeface="Times New Roman" pitchFamily="18" charset="0"/>
              </a:rPr>
              <a:t>15 </a:t>
            </a:r>
            <a:r>
              <a:rPr lang="en-GB" sz="2400" err="1">
                <a:cs typeface="Times New Roman" pitchFamily="18" charset="0"/>
              </a:rPr>
              <a:t>nivoa</a:t>
            </a:r>
            <a:r>
              <a:rPr lang="en-GB" sz="2400">
                <a:cs typeface="Times New Roman" pitchFamily="18" charset="0"/>
              </a:rPr>
              <a:t> </a:t>
            </a:r>
            <a:r>
              <a:rPr lang="en-GB" sz="2400" smtClean="0">
                <a:cs typeface="Times New Roman" pitchFamily="18" charset="0"/>
              </a:rPr>
              <a:t>svjetline</a:t>
            </a:r>
            <a:endParaRPr lang="pl-PL" sz="2400"/>
          </a:p>
        </p:txBody>
      </p:sp>
      <p:sp>
        <p:nvSpPr>
          <p:cNvPr id="10" name="TextBox 9"/>
          <p:cNvSpPr txBox="1"/>
          <p:nvPr/>
        </p:nvSpPr>
        <p:spPr>
          <a:xfrm>
            <a:off x="142844" y="5643578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mtClean="0"/>
              <a:t>Bartlane (BARTholomew + MacFarLANE) automatski metod prenosa slike korištenjem telegrafske opreme transatlantskim kablom, 1921. godine.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Istorija </a:t>
            </a:r>
            <a:r>
              <a:rPr lang="sr-Latn-BA" smtClean="0"/>
              <a:t>multimedije</a:t>
            </a:r>
            <a:br>
              <a:rPr lang="sr-Latn-BA" smtClean="0"/>
            </a:br>
            <a:r>
              <a:rPr lang="sr-Latn-BA" smtClean="0"/>
              <a:t>Televizija</a:t>
            </a:r>
            <a:endParaRPr lang="en-US"/>
          </a:p>
        </p:txBody>
      </p:sp>
      <p:pic>
        <p:nvPicPr>
          <p:cNvPr id="6" name="Picture 5" descr="John_Logie_Baird_and_Stooky_Bi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3773586" cy="2857496"/>
          </a:xfrm>
          <a:prstGeom prst="rect">
            <a:avLst/>
          </a:prstGeom>
        </p:spPr>
      </p:pic>
      <p:pic>
        <p:nvPicPr>
          <p:cNvPr id="7" name="Picture 6" descr="John_Logie_Baird,_1st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64" y="1428736"/>
            <a:ext cx="2124075" cy="3324225"/>
          </a:xfrm>
          <a:prstGeom prst="rect">
            <a:avLst/>
          </a:prstGeom>
        </p:spPr>
      </p:pic>
      <p:pic>
        <p:nvPicPr>
          <p:cNvPr id="8" name="Picture 7" descr="800px-Zworykin_kinescope_19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428736"/>
            <a:ext cx="2500330" cy="3241053"/>
          </a:xfrm>
          <a:prstGeom prst="rect">
            <a:avLst/>
          </a:prstGeom>
        </p:spPr>
      </p:pic>
      <p:pic>
        <p:nvPicPr>
          <p:cNvPr id="9" name="Picture 8" descr="RCA_630-TS_Televis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4113450"/>
            <a:ext cx="4402286" cy="274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280px-G5_supplying_Wikipedia_via_Gigabit_at_the_Lange_Nacht_der_Wissenschaften_2006_in_Dres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0775" y="3226874"/>
            <a:ext cx="2767439" cy="2071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smtClean="0"/>
              <a:t>Istorija multimedije</a:t>
            </a:r>
            <a:br>
              <a:rPr lang="sr-Latn-RS" smtClean="0"/>
            </a:br>
            <a:r>
              <a:rPr lang="sr-Latn-RS" smtClean="0"/>
              <a:t>Računari</a:t>
            </a:r>
            <a:endParaRPr lang="en-GB"/>
          </a:p>
        </p:txBody>
      </p:sp>
      <p:pic>
        <p:nvPicPr>
          <p:cNvPr id="4" name="Picture 3" descr="Acer_Aspire_8920_Gemst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887" y="1391258"/>
            <a:ext cx="2753424" cy="1985477"/>
          </a:xfrm>
          <a:prstGeom prst="rect">
            <a:avLst/>
          </a:prstGeom>
        </p:spPr>
      </p:pic>
      <p:pic>
        <p:nvPicPr>
          <p:cNvPr id="5" name="Picture 4" descr="1280px-Columbia_Supercomputer_-_NASA_Advanced_Supercomputing_Facil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6197" y="1389956"/>
            <a:ext cx="2800276" cy="2032388"/>
          </a:xfrm>
          <a:prstGeom prst="rect">
            <a:avLst/>
          </a:prstGeom>
        </p:spPr>
      </p:pic>
      <p:pic>
        <p:nvPicPr>
          <p:cNvPr id="6" name="Picture 5" descr="1024px-Intertec_Superbra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1175" y="1392648"/>
            <a:ext cx="2313910" cy="1938803"/>
          </a:xfrm>
          <a:prstGeom prst="rect">
            <a:avLst/>
          </a:prstGeom>
        </p:spPr>
      </p:pic>
      <p:pic>
        <p:nvPicPr>
          <p:cNvPr id="7" name="Picture 6" descr="1280px-2010-01-26-technikkrempel-by-RalfR-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802" y="3177681"/>
            <a:ext cx="2763509" cy="1835143"/>
          </a:xfrm>
          <a:prstGeom prst="rect">
            <a:avLst/>
          </a:prstGeom>
        </p:spPr>
      </p:pic>
      <p:pic>
        <p:nvPicPr>
          <p:cNvPr id="8" name="Picture 7" descr="1024px-Thinking_Machines_Connection_Machine_CM-5_Frostburg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65311" y="3202946"/>
            <a:ext cx="2214578" cy="1836110"/>
          </a:xfrm>
          <a:prstGeom prst="rect">
            <a:avLst/>
          </a:prstGeom>
        </p:spPr>
      </p:pic>
      <p:pic>
        <p:nvPicPr>
          <p:cNvPr id="10" name="Picture 9" descr="1280px-DM_IBM_S3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141" y="5012824"/>
            <a:ext cx="2740162" cy="1826061"/>
          </a:xfrm>
          <a:prstGeom prst="rect">
            <a:avLst/>
          </a:prstGeom>
        </p:spPr>
      </p:pic>
      <p:pic>
        <p:nvPicPr>
          <p:cNvPr id="11" name="Picture 10" descr="Acorn_BBC_Master_Series_Microcompute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8303" y="4974523"/>
            <a:ext cx="2500330" cy="1875248"/>
          </a:xfrm>
          <a:prstGeom prst="rect">
            <a:avLst/>
          </a:prstGeom>
        </p:spPr>
      </p:pic>
      <p:pic>
        <p:nvPicPr>
          <p:cNvPr id="12" name="Picture 11" descr="Dell_PowerEdge_Server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57884" y="4974524"/>
            <a:ext cx="2500330" cy="18752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samsung.com/dk/consumer-images/product/mobilephones/2012/GT-P8510MSANEE/features/GT-P8510MSANEE-19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71612"/>
            <a:ext cx="5486400" cy="29337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Danas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/>
          <a:lstStyle/>
          <a:p>
            <a:r>
              <a:rPr lang="sr-Latn-BA" smtClean="0"/>
              <a:t>Konvergencija</a:t>
            </a:r>
          </a:p>
          <a:p>
            <a:pPr lvl="1"/>
            <a:r>
              <a:rPr lang="sr-Latn-BA" smtClean="0"/>
              <a:t>Računari</a:t>
            </a:r>
          </a:p>
          <a:p>
            <a:pPr lvl="1"/>
            <a:r>
              <a:rPr lang="sr-Latn-BA" smtClean="0"/>
              <a:t>Internet</a:t>
            </a:r>
          </a:p>
          <a:p>
            <a:pPr lvl="1"/>
            <a:r>
              <a:rPr lang="sr-Latn-BA" smtClean="0"/>
              <a:t>Televizija</a:t>
            </a:r>
          </a:p>
          <a:p>
            <a:pPr lvl="1"/>
            <a:r>
              <a:rPr lang="sr-Latn-BA" smtClean="0"/>
              <a:t>Telefonija</a:t>
            </a:r>
          </a:p>
          <a:p>
            <a:pPr lvl="1"/>
            <a:r>
              <a:rPr lang="sr-Latn-BA" smtClean="0"/>
              <a:t>Prenosni uređaji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Podjela multimedijalnog sadržaja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Prema vremenskoj zavisnosti</a:t>
            </a:r>
          </a:p>
          <a:p>
            <a:pPr lvl="1"/>
            <a:r>
              <a:rPr lang="sr-Latn-BA" smtClean="0"/>
              <a:t>Statički sadržaj – ne mijenja se tokom vremena (tekst, slika, metapodaci,...)</a:t>
            </a:r>
          </a:p>
          <a:p>
            <a:pPr lvl="1"/>
            <a:r>
              <a:rPr lang="sr-Latn-BA" smtClean="0"/>
              <a:t>Vremenski zavisan sadržaj – mijenja se tokom vremena (muzika, animacija, video,...)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Podjela multimedijalnog sadržaja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Na osnovu prirode signala</a:t>
            </a:r>
          </a:p>
          <a:p>
            <a:pPr lvl="1"/>
            <a:r>
              <a:rPr lang="sr-Latn-BA" smtClean="0"/>
              <a:t>Analogni signal</a:t>
            </a:r>
          </a:p>
          <a:p>
            <a:pPr lvl="1"/>
            <a:r>
              <a:rPr lang="sr-Latn-BA" smtClean="0"/>
              <a:t>Digitalni signal</a:t>
            </a:r>
          </a:p>
          <a:p>
            <a:pPr lvl="2"/>
            <a:r>
              <a:rPr lang="sr-Latn-BA" smtClean="0"/>
              <a:t>Download</a:t>
            </a:r>
          </a:p>
          <a:p>
            <a:pPr lvl="2"/>
            <a:r>
              <a:rPr lang="sr-Latn-BA" smtClean="0"/>
              <a:t>Streaming</a:t>
            </a:r>
          </a:p>
          <a:p>
            <a:r>
              <a:rPr lang="sr-Latn-BA" smtClean="0"/>
              <a:t>U ovom predmetu bavićemo se isključivo digitalnom reprezentacijom multimedijalnog sadržaja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Podjela multimedijalnog sadržaja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Na osnovu strukture</a:t>
            </a:r>
          </a:p>
          <a:p>
            <a:pPr lvl="1"/>
            <a:r>
              <a:rPr lang="sr-Latn-BA" smtClean="0"/>
              <a:t>Linearne strukture</a:t>
            </a:r>
          </a:p>
          <a:p>
            <a:pPr lvl="1"/>
            <a:r>
              <a:rPr lang="sr-Latn-BA" smtClean="0"/>
              <a:t>Nelinearne strukture</a:t>
            </a:r>
          </a:p>
          <a:p>
            <a:pPr lvl="2"/>
            <a:r>
              <a:rPr lang="sr-Latn-BA" smtClean="0"/>
              <a:t>Interaktivnost</a:t>
            </a:r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t="12497" b="4863"/>
          <a:stretch>
            <a:fillRect/>
          </a:stretch>
        </p:blipFill>
        <p:spPr bwMode="auto">
          <a:xfrm>
            <a:off x="4495800" y="1295400"/>
            <a:ext cx="4213225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t="11494" b="5508"/>
          <a:stretch>
            <a:fillRect/>
          </a:stretch>
        </p:blipFill>
        <p:spPr bwMode="auto">
          <a:xfrm>
            <a:off x="357158" y="3857628"/>
            <a:ext cx="424973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 t="39568" b="5562"/>
          <a:stretch>
            <a:fillRect/>
          </a:stretch>
        </p:blipFill>
        <p:spPr bwMode="auto">
          <a:xfrm>
            <a:off x="4495800" y="4307684"/>
            <a:ext cx="4243388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Multimedijalna aplikacija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b="1" smtClean="0"/>
              <a:t>Multimedijalna aplikacija </a:t>
            </a:r>
            <a:r>
              <a:rPr lang="sr-Latn-BA" smtClean="0"/>
              <a:t>je aplikacija koja koristi kolekciju različitih izvora medija, npr. tekst, grafika, slike, zvuk, animacije, video,...</a:t>
            </a:r>
          </a:p>
          <a:p>
            <a:pPr>
              <a:defRPr/>
            </a:pPr>
            <a:r>
              <a:rPr lang="pl-PL" smtClean="0"/>
              <a:t>Multimedijalna aplikacija osim multimedijalnog sadržaja obuhvata i </a:t>
            </a:r>
            <a:r>
              <a:rPr lang="pl-PL" i="1" smtClean="0"/>
              <a:t>procese</a:t>
            </a:r>
            <a:r>
              <a:rPr lang="pl-PL" smtClean="0"/>
              <a:t> koji se nad njim odvijaju. </a:t>
            </a:r>
            <a:endParaRPr lang="en-GB" smtClean="0"/>
          </a:p>
          <a:p>
            <a:pPr>
              <a:defRPr/>
            </a:pPr>
            <a:endParaRPr lang="en-GB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Osobine multimedijalnih aplikacija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0000">
              <a:defRPr/>
            </a:pPr>
            <a:r>
              <a:rPr lang="en-GB" err="1" smtClean="0"/>
              <a:t>Osobine</a:t>
            </a:r>
            <a:r>
              <a:rPr lang="en-GB" smtClean="0"/>
              <a:t>:</a:t>
            </a:r>
            <a:endParaRPr lang="x-none" smtClean="0"/>
          </a:p>
          <a:p>
            <a:pPr marL="760050" lvl="1">
              <a:defRPr/>
            </a:pPr>
            <a:r>
              <a:rPr lang="x-none" smtClean="0"/>
              <a:t>s</a:t>
            </a:r>
            <a:r>
              <a:rPr lang="en-GB" err="1" smtClean="0"/>
              <a:t>adr</a:t>
            </a:r>
            <a:r>
              <a:rPr lang="x-none" smtClean="0"/>
              <a:t>ži </a:t>
            </a:r>
            <a:r>
              <a:rPr lang="en-GB" i="1" err="1" smtClean="0"/>
              <a:t>linearne</a:t>
            </a:r>
            <a:r>
              <a:rPr lang="en-GB" smtClean="0"/>
              <a:t> </a:t>
            </a:r>
            <a:r>
              <a:rPr lang="en-GB" err="1" smtClean="0"/>
              <a:t>i</a:t>
            </a:r>
            <a:r>
              <a:rPr lang="en-GB" smtClean="0"/>
              <a:t>/</a:t>
            </a:r>
            <a:r>
              <a:rPr lang="en-GB" err="1" smtClean="0"/>
              <a:t>ili</a:t>
            </a:r>
            <a:r>
              <a:rPr lang="en-GB" smtClean="0"/>
              <a:t> </a:t>
            </a:r>
            <a:r>
              <a:rPr lang="en-GB" i="1" err="1" smtClean="0"/>
              <a:t>nelinearne</a:t>
            </a:r>
            <a:r>
              <a:rPr lang="en-GB" smtClean="0"/>
              <a:t> </a:t>
            </a:r>
            <a:r>
              <a:rPr lang="en-GB" err="1" smtClean="0"/>
              <a:t>strukture</a:t>
            </a:r>
            <a:r>
              <a:rPr lang="x-none" smtClean="0"/>
              <a:t>,</a:t>
            </a:r>
            <a:endParaRPr lang="en-GB" i="1" smtClean="0"/>
          </a:p>
          <a:p>
            <a:pPr marL="760050" lvl="1">
              <a:defRPr/>
            </a:pPr>
            <a:r>
              <a:rPr lang="x-none" i="1" smtClean="0"/>
              <a:t>i</a:t>
            </a:r>
            <a:r>
              <a:rPr lang="en-GB" i="1" err="1" smtClean="0"/>
              <a:t>nteraktivna</a:t>
            </a:r>
            <a:r>
              <a:rPr lang="x-none" i="1" smtClean="0"/>
              <a:t>,...</a:t>
            </a:r>
            <a:endParaRPr lang="en-GB" i="1" smtClean="0"/>
          </a:p>
          <a:p>
            <a:pPr marL="360000">
              <a:defRPr/>
            </a:pPr>
            <a:endParaRPr lang="pl-PL" smtClean="0"/>
          </a:p>
          <a:p>
            <a:pPr marL="360000">
              <a:defRPr/>
            </a:pPr>
            <a:r>
              <a:rPr lang="pl-PL" smtClean="0"/>
              <a:t>Izvodi se:</a:t>
            </a:r>
          </a:p>
          <a:p>
            <a:pPr marL="760050" lvl="1">
              <a:defRPr/>
            </a:pPr>
            <a:r>
              <a:rPr lang="pl-PL" smtClean="0"/>
              <a:t>u </a:t>
            </a:r>
            <a:r>
              <a:rPr lang="pl-PL" i="1" smtClean="0"/>
              <a:t>fizičkom</a:t>
            </a:r>
            <a:r>
              <a:rPr lang="en-GB" smtClean="0"/>
              <a:t> </a:t>
            </a:r>
            <a:r>
              <a:rPr lang="en-GB" err="1" smtClean="0"/>
              <a:t>ili</a:t>
            </a:r>
            <a:r>
              <a:rPr lang="en-GB" smtClean="0"/>
              <a:t> </a:t>
            </a:r>
            <a:r>
              <a:rPr lang="en-GB" i="1" err="1" smtClean="0"/>
              <a:t>virtuelno</a:t>
            </a:r>
            <a:r>
              <a:rPr lang="x-none" i="1" smtClean="0"/>
              <a:t>m</a:t>
            </a:r>
            <a:r>
              <a:rPr lang="pl-PL" i="1" smtClean="0"/>
              <a:t> okruženj</a:t>
            </a:r>
            <a:r>
              <a:rPr lang="x-none" i="1" smtClean="0"/>
              <a:t>u,</a:t>
            </a:r>
            <a:endParaRPr lang="en-GB" i="1" smtClean="0"/>
          </a:p>
          <a:p>
            <a:pPr marL="760050" lvl="1">
              <a:defRPr/>
            </a:pPr>
            <a:r>
              <a:rPr lang="pl-PL" i="1" smtClean="0"/>
              <a:t>lokalno </a:t>
            </a:r>
            <a:r>
              <a:rPr lang="pl-PL" smtClean="0"/>
              <a:t>ili </a:t>
            </a:r>
            <a:r>
              <a:rPr lang="en-GB" i="1" smtClean="0"/>
              <a:t>o</a:t>
            </a:r>
            <a:r>
              <a:rPr lang="pl-PL" i="1" smtClean="0"/>
              <a:t>nline,</a:t>
            </a:r>
          </a:p>
          <a:p>
            <a:pPr marL="760050" lvl="1">
              <a:defRPr/>
            </a:pPr>
            <a:r>
              <a:rPr lang="en-GB" i="1" err="1" smtClean="0"/>
              <a:t>uživo</a:t>
            </a:r>
            <a:r>
              <a:rPr lang="en-GB" smtClean="0"/>
              <a:t> </a:t>
            </a:r>
            <a:r>
              <a:rPr lang="en-GB" err="1" smtClean="0"/>
              <a:t>ili</a:t>
            </a:r>
            <a:r>
              <a:rPr lang="en-GB" smtClean="0"/>
              <a:t> </a:t>
            </a:r>
            <a:r>
              <a:rPr lang="en-GB" i="1" err="1" smtClean="0"/>
              <a:t>snimljena</a:t>
            </a:r>
            <a:r>
              <a:rPr lang="x-none" i="1" smtClean="0"/>
              <a:t>,</a:t>
            </a:r>
            <a:endParaRPr lang="en-GB" i="1" smtClean="0"/>
          </a:p>
          <a:p>
            <a:pPr marL="760050" lvl="1">
              <a:defRPr/>
            </a:pPr>
            <a:r>
              <a:rPr lang="pl-PL" smtClean="0"/>
              <a:t>sa </a:t>
            </a:r>
            <a:r>
              <a:rPr lang="pl-PL" i="1" smtClean="0"/>
              <a:t>više korisnika u mreži;</a:t>
            </a:r>
          </a:p>
          <a:p>
            <a:pPr marL="760050" lvl="1">
              <a:defRPr/>
            </a:pPr>
            <a:r>
              <a:rPr lang="pl-PL" smtClean="0"/>
              <a:t>emituje se </a:t>
            </a:r>
            <a:r>
              <a:rPr lang="pl-PL" i="1" smtClean="0"/>
              <a:t>uživo</a:t>
            </a:r>
            <a:r>
              <a:rPr lang="pl-PL" smtClean="0"/>
              <a:t> ili </a:t>
            </a:r>
            <a:r>
              <a:rPr lang="pl-PL" i="1" smtClean="0"/>
              <a:t>on-demand</a:t>
            </a:r>
            <a:r>
              <a:rPr lang="pl-PL" smtClean="0"/>
              <a:t> (po zahtjevu), ...</a:t>
            </a:r>
            <a:endParaRPr lang="en-GB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Primjeri multimedijalnih aplikacija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Char char="•"/>
            </a:pPr>
            <a:r>
              <a:rPr lang="en-GB" sz="2000" smtClean="0"/>
              <a:t>World Wide Web 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err="1" smtClean="0"/>
              <a:t>Hipermedija</a:t>
            </a:r>
            <a:r>
              <a:rPr lang="en-GB" sz="2000" smtClean="0"/>
              <a:t> 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smtClean="0"/>
              <a:t>Video </a:t>
            </a:r>
            <a:r>
              <a:rPr lang="en-GB" sz="2000" err="1" smtClean="0"/>
              <a:t>konferencije</a:t>
            </a:r>
            <a:r>
              <a:rPr lang="en-GB" sz="2000" smtClean="0"/>
              <a:t> 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smtClean="0"/>
              <a:t>Video-on-demand 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err="1" smtClean="0"/>
              <a:t>Interaktivna</a:t>
            </a:r>
            <a:r>
              <a:rPr lang="en-GB" sz="2000" smtClean="0"/>
              <a:t> </a:t>
            </a:r>
            <a:r>
              <a:rPr lang="en-GB" sz="2000" err="1" smtClean="0"/>
              <a:t>televizija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err="1" smtClean="0"/>
              <a:t>Kupovina</a:t>
            </a:r>
            <a:r>
              <a:rPr lang="en-GB" sz="2000" smtClean="0"/>
              <a:t> “</a:t>
            </a:r>
            <a:r>
              <a:rPr lang="en-GB" sz="2000" err="1" smtClean="0"/>
              <a:t>iz</a:t>
            </a:r>
            <a:r>
              <a:rPr lang="en-GB" sz="2000" smtClean="0"/>
              <a:t> </a:t>
            </a:r>
            <a:r>
              <a:rPr lang="sr-Latn-RS" sz="2000" smtClean="0"/>
              <a:t>fotelje</a:t>
            </a:r>
            <a:r>
              <a:rPr lang="en-GB" sz="2000" smtClean="0"/>
              <a:t>” 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err="1" smtClean="0"/>
              <a:t>Igre</a:t>
            </a:r>
            <a:r>
              <a:rPr lang="en-GB" sz="2000" smtClean="0"/>
              <a:t> 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err="1" smtClean="0"/>
              <a:t>Obrada</a:t>
            </a:r>
            <a:r>
              <a:rPr lang="en-GB" sz="2000" smtClean="0"/>
              <a:t> </a:t>
            </a:r>
            <a:r>
              <a:rPr lang="en-GB" sz="2000" err="1" smtClean="0"/>
              <a:t>videa</a:t>
            </a:r>
            <a:r>
              <a:rPr lang="en-GB" sz="2000" smtClean="0"/>
              <a:t> </a:t>
            </a:r>
            <a:r>
              <a:rPr lang="en-GB" sz="2000" err="1" smtClean="0"/>
              <a:t>i</a:t>
            </a:r>
            <a:r>
              <a:rPr lang="en-GB" sz="2000" smtClean="0"/>
              <a:t> </a:t>
            </a:r>
            <a:r>
              <a:rPr lang="en-GB" sz="2000" err="1" smtClean="0"/>
              <a:t>produkcioni</a:t>
            </a:r>
            <a:r>
              <a:rPr lang="en-GB" sz="2000" smtClean="0"/>
              <a:t> </a:t>
            </a:r>
            <a:r>
              <a:rPr lang="en-GB" sz="2000" err="1" smtClean="0"/>
              <a:t>sistemi</a:t>
            </a:r>
            <a:r>
              <a:rPr lang="en-GB" sz="2000" smtClean="0"/>
              <a:t> 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err="1" smtClean="0"/>
              <a:t>Multimedijalne</a:t>
            </a:r>
            <a:r>
              <a:rPr lang="en-GB" sz="2000" smtClean="0"/>
              <a:t> </a:t>
            </a:r>
            <a:r>
              <a:rPr lang="en-GB" sz="2000" err="1" smtClean="0"/>
              <a:t>baze</a:t>
            </a:r>
            <a:r>
              <a:rPr lang="en-GB" sz="2000" smtClean="0"/>
              <a:t> </a:t>
            </a:r>
            <a:r>
              <a:rPr lang="en-GB" sz="2000" err="1" smtClean="0"/>
              <a:t>podataka</a:t>
            </a:r>
            <a:r>
              <a:rPr lang="en-GB" sz="2000" smtClean="0"/>
              <a:t> 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err="1" smtClean="0"/>
              <a:t>Multimedijalni</a:t>
            </a:r>
            <a:r>
              <a:rPr lang="en-GB" sz="2000" smtClean="0"/>
              <a:t> </a:t>
            </a:r>
            <a:r>
              <a:rPr lang="en-GB" sz="2000" err="1" smtClean="0"/>
              <a:t>terminali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err="1" smtClean="0"/>
              <a:t>Prezentacije</a:t>
            </a:r>
            <a:r>
              <a:rPr lang="en-GB" sz="2000" smtClean="0"/>
              <a:t> u </a:t>
            </a:r>
            <a:r>
              <a:rPr lang="en-GB" sz="2000" err="1" smtClean="0"/>
              <a:t>Powerpointu</a:t>
            </a:r>
            <a:r>
              <a:rPr lang="en-GB" sz="2000" smtClean="0"/>
              <a:t>, </a:t>
            </a:r>
            <a:r>
              <a:rPr lang="en-GB" sz="2000" err="1" smtClean="0"/>
              <a:t>videokonferencije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err="1" smtClean="0"/>
              <a:t>Virtualna</a:t>
            </a:r>
            <a:r>
              <a:rPr lang="en-GB" sz="2000" smtClean="0"/>
              <a:t> </a:t>
            </a:r>
            <a:r>
              <a:rPr lang="en-GB" sz="2000" err="1" smtClean="0"/>
              <a:t>realnost</a:t>
            </a:r>
            <a:r>
              <a:rPr lang="en-GB" sz="2000" smtClean="0"/>
              <a:t>, </a:t>
            </a:r>
            <a:r>
              <a:rPr lang="en-GB" sz="2000" err="1" smtClean="0"/>
              <a:t>haptic</a:t>
            </a:r>
            <a:r>
              <a:rPr lang="en-GB" sz="2000" smtClean="0"/>
              <a:t> </a:t>
            </a:r>
            <a:r>
              <a:rPr lang="en-GB" sz="2000" err="1" smtClean="0"/>
              <a:t>tehnologije</a:t>
            </a:r>
            <a:endParaRPr lang="en-US"/>
          </a:p>
        </p:txBody>
      </p:sp>
      <p:pic>
        <p:nvPicPr>
          <p:cNvPr id="4" name="Picture 5" descr="Virtual reality uses multimedia content. Applications and delivery platforms of multimedia are virtually limitles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341828"/>
            <a:ext cx="13017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A presentation using Powerpoint. Corporate presentations may combine all forms of m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360628"/>
            <a:ext cx="17113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VVO Multimedia-Terminal in Dresden WTC (Germany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055828"/>
            <a:ext cx="1273175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Acknowledgment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Based on material from </a:t>
            </a:r>
            <a:r>
              <a:rPr lang="sr-Latn-BA" i="1" smtClean="0"/>
              <a:t>Digital Multimedia 3rd edition</a:t>
            </a:r>
            <a:r>
              <a:rPr lang="sr-Latn-BA" smtClean="0"/>
              <a:t> published by John Wiley &amp; Sons, 2009 © 2009 Nigel Chapman and Jenny Chapman</a:t>
            </a:r>
          </a:p>
          <a:p>
            <a:r>
              <a:rPr lang="sr-Latn-BA" smtClean="0"/>
              <a:t>Some of these lecture slides © 2009 Nigel Chapman and Jenny Chapman</a:t>
            </a:r>
          </a:p>
          <a:p>
            <a:r>
              <a:rPr lang="sr-Latn-BA" smtClean="0"/>
              <a:t>Some figures © MacAvon Media Productions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 multimedijalne aplikacije</a:t>
            </a:r>
            <a:br>
              <a:rPr lang="sr-Latn-BA" smtClean="0"/>
            </a:br>
            <a:r>
              <a:rPr lang="sr-Latn-BA" smtClean="0"/>
              <a:t>Hipertekst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/>
          <a:lstStyle/>
          <a:p>
            <a:r>
              <a:rPr lang="sr-Latn-BA" smtClean="0"/>
              <a:t>Hipertekst je tekst koji sadrži linkove ka drugim tekstovima</a:t>
            </a:r>
          </a:p>
          <a:p>
            <a:r>
              <a:rPr lang="sr-Latn-BA" smtClean="0"/>
              <a:t>Termin je skovao Ted Nelson oko 1965. godine</a:t>
            </a:r>
            <a:endParaRPr lang="en-US"/>
          </a:p>
        </p:txBody>
      </p:sp>
      <p:pic>
        <p:nvPicPr>
          <p:cNvPr id="4" name="Picture 2" descr="http://www.cs.cf.ac.uk/Dave/ISE_Multimedia/small_hypertext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947763" y="3714752"/>
            <a:ext cx="35290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http://www.cs.cf.ac.uk/Dave/ISE_Multimedia/small_htdefn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757763" y="3714752"/>
            <a:ext cx="35290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 multimedijalne aplikacije</a:t>
            </a:r>
            <a:br>
              <a:rPr lang="sr-Latn-BA" smtClean="0"/>
            </a:br>
            <a:r>
              <a:rPr lang="sr-Latn-BA" smtClean="0"/>
              <a:t>Hipermedija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7610" cy="4525963"/>
          </a:xfrm>
        </p:spPr>
        <p:txBody>
          <a:bodyPr>
            <a:normAutofit fontScale="92500" lnSpcReduction="10000"/>
          </a:bodyPr>
          <a:lstStyle/>
          <a:p>
            <a:r>
              <a:rPr lang="sr-Latn-BA" smtClean="0"/>
              <a:t>Hipermedija sadrži i druge tipove medija te veze između njih. </a:t>
            </a:r>
          </a:p>
          <a:p>
            <a:r>
              <a:rPr lang="sr-Latn-BA" smtClean="0"/>
              <a:t>Često sadrži i vremenski zavisne medije – zvuk i video</a:t>
            </a:r>
          </a:p>
          <a:p>
            <a:r>
              <a:rPr lang="sr-Latn-BA" smtClean="0"/>
              <a:t>Primjeri:</a:t>
            </a:r>
          </a:p>
          <a:p>
            <a:pPr lvl="1"/>
            <a:r>
              <a:rPr lang="sr-Latn-BA" smtClean="0"/>
              <a:t>Powerpoint</a:t>
            </a:r>
          </a:p>
          <a:p>
            <a:pPr lvl="1"/>
            <a:r>
              <a:rPr lang="sr-Latn-BA" smtClean="0"/>
              <a:t>Flash</a:t>
            </a:r>
          </a:p>
          <a:p>
            <a:pPr lvl="1"/>
            <a:r>
              <a:rPr lang="sr-Latn-BA" smtClean="0"/>
              <a:t>Acrobat (i drugi PDF čitači)</a:t>
            </a:r>
          </a:p>
          <a:p>
            <a:pPr lvl="1"/>
            <a:r>
              <a:rPr lang="sr-Latn-BA" smtClean="0"/>
              <a:t>itd.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5" name="Picture 2" descr="small_hyperm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14488"/>
            <a:ext cx="4685768" cy="30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Multimedijalni sistem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b="1" smtClean="0"/>
              <a:t>Multimedijalni sistem </a:t>
            </a:r>
            <a:r>
              <a:rPr lang="sr-Latn-BA" smtClean="0"/>
              <a:t>je sistem koji integriše multimedijalne podatke i aplikacije</a:t>
            </a:r>
          </a:p>
          <a:p>
            <a:endParaRPr lang="sr-Latn-BA" b="1" smtClean="0"/>
          </a:p>
          <a:p>
            <a:r>
              <a:rPr lang="en-GB" smtClean="0"/>
              <a:t>Multimedijalni sistem može da </a:t>
            </a:r>
            <a:r>
              <a:rPr lang="bs-Latn-BA" smtClean="0"/>
              <a:t>generiše, </a:t>
            </a:r>
            <a:r>
              <a:rPr lang="en-GB" smtClean="0"/>
              <a:t>procesira</a:t>
            </a:r>
            <a:r>
              <a:rPr lang="sr-Latn-BA" smtClean="0"/>
              <a:t>,</a:t>
            </a:r>
            <a:r>
              <a:rPr lang="en-GB" smtClean="0"/>
              <a:t> </a:t>
            </a:r>
            <a:r>
              <a:rPr lang="bs-Latn-BA" smtClean="0"/>
              <a:t>memoriše, razmjenjuje, manipuliše i prikazuje multimedijalne informacije</a:t>
            </a:r>
            <a:r>
              <a:rPr lang="en-GB" smtClean="0"/>
              <a:t> i </a:t>
            </a:r>
            <a:r>
              <a:rPr lang="bs-Latn-BA" smtClean="0"/>
              <a:t>uopšte </a:t>
            </a:r>
            <a:r>
              <a:rPr lang="en-GB" smtClean="0"/>
              <a:t>upravlja multimedijalnim aplikacijama</a:t>
            </a:r>
            <a:endParaRPr lang="en-US" smtClean="0"/>
          </a:p>
          <a:p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Karakteristike multimedijalnih sistema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Multimedijalni sistem mora biti </a:t>
            </a:r>
            <a:r>
              <a:rPr lang="en-US" i="1" smtClean="0"/>
              <a:t>kompjuterski kontrolisan</a:t>
            </a:r>
            <a:endParaRPr lang="en-US" smtClean="0"/>
          </a:p>
          <a:p>
            <a:r>
              <a:rPr lang="it-IT" smtClean="0"/>
              <a:t>Multimedijalni </a:t>
            </a:r>
            <a:r>
              <a:rPr lang="en-US" smtClean="0"/>
              <a:t>sistem </a:t>
            </a:r>
            <a:r>
              <a:rPr lang="it-IT" smtClean="0"/>
              <a:t>mora biti </a:t>
            </a:r>
            <a:r>
              <a:rPr lang="it-IT" i="1" smtClean="0"/>
              <a:t>integrisan</a:t>
            </a:r>
            <a:endParaRPr lang="en-US" smtClean="0"/>
          </a:p>
          <a:p>
            <a:r>
              <a:rPr lang="pl-PL" smtClean="0"/>
              <a:t>Informacije koje obrađuje moraju biti </a:t>
            </a:r>
            <a:r>
              <a:rPr lang="pl-PL" i="1" smtClean="0"/>
              <a:t>digitalne</a:t>
            </a:r>
            <a:r>
              <a:rPr lang="pl-PL" smtClean="0"/>
              <a:t> </a:t>
            </a:r>
            <a:endParaRPr lang="en-US" smtClean="0"/>
          </a:p>
          <a:p>
            <a:r>
              <a:rPr lang="pl-PL" smtClean="0"/>
              <a:t>Interfejs prema krajnjem prezentacionom mediju je uobičajeno </a:t>
            </a:r>
            <a:r>
              <a:rPr lang="pl-PL" i="1" smtClean="0"/>
              <a:t>interaktivan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Komponente</a:t>
            </a:r>
            <a:r>
              <a:rPr lang="sr-Latn-RS" smtClean="0"/>
              <a:t> multimedijalnog sistema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smtClean="0">
                <a:solidFill>
                  <a:srgbClr val="0070C0"/>
                </a:solidFill>
              </a:rPr>
              <a:t>Uređaji za akviziciju </a:t>
            </a:r>
            <a:r>
              <a:rPr lang="sr-Latn-RS" smtClean="0"/>
              <a:t>– video kamera, mikrofon, tastatura, miš, ekran osjetljiv na dodir, 3D senzori, uređaji virtuelne stvarnosti, hardver za digitalizaciju</a:t>
            </a:r>
          </a:p>
          <a:p>
            <a:r>
              <a:rPr lang="sr-Latn-RS" smtClean="0">
                <a:solidFill>
                  <a:srgbClr val="0070C0"/>
                </a:solidFill>
              </a:rPr>
              <a:t>Uređaji za čuvanje podataka </a:t>
            </a:r>
            <a:r>
              <a:rPr lang="sr-Latn-RS" smtClean="0"/>
              <a:t>– diskovi, flash memorija, CD, DVD, Blu-Ray, itd.</a:t>
            </a:r>
          </a:p>
          <a:p>
            <a:r>
              <a:rPr lang="sr-Latn-RS" smtClean="0">
                <a:solidFill>
                  <a:srgbClr val="0070C0"/>
                </a:solidFill>
              </a:rPr>
              <a:t>Komunikacione mreže </a:t>
            </a:r>
            <a:r>
              <a:rPr lang="sr-Latn-RS" smtClean="0"/>
              <a:t>– lokalne mreže, intranet, Internet, bežične mreže, specijalne brze mreže</a:t>
            </a:r>
          </a:p>
          <a:p>
            <a:r>
              <a:rPr lang="sr-Latn-RS" smtClean="0">
                <a:solidFill>
                  <a:srgbClr val="0070C0"/>
                </a:solidFill>
              </a:rPr>
              <a:t>Računarski sistemi </a:t>
            </a:r>
            <a:r>
              <a:rPr lang="sr-Latn-RS" smtClean="0"/>
              <a:t>– računari (desktop, laptop, tablet), smartphone, radne stanice, MPEG/video/DSP hardver</a:t>
            </a:r>
          </a:p>
          <a:p>
            <a:r>
              <a:rPr lang="sr-Latn-RS" smtClean="0">
                <a:solidFill>
                  <a:srgbClr val="0070C0"/>
                </a:solidFill>
              </a:rPr>
              <a:t>Uređaji za reprodukciju </a:t>
            </a:r>
            <a:r>
              <a:rPr lang="sr-Latn-RS" smtClean="0"/>
              <a:t>– monitori, HDTV, štampači, zvučnici, itd.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Multimedijalni sistem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43532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Zahtjevi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r-Latn-RS" smtClean="0"/>
              <a:t>Osnovni zahtjevi koje bi trebalo da zadovolji multimedijalni sistem:</a:t>
            </a:r>
          </a:p>
          <a:p>
            <a:endParaRPr lang="sr-Latn-RS" smtClean="0"/>
          </a:p>
          <a:p>
            <a:r>
              <a:rPr lang="sr-Latn-RS" smtClean="0"/>
              <a:t>Kako predstaviti, obrađivati, čuvati, prenositi i pronalaziti informacije (pogotovo vremenski zavisne)</a:t>
            </a:r>
          </a:p>
          <a:p>
            <a:r>
              <a:rPr lang="sr-Latn-RS" smtClean="0"/>
              <a:t>Kako sačuvati vremenske odnose pri reprodukciji sadržaja</a:t>
            </a:r>
          </a:p>
          <a:p>
            <a:pPr lvl="1"/>
            <a:r>
              <a:rPr lang="sr-Latn-RS" smtClean="0"/>
              <a:t>Vremenski poredak (sekvenca frejmova) unutar medija – npr. prikazivanje frejmova u korektnom vremenskom rasporedu kod video signala</a:t>
            </a:r>
          </a:p>
          <a:p>
            <a:pPr lvl="1"/>
            <a:r>
              <a:rPr lang="sr-Latn-RS" smtClean="0"/>
              <a:t>Sinhronizacija – različiti mediji se moraju reprodukovati istovremeno, potrebno je očuvati vremenske odnose između njih, npr. video i audio (lip synchronization)</a:t>
            </a:r>
          </a:p>
          <a:p>
            <a:r>
              <a:rPr lang="sr-Latn-RS" smtClean="0"/>
              <a:t>Podatke je potrebno predstaviti u digitalnom obliku – analogno-digitalna konverzija, odmjeravanje, itd.</a:t>
            </a:r>
          </a:p>
          <a:p>
            <a:r>
              <a:rPr lang="sr-Latn-RS" smtClean="0"/>
              <a:t>Veliki obim podataka (big data) – memorijski prostor, brzina mreže</a:t>
            </a:r>
          </a:p>
          <a:p>
            <a:pPr lvl="1"/>
            <a:r>
              <a:rPr lang="sr-Latn-RS" smtClean="0">
                <a:solidFill>
                  <a:srgbClr val="C00000"/>
                </a:solidFill>
              </a:rPr>
              <a:t>Obično je obavezna kompresija podataka</a:t>
            </a:r>
          </a:p>
          <a:p>
            <a:r>
              <a:rPr lang="sr-Latn-RS" smtClean="0"/>
              <a:t>Nestrukturirani podaci sa komplikovanom semantikom</a:t>
            </a:r>
          </a:p>
          <a:p>
            <a:pPr lvl="1"/>
            <a:r>
              <a:rPr lang="sr-Latn-RS" smtClean="0"/>
              <a:t>Kako pronalaziti i klasifikovati podatke?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Reprezentacija medija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Postoje</a:t>
            </a:r>
            <a:r>
              <a:rPr lang="sr-Latn-RS" smtClean="0"/>
              <a:t> </a:t>
            </a:r>
            <a:r>
              <a:rPr lang="en-GB" smtClean="0"/>
              <a:t>ustaljeni</a:t>
            </a:r>
            <a:r>
              <a:rPr lang="sr-Latn-RS" smtClean="0"/>
              <a:t> </a:t>
            </a:r>
            <a:r>
              <a:rPr lang="en-GB" smtClean="0"/>
              <a:t>načini</a:t>
            </a:r>
            <a:r>
              <a:rPr lang="sr-Latn-RS" smtClean="0"/>
              <a:t> </a:t>
            </a:r>
            <a:r>
              <a:rPr lang="en-GB" smtClean="0"/>
              <a:t>za reprezentaciju</a:t>
            </a:r>
            <a:r>
              <a:rPr lang="sr-Latn-RS" smtClean="0"/>
              <a:t> </a:t>
            </a:r>
            <a:r>
              <a:rPr lang="en-GB" smtClean="0"/>
              <a:t>slike,</a:t>
            </a:r>
            <a:r>
              <a:rPr lang="sr-Latn-RS" smtClean="0"/>
              <a:t> </a:t>
            </a:r>
            <a:r>
              <a:rPr lang="en-GB" smtClean="0"/>
              <a:t>videa,</a:t>
            </a:r>
            <a:r>
              <a:rPr lang="sr-Latn-RS" smtClean="0"/>
              <a:t> </a:t>
            </a:r>
            <a:r>
              <a:rPr lang="en-GB" smtClean="0"/>
              <a:t>animacije,</a:t>
            </a:r>
            <a:r>
              <a:rPr lang="sr-Latn-RS" smtClean="0"/>
              <a:t> </a:t>
            </a:r>
            <a:r>
              <a:rPr lang="en-GB" smtClean="0"/>
              <a:t>zvuka</a:t>
            </a:r>
            <a:r>
              <a:rPr lang="sr-Latn-RS" smtClean="0"/>
              <a:t> </a:t>
            </a:r>
            <a:r>
              <a:rPr lang="en-GB" smtClean="0"/>
              <a:t>i</a:t>
            </a:r>
            <a:r>
              <a:rPr lang="sr-Latn-RS" smtClean="0"/>
              <a:t> </a:t>
            </a:r>
            <a:r>
              <a:rPr lang="en-GB" smtClean="0"/>
              <a:t>teksta</a:t>
            </a:r>
            <a:r>
              <a:rPr lang="sr-Latn-RS" smtClean="0"/>
              <a:t> u računaru</a:t>
            </a:r>
            <a:endParaRPr lang="en-GB" smtClean="0"/>
          </a:p>
          <a:p>
            <a:r>
              <a:rPr lang="vi-VN" smtClean="0">
                <a:latin typeface="Calibri" pitchFamily="34" charset="0"/>
                <a:cs typeface="Calibri" pitchFamily="34" charset="0"/>
              </a:rPr>
              <a:t>Podaci se mogu reprezentovati kao tekstualni opis u odgovarajućem jeziku, ili kao binarni podaci sa određenom strukturom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Tipovi multimedijalnih podataka</a:t>
            </a:r>
            <a:br>
              <a:rPr lang="sr-Latn-RS" smtClean="0"/>
            </a:br>
            <a:r>
              <a:rPr lang="sr-Latn-RS" smtClean="0"/>
              <a:t>Grafika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mtClean="0"/>
              <a:t>Format:</a:t>
            </a:r>
            <a:r>
              <a:rPr lang="sr-Latn-RS" smtClean="0"/>
              <a:t> konstruiše se kompozicijom primitivnih objekata kao što su linije, poligoni, kružnice, krive i lukovi</a:t>
            </a:r>
          </a:p>
          <a:p>
            <a:r>
              <a:rPr lang="sr-Latn-RS" smtClean="0"/>
              <a:t>Ulaz: grafika se obično generiše korišćenjem grafičkog editora (npr. Illustrator) ili programski (npr. Postscript)</a:t>
            </a:r>
          </a:p>
          <a:p>
            <a:r>
              <a:rPr lang="sr-Latn-RS" smtClean="0"/>
              <a:t>Grafiku je obično moguće mijenjati ili revidirati (za razliku od slike)</a:t>
            </a:r>
          </a:p>
          <a:p>
            <a:r>
              <a:rPr lang="sr-Latn-RS" smtClean="0"/>
              <a:t>Grafički ulazni uređaji: tastatura (kontrola kursora i unos teksta), miš, trackball, grafički tablet,...</a:t>
            </a:r>
          </a:p>
          <a:p>
            <a:r>
              <a:rPr lang="sr-Latn-RS" smtClean="0"/>
              <a:t>Standardi: OpenGL, PHIGS, GKS, SVG,...</a:t>
            </a:r>
          </a:p>
          <a:p>
            <a:r>
              <a:rPr lang="sr-Latn-RS" smtClean="0"/>
              <a:t>U grafičkim fajlovima se obično čuvaju podaci o kombinovanju primitiva</a:t>
            </a:r>
            <a:endParaRPr lang="en-US" smtClean="0"/>
          </a:p>
          <a:p>
            <a:r>
              <a:rPr lang="en-US" smtClean="0"/>
              <a:t>Generisanje slike na osnovu opisa se </a:t>
            </a:r>
            <a:r>
              <a:rPr lang="sr-Latn-BA" smtClean="0"/>
              <a:t>naziva </a:t>
            </a:r>
            <a:r>
              <a:rPr lang="sr-Latn-BA" i="1" smtClean="0"/>
              <a:t>renderovanje</a:t>
            </a:r>
            <a:endParaRPr lang="sr-Latn-RS" smtClean="0"/>
          </a:p>
          <a:p>
            <a:r>
              <a:rPr lang="sr-Latn-RS" smtClean="0"/>
              <a:t>Nemaju velike zahtjeve za memorijskim prostorom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</a:t>
            </a:r>
            <a:br>
              <a:rPr lang="sr-Latn-BA" smtClean="0"/>
            </a:br>
            <a:r>
              <a:rPr lang="sr-Latn-BA" smtClean="0"/>
              <a:t>Scalable Vector Graphics (SVG)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SVG je format za opis vektorske slike zasnovan na XML-u</a:t>
            </a:r>
          </a:p>
          <a:p>
            <a:r>
              <a:rPr lang="sr-Latn-BA" smtClean="0"/>
              <a:t>Podržava 2-D grafiku, interaktivnost i animaciju</a:t>
            </a:r>
            <a:endParaRPr lang="en-US"/>
          </a:p>
        </p:txBody>
      </p:sp>
      <p:pic>
        <p:nvPicPr>
          <p:cNvPr id="2050" name="Picture 2" descr="C:\Users\User\Documents\Teaching\multimedia\predavanja 2014\gi\prezentacije\primj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14818"/>
            <a:ext cx="1295400" cy="1295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3786190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&lt;?xml version="1.0" encoding="utf-8"?&gt;</a:t>
            </a:r>
          </a:p>
          <a:p>
            <a:r>
              <a:rPr lang="en-US" smtClean="0"/>
              <a:t>&lt;!DOCTYPE svg PUBLIC "-//W3C//DTD SVG 1.0//EN" </a:t>
            </a:r>
            <a:r>
              <a:rPr lang="sr-Latn-BA" smtClean="0"/>
              <a:t>      </a:t>
            </a:r>
          </a:p>
          <a:p>
            <a:r>
              <a:rPr lang="sr-Latn-BA" smtClean="0"/>
              <a:t>                   </a:t>
            </a:r>
            <a:r>
              <a:rPr lang="en-US" smtClean="0"/>
              <a:t>"http://www.w3.org/TR/2001/REC-SVG-</a:t>
            </a:r>
            <a:endParaRPr lang="sr-Latn-BA" smtClean="0"/>
          </a:p>
          <a:p>
            <a:r>
              <a:rPr lang="sr-Latn-BA" smtClean="0"/>
              <a:t>                   </a:t>
            </a:r>
            <a:r>
              <a:rPr lang="en-US" smtClean="0"/>
              <a:t>20010904/DTD/svg10.dtd"&gt;</a:t>
            </a:r>
          </a:p>
          <a:p>
            <a:r>
              <a:rPr lang="en-US" smtClean="0"/>
              <a:t>&lt;svg xmnls="http://www.w3.org/2000/svg"&gt;</a:t>
            </a:r>
          </a:p>
          <a:p>
            <a:r>
              <a:rPr lang="sr-Latn-BA" smtClean="0"/>
              <a:t>    </a:t>
            </a:r>
            <a:r>
              <a:rPr lang="en-US" smtClean="0"/>
              <a:t>&lt;path fill="#F8130D" stroke="#1E338B" stroke-width="20" </a:t>
            </a:r>
            <a:endParaRPr lang="sr-Latn-BA" smtClean="0"/>
          </a:p>
          <a:p>
            <a:r>
              <a:rPr lang="sr-Latn-BA" smtClean="0"/>
              <a:t>               </a:t>
            </a:r>
            <a:r>
              <a:rPr lang="en-US" smtClean="0"/>
              <a:t>d="M118,118H10V10h108V118z"/&gt;</a:t>
            </a:r>
          </a:p>
          <a:p>
            <a:r>
              <a:rPr lang="en-US" smtClean="0"/>
              <a:t>&lt;/svg</a:t>
            </a:r>
            <a:r>
              <a:rPr lang="sr-Latn-BA" smtClean="0"/>
              <a:t>&gt;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Načini prenosa informacija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Informacije se mogu prenositi pomoću: teksta, zvuka, grafike, slike, animacije, videa, štampanih materijala, prezentacija, web stranica, interaktivnih aplikacija, društvenih mreža,...</a:t>
            </a:r>
          </a:p>
          <a:p>
            <a:r>
              <a:rPr lang="sr-Latn-RS" smtClean="0"/>
              <a:t>Svi ovi načini se mogu posmatrati kao različiti tipovi </a:t>
            </a:r>
            <a:r>
              <a:rPr lang="sr-Latn-RS" b="1" smtClean="0"/>
              <a:t>medija</a:t>
            </a:r>
            <a:r>
              <a:rPr lang="sr-Latn-RS" smtClean="0"/>
              <a:t> – (pre)nosilaca informacije</a:t>
            </a:r>
            <a:endParaRPr lang="en-GB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</a:t>
            </a:r>
            <a:br>
              <a:rPr lang="sr-Latn-BA" smtClean="0"/>
            </a:br>
            <a:r>
              <a:rPr lang="sr-Latn-BA" smtClean="0"/>
              <a:t>Flash animacija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Animacija se može generisati kreiranjem niza vektorskih slika koje sadrže male razlike</a:t>
            </a:r>
          </a:p>
          <a:p>
            <a:pPr lvl="1"/>
            <a:r>
              <a:rPr lang="sr-Latn-BA" smtClean="0"/>
              <a:t>Npr. U Flashu se zadaju ključni frejmovi između kojih se interpolacijom ubacuju novi frejmovi da bi se dobio utisak kontinuirane promjene – </a:t>
            </a:r>
            <a:r>
              <a:rPr lang="sr-Latn-BA" b="1" smtClean="0"/>
              <a:t>tweening</a:t>
            </a:r>
          </a:p>
          <a:p>
            <a:r>
              <a:rPr lang="sr-Latn-BA" smtClean="0"/>
              <a:t>Zauzeće memorije je malo pa su animacije pogodne za prenos preko mreže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Primjer</a:t>
            </a:r>
            <a:br>
              <a:rPr lang="en-US" smtClean="0"/>
            </a:br>
            <a:r>
              <a:rPr lang="en-US" smtClean="0"/>
              <a:t>Flash animacija</a:t>
            </a:r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136" t="14900" r="40771" b="33443"/>
          <a:stretch>
            <a:fillRect/>
          </a:stretch>
        </p:blipFill>
        <p:spPr bwMode="auto">
          <a:xfrm>
            <a:off x="642910" y="1428736"/>
            <a:ext cx="3710655" cy="26432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7136" t="14900" r="41484" b="33444"/>
          <a:stretch>
            <a:fillRect/>
          </a:stretch>
        </p:blipFill>
        <p:spPr bwMode="auto">
          <a:xfrm>
            <a:off x="4643438" y="1428736"/>
            <a:ext cx="3658708" cy="2642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7136" t="14900" r="40771" b="33444"/>
          <a:stretch>
            <a:fillRect/>
          </a:stretch>
        </p:blipFill>
        <p:spPr bwMode="auto">
          <a:xfrm>
            <a:off x="642910" y="4144162"/>
            <a:ext cx="3709523" cy="2642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7136" t="14900" r="41700" b="33444"/>
          <a:stretch>
            <a:fillRect/>
          </a:stretch>
        </p:blipFill>
        <p:spPr bwMode="auto">
          <a:xfrm>
            <a:off x="4643437" y="4143380"/>
            <a:ext cx="3643339" cy="2642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Tipovi multimedijalnih podataka</a:t>
            </a:r>
            <a:br>
              <a:rPr lang="sr-Latn-RS" smtClean="0"/>
            </a:br>
            <a:r>
              <a:rPr lang="sr-Latn-RS" smtClean="0"/>
              <a:t>Slika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Latn-RS" sz="2000" smtClean="0"/>
              <a:t>Mirne slike koje su (u odsustvu kompresije) predstavljene kao bitmape (niz logičkih piksela koji se mogu direktno preslikati u piksele na ekranu)</a:t>
            </a:r>
          </a:p>
          <a:p>
            <a:r>
              <a:rPr lang="sr-Latn-RS" sz="2000" smtClean="0"/>
              <a:t>Ulaz: digitalno skenirane fotografije/slike ili digitalna kamera</a:t>
            </a:r>
          </a:p>
          <a:p>
            <a:r>
              <a:rPr lang="sr-Latn-RS" sz="2000" smtClean="0"/>
              <a:t>Ulaz: mogu biti softverski generisane (npr. Photoshop)</a:t>
            </a:r>
          </a:p>
          <a:p>
            <a:r>
              <a:rPr lang="sr-Latn-RS" sz="2000" smtClean="0"/>
              <a:t>Za čuvanje se koristi 1 bit po pikselu (crno-bijele), 8 bita po pikselu (grayscale, kolormapa) ili 24 bita po pikselu (True Color)</a:t>
            </a:r>
          </a:p>
          <a:p>
            <a:r>
              <a:rPr lang="sr-Latn-RS" sz="2000" smtClean="0"/>
              <a:t>Veličina grayscale slika 512x512 piksela zauzima 0,25 MB, a 512x512 true color slika zauzima 0,75 MB bez kompresije</a:t>
            </a:r>
          </a:p>
          <a:p>
            <a:r>
              <a:rPr lang="sr-Latn-RS" sz="2000" smtClean="0"/>
              <a:t>Slika sa 10+ megapiksela -&gt; 29 MB bez kompresije</a:t>
            </a:r>
          </a:p>
          <a:p>
            <a:r>
              <a:rPr lang="sr-Latn-RS" sz="2000" smtClean="0"/>
              <a:t>Specijalizovane primjene sa ogromnim memorijskim zahtjevima: medicina, daljinska detekcija,...</a:t>
            </a:r>
          </a:p>
          <a:p>
            <a:r>
              <a:rPr lang="sr-Latn-RS" sz="2000" smtClean="0"/>
              <a:t>Kompresija je uobičajena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</a:t>
            </a:r>
            <a:br>
              <a:rPr lang="sr-Latn-BA" smtClean="0"/>
            </a:br>
            <a:r>
              <a:rPr lang="sr-Latn-BA" smtClean="0"/>
              <a:t>Bitmapa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46291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857364"/>
            <a:ext cx="50863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Tipovi multimedijalnih podataka</a:t>
            </a:r>
            <a:br>
              <a:rPr lang="sr-Latn-RS" smtClean="0"/>
            </a:br>
            <a:r>
              <a:rPr lang="sr-Latn-RS" smtClean="0"/>
              <a:t>Audio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mtClean="0"/>
              <a:t>Audio signal</a:t>
            </a:r>
            <a:r>
              <a:rPr lang="sr-Latn-RS" smtClean="0"/>
              <a:t>i su kontinualni analogni signali</a:t>
            </a:r>
            <a:endParaRPr lang="en-GB" smtClean="0"/>
          </a:p>
          <a:p>
            <a:r>
              <a:rPr lang="sr-Latn-RS" smtClean="0"/>
              <a:t>Ulaz: mikrofon, a zatim digitalizacija i čuvanje </a:t>
            </a:r>
          </a:p>
          <a:p>
            <a:r>
              <a:rPr lang="en-GB" smtClean="0"/>
              <a:t>A</a:t>
            </a:r>
            <a:r>
              <a:rPr lang="sr-Latn-RS" smtClean="0"/>
              <a:t>udio </a:t>
            </a:r>
            <a:r>
              <a:rPr lang="en-GB" smtClean="0"/>
              <a:t>CD</a:t>
            </a:r>
            <a:r>
              <a:rPr lang="sr-Latn-RS" smtClean="0"/>
              <a:t> kvaliteta zahtjeva odmjeravanje brzinom od 44,1 kHz i 16 bitne odmjerke</a:t>
            </a:r>
            <a:endParaRPr lang="en-GB" smtClean="0"/>
          </a:p>
          <a:p>
            <a:r>
              <a:rPr lang="sr-Latn-RS" smtClean="0"/>
              <a:t>A</a:t>
            </a:r>
            <a:r>
              <a:rPr lang="en-GB" smtClean="0"/>
              <a:t>u</a:t>
            </a:r>
            <a:r>
              <a:rPr lang="sr-Latn-RS" smtClean="0"/>
              <a:t>diofili koriste i više vrijednosti</a:t>
            </a:r>
            <a:r>
              <a:rPr lang="en-GB" smtClean="0"/>
              <a:t> (</a:t>
            </a:r>
            <a:r>
              <a:rPr lang="sr-Latn-RS" smtClean="0"/>
              <a:t>npr</a:t>
            </a:r>
            <a:r>
              <a:rPr lang="en-GB" smtClean="0"/>
              <a:t>. 24-bit, 96 KHz)</a:t>
            </a:r>
          </a:p>
          <a:p>
            <a:r>
              <a:rPr lang="en-GB" smtClean="0"/>
              <a:t>1</a:t>
            </a:r>
            <a:r>
              <a:rPr lang="sr-Latn-RS" smtClean="0"/>
              <a:t> minuta mono CD kvalitete (bez kompresije) zahtjeva 5 MB</a:t>
            </a:r>
          </a:p>
          <a:p>
            <a:r>
              <a:rPr lang="sr-Latn-RS" smtClean="0"/>
              <a:t>1 minuta stereo CD kvalitete (bez kompresije) zahtjeva 10 MB</a:t>
            </a:r>
          </a:p>
          <a:p>
            <a:r>
              <a:rPr lang="sr-Latn-RS" smtClean="0"/>
              <a:t>Obično se koristi kompresija (npr. MP3, AAC, Flac, Ogg Vorbis)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Tipovi multimedijalnih podataka</a:t>
            </a:r>
            <a:br>
              <a:rPr lang="sr-Latn-RS" smtClean="0"/>
            </a:br>
            <a:r>
              <a:rPr lang="sr-Latn-RS" smtClean="0"/>
              <a:t>Video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smtClean="0"/>
              <a:t>Ulaz</a:t>
            </a:r>
            <a:r>
              <a:rPr lang="en-GB" smtClean="0"/>
              <a:t>:</a:t>
            </a:r>
            <a:r>
              <a:rPr lang="sr-Latn-RS" smtClean="0"/>
              <a:t> analogni video se digitalizuje ili digitalna kamera</a:t>
            </a:r>
          </a:p>
          <a:p>
            <a:r>
              <a:rPr lang="sr-Latn-RS" smtClean="0"/>
              <a:t>Mnoštvo različitih formata (analognih i digitalnih) videa</a:t>
            </a:r>
          </a:p>
          <a:p>
            <a:r>
              <a:rPr lang="sr-Latn-RS" smtClean="0"/>
              <a:t>Sirovi video se može smatrati serijom slika (frejmova)</a:t>
            </a:r>
          </a:p>
          <a:p>
            <a:r>
              <a:rPr lang="sr-Latn-RS" smtClean="0"/>
              <a:t>Obično se koristi 25, 30 ili 50 frejmova u sekundi</a:t>
            </a:r>
          </a:p>
          <a:p>
            <a:r>
              <a:rPr lang="sr-Latn-RS" smtClean="0"/>
              <a:t>Npr. sekunda (25 frejmova) monohromatskog videa sa frejmovima dimenzija 512x512 piksela zauzima  frejm zauzima 25*0,25 = 6,25 MB (bez kompresije)</a:t>
            </a:r>
          </a:p>
          <a:p>
            <a:r>
              <a:rPr lang="sr-Latn-RS" smtClean="0"/>
              <a:t>Sekunda PAL digitalnog videa (720x576 piksela po kolor frejmu) zahtjeva približno 25*1,24 = 31 MB (bez kompresije)</a:t>
            </a:r>
          </a:p>
          <a:p>
            <a:r>
              <a:rPr lang="sr-Latn-RS" smtClean="0"/>
              <a:t>Sekunda HD videa na Blu-ray disku (1920x1080 = 2 Mpiksela po frejmu) zahtjeva približno 25*6,2 = 155 MB</a:t>
            </a:r>
          </a:p>
          <a:p>
            <a:r>
              <a:rPr lang="sr-Latn-RS" smtClean="0"/>
              <a:t>Moguće su i veće vrijednosti za frame rate</a:t>
            </a:r>
          </a:p>
          <a:p>
            <a:r>
              <a:rPr lang="sr-Latn-RS" smtClean="0"/>
              <a:t>Očigledno, u većini slučajeva je potrebna kompresija digitalnog videa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</a:t>
            </a:r>
            <a:br>
              <a:rPr lang="sr-Latn-BA" smtClean="0"/>
            </a:br>
            <a:r>
              <a:rPr lang="sr-Latn-BA" smtClean="0"/>
              <a:t>Frejmovi videa</a:t>
            </a:r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19288"/>
            <a:ext cx="23431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1835" y="1919288"/>
            <a:ext cx="23431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3613" y="1919288"/>
            <a:ext cx="23431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519613"/>
            <a:ext cx="23431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1835" y="4519613"/>
            <a:ext cx="23431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3613" y="4519613"/>
            <a:ext cx="23431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Tipovi multimedijalnih podataka</a:t>
            </a:r>
            <a:br>
              <a:rPr lang="sr-Latn-RS" smtClean="0"/>
            </a:br>
            <a:r>
              <a:rPr lang="sr-Latn-RS" smtClean="0"/>
              <a:t>Tekst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smtClean="0"/>
              <a:t>Ulaz: tastatura, govorni ulaz, optičko prepoznavanje znakova (OCR),...</a:t>
            </a:r>
          </a:p>
          <a:p>
            <a:r>
              <a:rPr lang="sr-Latn-RS" smtClean="0"/>
              <a:t>Čuva se i najčešće unosi znak po znak:</a:t>
            </a:r>
          </a:p>
          <a:p>
            <a:pPr lvl="1"/>
            <a:r>
              <a:rPr lang="sr-Latn-RS" smtClean="0"/>
              <a:t>Za jedan znak je potrebno do 4 bajta (Unicode)</a:t>
            </a:r>
          </a:p>
          <a:p>
            <a:pPr lvl="1"/>
            <a:r>
              <a:rPr lang="sr-Latn-RS" smtClean="0"/>
              <a:t>Nekada se uključuju i informacije o formatiranju dokumenta koje se mogu kodovati tekstualno ili binarno (npr. XML ili Office formati)</a:t>
            </a:r>
          </a:p>
          <a:p>
            <a:r>
              <a:rPr lang="sr-Latn-RS" smtClean="0"/>
              <a:t>Format podataka: sirovi tekst, formatirani tekst (HTML, XML, RTF), MS Word format (binarno kodovan), izvorni kod u programskom jeziku (Java, Python, MATLAB, itd.)</a:t>
            </a:r>
          </a:p>
          <a:p>
            <a:r>
              <a:rPr lang="sr-Latn-RS" smtClean="0"/>
              <a:t>Nije vremenski zavisan – ali može imati podrazumijevani redoslijed, npr. HTML ili niz naredbi u programskom jeziku</a:t>
            </a:r>
          </a:p>
          <a:p>
            <a:r>
              <a:rPr lang="sr-Latn-RS" smtClean="0"/>
              <a:t>Memorijski zahtjevi nisu značajni u poređenju sa drugim tipovima multimedijalnih podataka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</a:t>
            </a:r>
            <a:br>
              <a:rPr lang="sr-Latn-BA" smtClean="0"/>
            </a:br>
            <a:r>
              <a:rPr lang="sr-Latn-BA" smtClean="0"/>
              <a:t>Fontovi</a:t>
            </a:r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0239" y="1600200"/>
            <a:ext cx="6803522" cy="510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Memorijski zahtjevi multimedijalne aplikacije – enciklopedije</a:t>
            </a:r>
            <a:endParaRPr lang="en-GB"/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357158" y="1785926"/>
            <a:ext cx="84582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hr-HR" sz="2000"/>
              <a:t>500,000 stranica teksta (2 KB po stranici) – ukupno 1 GB</a:t>
            </a:r>
            <a:endParaRPr lang="en-US" sz="2000"/>
          </a:p>
          <a:p>
            <a:pPr>
              <a:spcBef>
                <a:spcPts val="1200"/>
              </a:spcBef>
            </a:pPr>
            <a:r>
              <a:rPr lang="hr-HR" sz="2000"/>
              <a:t>3,000 kolor slika ( u prosjeku 640x480x24 bita = 1 MB po slici) – ukupno 3 GB</a:t>
            </a:r>
            <a:endParaRPr lang="en-US" sz="2000"/>
          </a:p>
          <a:p>
            <a:pPr>
              <a:spcBef>
                <a:spcPts val="1200"/>
              </a:spcBef>
            </a:pPr>
            <a:r>
              <a:rPr lang="hr-HR" sz="2000"/>
              <a:t>500 mapa ( u prosjeku 640x480x16 bita = 1 MB po mapi) – ukupno 0.3 GB</a:t>
            </a:r>
            <a:endParaRPr lang="en-US" sz="2000"/>
          </a:p>
          <a:p>
            <a:pPr>
              <a:spcBef>
                <a:spcPts val="1200"/>
              </a:spcBef>
            </a:pPr>
            <a:r>
              <a:rPr lang="hr-HR" sz="2000"/>
              <a:t>60 min stereo zvuka (176 KB po sekundi) – ukupno 0.6 GB</a:t>
            </a:r>
            <a:endParaRPr lang="en-US" sz="2000"/>
          </a:p>
          <a:p>
            <a:pPr>
              <a:spcBef>
                <a:spcPts val="1200"/>
              </a:spcBef>
            </a:pPr>
            <a:r>
              <a:rPr lang="hr-HR" sz="2000"/>
              <a:t>30 animacija, u prosjeku po 2 minute (640x320x16 bita x 16 slika/sec = </a:t>
            </a:r>
            <a:br>
              <a:rPr lang="hr-HR" sz="2000"/>
            </a:br>
            <a:r>
              <a:rPr lang="hr-HR" sz="2000"/>
              <a:t>                          6.5 MB/sec) – 23.4 GB</a:t>
            </a:r>
            <a:endParaRPr lang="en-US" sz="2000"/>
          </a:p>
          <a:p>
            <a:pPr>
              <a:spcBef>
                <a:spcPts val="1200"/>
              </a:spcBef>
            </a:pPr>
            <a:r>
              <a:rPr lang="hr-HR" sz="2000"/>
              <a:t>50 digitalizovanih filmskih zapisa (video sekvenci) u prosjeku od 1 minuta</a:t>
            </a:r>
            <a:br>
              <a:rPr lang="hr-HR" sz="2000"/>
            </a:br>
            <a:r>
              <a:rPr lang="hr-HR" sz="2000"/>
              <a:t>                          (640x480x24 bita x 30 slika/sec = 27.6 MB/sec) – 82.8 GB</a:t>
            </a:r>
            <a:endParaRPr lang="en-US" sz="2000"/>
          </a:p>
          <a:p>
            <a:r>
              <a:rPr lang="hr-HR" sz="2000"/>
              <a:t>				</a:t>
            </a:r>
          </a:p>
          <a:p>
            <a:pPr algn="r"/>
            <a:r>
              <a:rPr lang="hr-HR" sz="2000"/>
              <a:t>Potrebno: 111.1 GB</a:t>
            </a:r>
            <a:endParaRPr lang="en-US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Načini prenosa informacija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67" y="1414450"/>
            <a:ext cx="7258067" cy="54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Memorijski zahtjevi multimedijalne aplikacije – kompresija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smtClean="0"/>
              <a:t>Stepen kompresije podataka:</a:t>
            </a:r>
          </a:p>
          <a:p>
            <a:pPr lvl="1"/>
            <a:r>
              <a:rPr lang="hr-HR" sz="2000" smtClean="0"/>
              <a:t>tekst 2:1;</a:t>
            </a:r>
            <a:endParaRPr lang="en-US" sz="2000" smtClean="0"/>
          </a:p>
          <a:p>
            <a:pPr lvl="1"/>
            <a:r>
              <a:rPr lang="hr-HR" sz="2000" smtClean="0"/>
              <a:t>kolor slike 15:1;</a:t>
            </a:r>
            <a:endParaRPr lang="en-US" sz="2000" smtClean="0"/>
          </a:p>
          <a:p>
            <a:pPr lvl="1"/>
            <a:r>
              <a:rPr lang="hr-HR" sz="2000" smtClean="0"/>
              <a:t>mape 10:1;</a:t>
            </a:r>
            <a:endParaRPr lang="en-US" sz="2000" smtClean="0"/>
          </a:p>
          <a:p>
            <a:pPr lvl="1"/>
            <a:r>
              <a:rPr lang="hr-HR" sz="2000" smtClean="0"/>
              <a:t>stereo zvuk 6:1;</a:t>
            </a:r>
            <a:endParaRPr lang="en-US" sz="2000" smtClean="0"/>
          </a:p>
          <a:p>
            <a:pPr lvl="1"/>
            <a:r>
              <a:rPr lang="hr-HR" sz="2000" smtClean="0"/>
              <a:t>animacije 50:1;</a:t>
            </a:r>
            <a:endParaRPr lang="en-US" sz="2000" smtClean="0"/>
          </a:p>
          <a:p>
            <a:pPr lvl="1"/>
            <a:r>
              <a:rPr lang="hr-HR" sz="2000" smtClean="0"/>
              <a:t>video 50:1.</a:t>
            </a:r>
            <a:endParaRPr lang="en-US" sz="2000" smtClean="0"/>
          </a:p>
          <a:p>
            <a:endParaRPr lang="en-US" sz="2000" smtClean="0"/>
          </a:p>
          <a:p>
            <a:r>
              <a:rPr lang="hr-HR" sz="2000" smtClean="0">
                <a:solidFill>
                  <a:srgbClr val="C00000"/>
                </a:solidFill>
              </a:rPr>
              <a:t>Kompresijom se zahtijevi za memorijom smanjeni sa 111.1 GB na svega 2.96 GB. </a:t>
            </a:r>
            <a:endParaRPr lang="en-US" sz="2000" smtClean="0">
              <a:solidFill>
                <a:srgbClr val="C00000"/>
              </a:solidFill>
            </a:endParaRPr>
          </a:p>
          <a:p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Interaktivnost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Interaktivnost je mogućnost da se izvrš</a:t>
            </a:r>
            <a:r>
              <a:rPr lang="sr-Latn-BA" smtClean="0"/>
              <a:t>ava</a:t>
            </a:r>
            <a:r>
              <a:rPr lang="en-US" smtClean="0"/>
              <a:t>nje programa m</a:t>
            </a:r>
            <a:r>
              <a:rPr lang="sr-Latn-BA" smtClean="0"/>
              <a:t>ij</a:t>
            </a:r>
            <a:r>
              <a:rPr lang="en-US" smtClean="0"/>
              <a:t>enja shodno naredbama korisnika (user input). </a:t>
            </a:r>
          </a:p>
          <a:p>
            <a:r>
              <a:rPr lang="en-US" smtClean="0"/>
              <a:t>U multimediji </a:t>
            </a:r>
            <a:r>
              <a:rPr lang="sr-Latn-BA" smtClean="0"/>
              <a:t>se </a:t>
            </a:r>
            <a:r>
              <a:rPr lang="en-US" smtClean="0"/>
              <a:t>za </a:t>
            </a:r>
            <a:r>
              <a:rPr lang="sr-Latn-BA" smtClean="0"/>
              <a:t>postizanje </a:t>
            </a:r>
            <a:r>
              <a:rPr lang="en-US" smtClean="0"/>
              <a:t>interaktivnost</a:t>
            </a:r>
            <a:r>
              <a:rPr lang="sr-Latn-BA" smtClean="0"/>
              <a:t>i često</a:t>
            </a:r>
            <a:r>
              <a:rPr lang="en-US" smtClean="0"/>
              <a:t> koriste script jezici (JavaScript, ActionScript)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Metapodaci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Metapodaci su strukturirani podaci o podacima koji se mogu pridružiti multimedijalnom objektu (slika, video, zvuk …)</a:t>
            </a:r>
          </a:p>
          <a:p>
            <a:r>
              <a:rPr lang="pl-PL" smtClean="0"/>
              <a:t>Pomažu u pretraživanju i klasifikaciji multimedijalnih objekata</a:t>
            </a:r>
          </a:p>
          <a:p>
            <a:r>
              <a:rPr lang="pl-PL" smtClean="0"/>
              <a:t>Primjer: EXIF zaglavlje slike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Načini prenosa informacija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67" y="1185850"/>
            <a:ext cx="7562867" cy="56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Definicija multimedije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44"/>
            <a:ext cx="8229600" cy="3543312"/>
          </a:xfrm>
        </p:spPr>
        <p:txBody>
          <a:bodyPr/>
          <a:lstStyle/>
          <a:p>
            <a:r>
              <a:rPr lang="pl-PL" b="1" smtClean="0"/>
              <a:t>Multimedija</a:t>
            </a:r>
            <a:r>
              <a:rPr lang="pl-PL" smtClean="0"/>
              <a:t> je oblast koja se bavi kompjuterski kontrolisanom integracijom teksta, grafike, crteža, slika i videa, animacija, zvuka i bilo kojih drugih medija gdje se bilo koji tip informacija može predstaviti, zapamtiti, prenijeti i obraditi u </a:t>
            </a:r>
            <a:r>
              <a:rPr lang="pl-PL" i="1" smtClean="0"/>
              <a:t>digitalnom</a:t>
            </a:r>
            <a:r>
              <a:rPr lang="pl-PL" smtClean="0"/>
              <a:t> obliku.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T</a:t>
            </a:r>
            <a:r>
              <a:rPr lang="en-GB" smtClean="0"/>
              <a:t>e</a:t>
            </a:r>
            <a:r>
              <a:rPr lang="sr-Latn-RS" smtClean="0"/>
              <a:t>rminologija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Budući da je riječ „media” sama po sebi množina od „medium”, riječ „multimedia” se isključivo koristi da označi višestruke forme medija.</a:t>
            </a:r>
            <a:r>
              <a:rPr lang="en-GB" smtClean="0"/>
              <a:t> Stoga se </a:t>
            </a:r>
            <a:r>
              <a:rPr lang="pl-PL" smtClean="0"/>
              <a:t>riječ </a:t>
            </a:r>
            <a:r>
              <a:rPr lang="pl-PL" b="1" smtClean="0"/>
              <a:t>multimedija</a:t>
            </a:r>
            <a:r>
              <a:rPr lang="pl-PL" smtClean="0"/>
              <a:t> koristi i da označi </a:t>
            </a:r>
            <a:r>
              <a:rPr lang="pl-PL" b="1" smtClean="0"/>
              <a:t>multimedijalni sadržaj</a:t>
            </a:r>
            <a:r>
              <a:rPr lang="pl-PL" smtClean="0"/>
              <a:t>, koji predstavlja konvergenciju teksta, slika, videa, animacija, zvuka, itd. (</a:t>
            </a:r>
            <a:r>
              <a:rPr lang="pl-PL" i="1" smtClean="0"/>
              <a:t>elemenata multimedije</a:t>
            </a:r>
            <a:r>
              <a:rPr lang="pl-PL" smtClean="0"/>
              <a:t>) u jedinstvenu formu.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51"/>
          <p:cNvSpPr>
            <a:spLocks noChangeArrowheads="1"/>
          </p:cNvSpPr>
          <p:nvPr/>
        </p:nvSpPr>
        <p:spPr bwMode="auto">
          <a:xfrm>
            <a:off x="3186113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9" name="Rectangle 1053"/>
          <p:cNvSpPr>
            <a:spLocks noChangeArrowheads="1"/>
          </p:cNvSpPr>
          <p:nvPr/>
        </p:nvSpPr>
        <p:spPr bwMode="auto">
          <a:xfrm>
            <a:off x="3186113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0" name="Rectangle 1055"/>
          <p:cNvSpPr>
            <a:spLocks noChangeArrowheads="1"/>
          </p:cNvSpPr>
          <p:nvPr/>
        </p:nvSpPr>
        <p:spPr bwMode="auto">
          <a:xfrm>
            <a:off x="3643313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r-Latn-RS" smtClean="0"/>
              <a:t>Elementi multimedije</a:t>
            </a:r>
            <a:endParaRPr lang="en-GB"/>
          </a:p>
        </p:txBody>
      </p:sp>
      <p:pic>
        <p:nvPicPr>
          <p:cNvPr id="2" name="Picture 3" descr="Image:Crystal_Clear_action_playli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792" y="16430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Image:Crystal_Clear_app_kabood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80" y="16430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00px-Crystal_128_cam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3929" y="1776400"/>
            <a:ext cx="9540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age:Crystal_Clear_app_akti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792" y="4071942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Image:Crystal_Clear_app_camer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80" y="385762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100px-Crystal_Clear_device_mous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3929" y="4214818"/>
            <a:ext cx="9540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357422" y="307181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err="1" smtClean="0"/>
              <a:t>tekst</a:t>
            </a:r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4214810" y="307181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z</a:t>
            </a:r>
            <a:r>
              <a:rPr lang="sr-Latn-BA" sz="2800" smtClean="0"/>
              <a:t>vuk</a:t>
            </a:r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5857884" y="307181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smtClean="0"/>
              <a:t>slika</a:t>
            </a:r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2000232" y="535782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smtClean="0"/>
              <a:t>animacija</a:t>
            </a:r>
            <a:endParaRPr lang="en-US" sz="2800"/>
          </a:p>
        </p:txBody>
      </p:sp>
      <p:sp>
        <p:nvSpPr>
          <p:cNvPr id="20" name="TextBox 19"/>
          <p:cNvSpPr txBox="1"/>
          <p:nvPr/>
        </p:nvSpPr>
        <p:spPr>
          <a:xfrm>
            <a:off x="3857620" y="535782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smtClean="0"/>
              <a:t>video</a:t>
            </a:r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5500694" y="535782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smtClean="0"/>
              <a:t>interakcija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Istorija multimedije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smtClean="0"/>
              <a:t>Rihard Vagner: 1849 godine uveo koncept </a:t>
            </a:r>
            <a:r>
              <a:rPr lang="pl-PL" b="1" i="1" smtClean="0"/>
              <a:t>Gesamtkunstwerk</a:t>
            </a:r>
            <a:r>
              <a:rPr lang="pl-PL" smtClean="0"/>
              <a:t> (objedinjen</a:t>
            </a:r>
            <a:r>
              <a:rPr lang="en-GB" err="1" smtClean="0"/>
              <a:t>i</a:t>
            </a:r>
            <a:r>
              <a:rPr lang="pl-PL" smtClean="0"/>
              <a:t> umjetnički rad) tada jednostavno nazvan </a:t>
            </a:r>
            <a:r>
              <a:rPr lang="pl-PL" i="1" smtClean="0"/>
              <a:t>„Umjetnost budućnosti”</a:t>
            </a:r>
            <a:endParaRPr lang="pl-PL" smtClean="0"/>
          </a:p>
          <a:p>
            <a:r>
              <a:rPr lang="pl-PL" smtClean="0"/>
              <a:t>Časopisi su vjerovatno prvi masovni komunikacioni medij koji je koristio multimediju – tekst, grafiku i slike</a:t>
            </a:r>
          </a:p>
          <a:p>
            <a:pPr lvl="1"/>
            <a:r>
              <a:rPr lang="pl-PL" smtClean="0"/>
              <a:t>Danas multimedija obično uključuje vremenski zavisan medij i/ili interaktivnost</a:t>
            </a:r>
          </a:p>
          <a:p>
            <a:r>
              <a:rPr lang="en-GB" err="1" smtClean="0"/>
              <a:t>Prvi</a:t>
            </a:r>
            <a:r>
              <a:rPr lang="en-GB" smtClean="0"/>
              <a:t> </a:t>
            </a:r>
            <a:r>
              <a:rPr lang="en-GB" err="1" smtClean="0"/>
              <a:t>prenos</a:t>
            </a:r>
            <a:r>
              <a:rPr lang="en-GB" smtClean="0"/>
              <a:t> </a:t>
            </a:r>
            <a:r>
              <a:rPr lang="en-GB" err="1" smtClean="0"/>
              <a:t>slike</a:t>
            </a:r>
            <a:r>
              <a:rPr lang="en-GB" smtClean="0"/>
              <a:t> (</a:t>
            </a:r>
            <a:r>
              <a:rPr lang="en-GB" b="1" err="1" smtClean="0"/>
              <a:t>Bartlane</a:t>
            </a:r>
            <a:r>
              <a:rPr lang="en-GB" b="1" smtClean="0"/>
              <a:t> cable picture transmission system</a:t>
            </a:r>
            <a:r>
              <a:rPr lang="en-GB" smtClean="0"/>
              <a:t>) </a:t>
            </a:r>
            <a:r>
              <a:rPr lang="en-GB" err="1" smtClean="0"/>
              <a:t>između</a:t>
            </a:r>
            <a:r>
              <a:rPr lang="en-GB" smtClean="0"/>
              <a:t> </a:t>
            </a:r>
            <a:r>
              <a:rPr lang="en-GB" err="1" smtClean="0"/>
              <a:t>Londona</a:t>
            </a:r>
            <a:r>
              <a:rPr lang="en-GB" smtClean="0"/>
              <a:t> </a:t>
            </a:r>
            <a:r>
              <a:rPr lang="en-GB" err="1" smtClean="0"/>
              <a:t>i</a:t>
            </a:r>
            <a:r>
              <a:rPr lang="en-GB" smtClean="0"/>
              <a:t> New </a:t>
            </a:r>
            <a:r>
              <a:rPr lang="en-GB" err="1" smtClean="0"/>
              <a:t>Yorka</a:t>
            </a:r>
            <a:r>
              <a:rPr lang="en-GB" smtClean="0"/>
              <a:t> 1921. </a:t>
            </a:r>
            <a:r>
              <a:rPr lang="en-GB" err="1" smtClean="0"/>
              <a:t>godine</a:t>
            </a:r>
            <a:r>
              <a:rPr lang="sr-Latn-CS" smtClean="0"/>
              <a:t>: pet nivoa svjetline, kasnije 15 nivoa svjetline</a:t>
            </a:r>
          </a:p>
          <a:p>
            <a:r>
              <a:rPr lang="sr-Latn-CS" smtClean="0"/>
              <a:t>Televizija je medij 20. vijeka koji je značajno promijenio svijet masovnih komunikacija</a:t>
            </a:r>
          </a:p>
          <a:p>
            <a:r>
              <a:rPr lang="sr-Latn-CS" smtClean="0"/>
              <a:t>Multimedija na kraju 20. i početku 21. vijeka je neodvojiva od računara</a:t>
            </a:r>
          </a:p>
          <a:p>
            <a:r>
              <a:rPr lang="sr-Latn-BA" smtClean="0"/>
              <a:t>Internet mijenja način komuniciranja i pristupa </a:t>
            </a:r>
            <a:r>
              <a:rPr lang="sr-Latn-BA" smtClean="0"/>
              <a:t>informacijama</a:t>
            </a:r>
            <a:endParaRPr lang="en-US" smtClean="0"/>
          </a:p>
          <a:p>
            <a:r>
              <a:rPr lang="en-US" smtClean="0"/>
              <a:t>Dru</a:t>
            </a:r>
            <a:r>
              <a:rPr lang="sr-Latn-RS" smtClean="0"/>
              <a:t>štvene mreže od samog početka uključuju multimedijalne informacije kao sastavni dio iskustva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2091</Words>
  <Application>Microsoft Office PowerPoint</Application>
  <PresentationFormat>On-screen Show (4:3)</PresentationFormat>
  <Paragraphs>243</Paragraphs>
  <Slides>42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Uvod</vt:lpstr>
      <vt:lpstr>Acknowledgment</vt:lpstr>
      <vt:lpstr>Načini prenosa informacija</vt:lpstr>
      <vt:lpstr>Načini prenosa informacija</vt:lpstr>
      <vt:lpstr>Načini prenosa informacija</vt:lpstr>
      <vt:lpstr>Definicija multimedije</vt:lpstr>
      <vt:lpstr>Terminologija</vt:lpstr>
      <vt:lpstr>Elementi multimedije</vt:lpstr>
      <vt:lpstr>Istorija multimedije</vt:lpstr>
      <vt:lpstr>Istorija multimedije Prenos slike</vt:lpstr>
      <vt:lpstr>Istorija multimedije Televizija</vt:lpstr>
      <vt:lpstr>Istorija multimedije Računari</vt:lpstr>
      <vt:lpstr>Danas</vt:lpstr>
      <vt:lpstr>Podjela multimedijalnog sadržaja</vt:lpstr>
      <vt:lpstr>Podjela multimedijalnog sadržaja</vt:lpstr>
      <vt:lpstr>Podjela multimedijalnog sadržaja</vt:lpstr>
      <vt:lpstr>Multimedijalna aplikacija</vt:lpstr>
      <vt:lpstr>Osobine multimedijalnih aplikacija</vt:lpstr>
      <vt:lpstr>Primjeri multimedijalnih aplikacija</vt:lpstr>
      <vt:lpstr>Primjer multimedijalne aplikacije Hipertekst</vt:lpstr>
      <vt:lpstr>Primjer multimedijalne aplikacije Hipermedija</vt:lpstr>
      <vt:lpstr>Multimedijalni sistem</vt:lpstr>
      <vt:lpstr>Karakteristike multimedijalnih sistema</vt:lpstr>
      <vt:lpstr>Komponente multimedijalnog sistema</vt:lpstr>
      <vt:lpstr>Multimedijalni sistem</vt:lpstr>
      <vt:lpstr>Zahtjevi</vt:lpstr>
      <vt:lpstr>Reprezentacija medija</vt:lpstr>
      <vt:lpstr>Tipovi multimedijalnih podataka Grafika</vt:lpstr>
      <vt:lpstr>Primjer Scalable Vector Graphics (SVG)</vt:lpstr>
      <vt:lpstr>Primjer Flash animacija</vt:lpstr>
      <vt:lpstr>Primjer Flash animacija</vt:lpstr>
      <vt:lpstr>Tipovi multimedijalnih podataka Slika</vt:lpstr>
      <vt:lpstr>Primjer Bitmapa</vt:lpstr>
      <vt:lpstr>Tipovi multimedijalnih podataka Audio</vt:lpstr>
      <vt:lpstr>Tipovi multimedijalnih podataka Video</vt:lpstr>
      <vt:lpstr>Primjer Frejmovi videa</vt:lpstr>
      <vt:lpstr>Tipovi multimedijalnih podataka Tekst</vt:lpstr>
      <vt:lpstr>Primjer Fontovi</vt:lpstr>
      <vt:lpstr>Memorijski zahtjevi multimedijalne aplikacije – enciklopedije</vt:lpstr>
      <vt:lpstr>Memorijski zahtjevi multimedijalne aplikacije – kompresija</vt:lpstr>
      <vt:lpstr>Interaktivnost</vt:lpstr>
      <vt:lpstr>Metapodaci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</dc:title>
  <dc:creator>Vladimir Risojevic</dc:creator>
  <cp:lastModifiedBy>vlador</cp:lastModifiedBy>
  <cp:revision>86</cp:revision>
  <dcterms:created xsi:type="dcterms:W3CDTF">2014-10-08T06:45:57Z</dcterms:created>
  <dcterms:modified xsi:type="dcterms:W3CDTF">2015-10-12T12:06:14Z</dcterms:modified>
</cp:coreProperties>
</file>