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63"/>
  </p:notesMasterIdLst>
  <p:sldIdLst>
    <p:sldId id="296" r:id="rId2"/>
    <p:sldId id="297" r:id="rId3"/>
    <p:sldId id="298" r:id="rId4"/>
    <p:sldId id="311" r:id="rId5"/>
    <p:sldId id="312" r:id="rId6"/>
    <p:sldId id="299" r:id="rId7"/>
    <p:sldId id="300" r:id="rId8"/>
    <p:sldId id="261" r:id="rId9"/>
    <p:sldId id="313" r:id="rId10"/>
    <p:sldId id="314" r:id="rId11"/>
    <p:sldId id="315" r:id="rId12"/>
    <p:sldId id="316" r:id="rId13"/>
    <p:sldId id="258" r:id="rId14"/>
    <p:sldId id="260" r:id="rId15"/>
    <p:sldId id="262" r:id="rId16"/>
    <p:sldId id="263" r:id="rId17"/>
    <p:sldId id="265" r:id="rId18"/>
    <p:sldId id="302" r:id="rId19"/>
    <p:sldId id="266" r:id="rId20"/>
    <p:sldId id="303" r:id="rId21"/>
    <p:sldId id="317" r:id="rId22"/>
    <p:sldId id="264" r:id="rId23"/>
    <p:sldId id="301" r:id="rId24"/>
    <p:sldId id="304" r:id="rId25"/>
    <p:sldId id="269" r:id="rId26"/>
    <p:sldId id="319" r:id="rId27"/>
    <p:sldId id="320" r:id="rId28"/>
    <p:sldId id="321" r:id="rId29"/>
    <p:sldId id="318" r:id="rId30"/>
    <p:sldId id="271" r:id="rId31"/>
    <p:sldId id="272" r:id="rId32"/>
    <p:sldId id="273" r:id="rId33"/>
    <p:sldId id="291" r:id="rId34"/>
    <p:sldId id="292" r:id="rId35"/>
    <p:sldId id="293" r:id="rId36"/>
    <p:sldId id="294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95" r:id="rId45"/>
    <p:sldId id="281" r:id="rId46"/>
    <p:sldId id="282" r:id="rId47"/>
    <p:sldId id="283" r:id="rId48"/>
    <p:sldId id="284" r:id="rId49"/>
    <p:sldId id="285" r:id="rId50"/>
    <p:sldId id="322" r:id="rId51"/>
    <p:sldId id="286" r:id="rId52"/>
    <p:sldId id="287" r:id="rId53"/>
    <p:sldId id="288" r:id="rId54"/>
    <p:sldId id="289" r:id="rId55"/>
    <p:sldId id="290" r:id="rId56"/>
    <p:sldId id="305" r:id="rId57"/>
    <p:sldId id="306" r:id="rId58"/>
    <p:sldId id="307" r:id="rId59"/>
    <p:sldId id="308" r:id="rId60"/>
    <p:sldId id="309" r:id="rId61"/>
    <p:sldId id="310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B3577"/>
    <a:srgbClr val="FAED7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21" autoAdjust="0"/>
    <p:restoredTop sz="86740" autoAdjust="0"/>
  </p:normalViewPr>
  <p:slideViewPr>
    <p:cSldViewPr>
      <p:cViewPr varScale="1">
        <p:scale>
          <a:sx n="57" d="100"/>
          <a:sy n="57" d="100"/>
        </p:scale>
        <p:origin x="-444" y="-90"/>
      </p:cViewPr>
      <p:guideLst>
        <p:guide orient="horz" pos="2592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8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0972-7FFF-4F63-BEEC-45833F0E698C}" type="datetimeFigureOut">
              <a:rPr lang="sr-Latn-BA" smtClean="0"/>
              <a:pPr/>
              <a:t>14.12.2015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50098-D65E-4E14-A8B1-C4A8E86BF37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</a:t>
            </a:r>
            <a:r>
              <a:rPr lang="sr-Latn-BA" smtClean="0"/>
              <a:t>zračunati</a:t>
            </a:r>
            <a:r>
              <a:rPr lang="sr-Latn-BA" baseline="0" smtClean="0"/>
              <a:t> ove vrijednosti na tabli.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0098-D65E-4E14-A8B1-C4A8E86BF376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Podr</a:t>
            </a:r>
            <a:r>
              <a:rPr lang="sr-Latn-BA" smtClean="0"/>
              <a:t>žano</a:t>
            </a:r>
            <a:r>
              <a:rPr lang="sr-Latn-BA" baseline="0" smtClean="0"/>
              <a:t> u TIFF, BMP formatima. Pogodno za indeksirane reprezentacije sa paletom, ali ne za truecolor fotografije. </a:t>
            </a:r>
          </a:p>
          <a:p>
            <a:r>
              <a:rPr lang="sr-Latn-BA" baseline="0" smtClean="0"/>
              <a:t>Koristi se za kodovanje koeficijenata u JPEG standardu.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0098-D65E-4E14-A8B1-C4A8E86BF376}" type="slidenum">
              <a:rPr lang="sr-Latn-BA" smtClean="0"/>
              <a:pPr/>
              <a:t>8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Redukuje statističku redundantnost u podacima. Simbolima (nivoima svjetline)</a:t>
            </a:r>
            <a:r>
              <a:rPr lang="sr-Latn-BA" baseline="0" smtClean="0"/>
              <a:t> se pridružuju kodne riječi različitih dužina tako da minimizira prosječan broj bita po pikselu. Češćim kodnim riječima se pridružuju kraće kodne riječi, a rjeđim duže. Kraća kodna riječ ne smije biti prefiks duže.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0098-D65E-4E14-A8B1-C4A8E86BF376}" type="slidenum">
              <a:rPr lang="sr-Latn-BA" smtClean="0"/>
              <a:pPr/>
              <a:t>13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DC koeficijent</a:t>
            </a:r>
            <a:r>
              <a:rPr lang="sr-Latn-BA" baseline="0" smtClean="0"/>
              <a:t> bloka je srednja vrijednost intenziteta piksela u bloku.</a:t>
            </a:r>
          </a:p>
          <a:p>
            <a:r>
              <a:rPr lang="sr-Latn-BA" baseline="0" smtClean="0"/>
              <a:t>Postoji visok stepen korelacije između DC koeficijenata prostorno susjednih blokova. Koristi se prediktivno kodovanje koje koristi prostornu korelaciju.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0098-D65E-4E14-A8B1-C4A8E86BF376}" type="slidenum">
              <a:rPr lang="sr-Latn-BA" smtClean="0"/>
              <a:pPr/>
              <a:t>44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AC koeficijenti se koduju u dva koraka:</a:t>
            </a:r>
          </a:p>
          <a:p>
            <a:pPr marL="228600" indent="-228600">
              <a:buAutoNum type="arabicPeriod"/>
            </a:pPr>
            <a:r>
              <a:rPr lang="sr-Latn-BA" smtClean="0"/>
              <a:t>formira</a:t>
            </a:r>
            <a:r>
              <a:rPr lang="sr-Latn-BA" baseline="0" smtClean="0"/>
              <a:t> se tabela simbola</a:t>
            </a:r>
          </a:p>
          <a:p>
            <a:pPr marL="228600" indent="-228600">
              <a:buAutoNum type="arabicPeriod"/>
            </a:pPr>
            <a:r>
              <a:rPr lang="sr-Latn-BA" baseline="0" smtClean="0"/>
              <a:t>Simboli se koduju kodnim riječima različitih dužina (Hafman)</a:t>
            </a:r>
          </a:p>
          <a:p>
            <a:pPr marL="228600" indent="-228600">
              <a:buNone/>
            </a:pPr>
            <a:endParaRPr lang="sr-Latn-BA" baseline="0" smtClean="0"/>
          </a:p>
          <a:p>
            <a:pPr marL="228600" indent="-228600">
              <a:buNone/>
            </a:pPr>
            <a:r>
              <a:rPr lang="sr-Latn-BA" baseline="0" smtClean="0"/>
              <a:t>1. Simboli: (dužina_niza, veličina)(amplituda)</a:t>
            </a:r>
          </a:p>
          <a:p>
            <a:pPr marL="228600" indent="-228600">
              <a:buNone/>
            </a:pPr>
            <a:r>
              <a:rPr lang="sr-Latn-BA" baseline="0" smtClean="0"/>
              <a:t>Dužina niza je broj nula prije nenultog elementa u nizu AC koeficijenata. Dužina niza može biti u opsegu 0-15 (4 bita za reprezentaciju). Ako je dužina veća od 15 koristi se simbol (15, 0) koji označava niz od 16 nula. Nakon toga slijedi novi simbol (dužina_niza, veličina). Uzastopno se mogu pojaviti najviše tri ovakva simbola.</a:t>
            </a:r>
          </a:p>
          <a:p>
            <a:pPr marL="228600" indent="-228600">
              <a:buNone/>
            </a:pPr>
            <a:r>
              <a:rPr lang="sr-Latn-BA" baseline="0" smtClean="0"/>
              <a:t> Veličina je broj bitova koji se koriste za kodovanje vrijednosti nenultog elementa. Za kodovanje amplitude se može iskoristiti najviše 10 bita, pa se veličina koduje sa 4 bita.</a:t>
            </a:r>
          </a:p>
          <a:p>
            <a:pPr marL="228600" indent="-228600">
              <a:buNone/>
            </a:pPr>
            <a:r>
              <a:rPr lang="sr-Latn-BA" baseline="0" smtClean="0"/>
              <a:t>Na kraju svakog bloka 8x8 piksela nalazi se simbol (0, 0).</a:t>
            </a:r>
          </a:p>
          <a:p>
            <a:pPr marL="228600" indent="-228600">
              <a:buNone/>
            </a:pPr>
            <a:endParaRPr lang="sr-Latn-BA" baseline="0" smtClean="0"/>
          </a:p>
          <a:p>
            <a:pPr marL="228600" indent="-228600">
              <a:buNone/>
            </a:pPr>
            <a:r>
              <a:rPr lang="sr-Latn-BA" baseline="0" smtClean="0"/>
              <a:t>DC koeficijenti se koduju simbolima: veličina i amplituda. Zbog prediktivnog (diferencijalnog) kodovanja DC koeficijenata opseg vrijednosti je [-2048, 2047].</a:t>
            </a:r>
          </a:p>
          <a:p>
            <a:pPr marL="228600" indent="-228600">
              <a:buNone/>
            </a:pPr>
            <a:endParaRPr lang="sr-Latn-BA" baseline="0" smtClean="0"/>
          </a:p>
          <a:p>
            <a:pPr marL="228600" indent="-228600">
              <a:buNone/>
            </a:pPr>
            <a:r>
              <a:rPr lang="sr-Latn-BA" baseline="0" smtClean="0"/>
              <a:t>2. Tabela za Hafmanovo kodovanje je propisana standardom. Simboli (dužina_niza, veličina) se entropijski koduju, a amplituda ne.</a:t>
            </a:r>
          </a:p>
          <a:p>
            <a:pPr marL="228600" indent="-228600">
              <a:buNone/>
            </a:pPr>
            <a:endParaRPr lang="sr-Latn-B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0098-D65E-4E14-A8B1-C4A8E86BF376}" type="slidenum">
              <a:rPr lang="sr-Latn-BA" smtClean="0"/>
              <a:pPr/>
              <a:t>45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68C1-52B7-44BF-8204-9AB01684C2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524-6688-4715-9C06-662EEBE24F37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142F3-8E72-4357-A096-7A3F11D3AB6F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B396-5E27-4F90-B8E8-9EDA4E501393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F3CD-8778-42CC-AE9E-34B6A8548B32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93C2-3D9A-4E05-86FA-62C8231F3D43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BD7D-F4DD-41A7-9E92-98B0DFBBB890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45AB-BC60-444F-8600-EC757ED75643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4378-F5C6-468C-8114-7865E4A2375B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B1DD-0E5F-4E63-A698-318BEEB01F48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FBA6-3AB7-4399-B319-B261F6D6B2A5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30E1-A7EC-4436-A788-BC81B4FD47E0}" type="slidenum">
              <a:rPr lang="en-GB" smtClean="0"/>
              <a:pPr/>
              <a:t>‹#›</a:t>
            </a:fld>
            <a:endParaRPr lang="en-GB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Kompresija slike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Multimedijalni sistemi</a:t>
            </a:r>
          </a:p>
          <a:p>
            <a:r>
              <a:rPr lang="en-US" smtClean="0"/>
              <a:t>Elektrotehni</a:t>
            </a:r>
            <a:r>
              <a:rPr lang="sr-Latn-BA" smtClean="0"/>
              <a:t>čki fakultet</a:t>
            </a:r>
          </a:p>
          <a:p>
            <a:r>
              <a:rPr lang="sr-Latn-BA" smtClean="0"/>
              <a:t>Univerzitet u Banjoj Luci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Kodovanje dužina nizova (primjer)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Postoje dugi nizovi istih vrijednosti</a:t>
            </a:r>
          </a:p>
          <a:p>
            <a:r>
              <a:rPr lang="sr-Latn-BA" smtClean="0"/>
              <a:t>Čuvamo samo vrijednost i broj ponavljanja do promjene vrijednosti</a:t>
            </a:r>
          </a:p>
          <a:p>
            <a:r>
              <a:rPr lang="sr-Latn-BA" smtClean="0"/>
              <a:t>Veći stepen kompresije se postiže za duge nizove</a:t>
            </a:r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 l="12502" t="41605" r="15538" b="28278"/>
          <a:stretch>
            <a:fillRect/>
          </a:stretch>
        </p:blipFill>
        <p:spPr bwMode="auto">
          <a:xfrm>
            <a:off x="346494" y="4214818"/>
            <a:ext cx="84403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Hafmanovo kodovanje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Alfabet: skup vrijednosti koje se mogu pojaviti u podacima</a:t>
            </a:r>
          </a:p>
          <a:p>
            <a:pPr lvl="1"/>
            <a:r>
              <a:rPr lang="sr-Latn-BA" smtClean="0"/>
              <a:t>npr. slova azbuke</a:t>
            </a:r>
          </a:p>
          <a:p>
            <a:pPr lvl="1"/>
            <a:r>
              <a:rPr lang="sr-Latn-BA" smtClean="0"/>
              <a:t>vrijednosti piksela (brojevi 0-255)</a:t>
            </a:r>
          </a:p>
          <a:p>
            <a:r>
              <a:rPr lang="sr-Latn-BA" smtClean="0"/>
              <a:t>Za svaki element alfabeta poznata je vjerovatnoća pojavljivanja</a:t>
            </a:r>
          </a:p>
          <a:p>
            <a:r>
              <a:rPr lang="sr-Latn-BA" smtClean="0"/>
              <a:t>Elemente alfabeta kodujemo </a:t>
            </a:r>
            <a:r>
              <a:rPr lang="sr-Latn-BA" smtClean="0"/>
              <a:t>nizovima </a:t>
            </a:r>
            <a:r>
              <a:rPr lang="sr-Latn-BA" smtClean="0"/>
              <a:t>binarnih cifara</a:t>
            </a:r>
          </a:p>
          <a:p>
            <a:pPr lvl="1"/>
            <a:r>
              <a:rPr lang="sr-Latn-BA" smtClean="0"/>
              <a:t>c(x) – kod za simbol x</a:t>
            </a:r>
          </a:p>
          <a:p>
            <a:r>
              <a:rPr lang="sr-Latn-BA" smtClean="0"/>
              <a:t>Smatra se da su simboli nezavisni</a:t>
            </a:r>
            <a:endParaRPr lang="en-US" smtClean="0"/>
          </a:p>
          <a:p>
            <a:r>
              <a:rPr lang="sr-Latn-BA" smtClean="0"/>
              <a:t>Redukuje statističku redundantnost u podacima (entropijsko kodovanje)</a:t>
            </a:r>
            <a:endParaRPr lang="en-US" smtClean="0"/>
          </a:p>
          <a:p>
            <a:pPr lvl="1"/>
            <a:r>
              <a:rPr lang="sr-Latn-BA" smtClean="0"/>
              <a:t>Simbolima (nivoima svjetline) se pridružuju kodne riječi različitih dužina tako da </a:t>
            </a:r>
            <a:r>
              <a:rPr lang="sr-Latn-BA" smtClean="0"/>
              <a:t>se minimizira </a:t>
            </a:r>
            <a:r>
              <a:rPr lang="sr-Latn-BA" smtClean="0"/>
              <a:t>prosječan broj bita po pikselu. </a:t>
            </a:r>
            <a:endParaRPr lang="en-US" smtClean="0"/>
          </a:p>
          <a:p>
            <a:pPr lvl="1"/>
            <a:r>
              <a:rPr lang="sr-Latn-BA" smtClean="0"/>
              <a:t>Češćim kodnim riječima se pridružuju kraće kodne riječi, a rjeđim duže. </a:t>
            </a:r>
            <a:endParaRPr lang="en-US" smtClean="0"/>
          </a:p>
          <a:p>
            <a:pPr lvl="1"/>
            <a:r>
              <a:rPr lang="sr-Latn-BA" smtClean="0"/>
              <a:t>Kraća kodna riječ ne smije biti prefiks duže.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Hafmanovo kodovanje</a:t>
            </a:r>
            <a:br>
              <a:rPr lang="sr-Latn-RS" smtClean="0"/>
            </a:br>
            <a:r>
              <a:rPr lang="sr-Latn-RS" smtClean="0"/>
              <a:t>Primjer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mtClean="0"/>
              <a:t>Alfabet: {0, 1, 2, 3, 4, 5, 6, 7}</a:t>
            </a:r>
          </a:p>
          <a:p>
            <a:r>
              <a:rPr lang="sr-Latn-RS" smtClean="0"/>
              <a:t>Vjerovatnoće pojavljivanja simbola:</a:t>
            </a:r>
          </a:p>
          <a:p>
            <a:pPr lvl="1"/>
            <a:r>
              <a:rPr lang="sr-Latn-RS" smtClean="0"/>
              <a:t>P(0) = 0,12</a:t>
            </a:r>
          </a:p>
          <a:p>
            <a:pPr lvl="1"/>
            <a:r>
              <a:rPr lang="sr-Latn-RS" smtClean="0"/>
              <a:t>P(1) = 0,26</a:t>
            </a:r>
          </a:p>
          <a:p>
            <a:pPr lvl="1"/>
            <a:r>
              <a:rPr lang="sr-Latn-RS" smtClean="0"/>
              <a:t>P(2) = 0,30</a:t>
            </a:r>
          </a:p>
          <a:p>
            <a:pPr lvl="1"/>
            <a:r>
              <a:rPr lang="sr-Latn-RS" smtClean="0"/>
              <a:t>P(3) = 0,15</a:t>
            </a:r>
          </a:p>
          <a:p>
            <a:pPr lvl="1"/>
            <a:r>
              <a:rPr lang="sr-Latn-RS" smtClean="0"/>
              <a:t>P(4) = 0,10</a:t>
            </a:r>
          </a:p>
          <a:p>
            <a:pPr lvl="1"/>
            <a:r>
              <a:rPr lang="sr-Latn-RS" smtClean="0"/>
              <a:t>P(5) = 0,03</a:t>
            </a:r>
          </a:p>
          <a:p>
            <a:pPr lvl="1"/>
            <a:r>
              <a:rPr lang="sr-Latn-RS" smtClean="0"/>
              <a:t>P(6) = 0,02</a:t>
            </a:r>
          </a:p>
          <a:p>
            <a:pPr lvl="1"/>
            <a:r>
              <a:rPr lang="sr-Latn-RS" smtClean="0"/>
              <a:t>P(7) = 0,02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KOMPRESIJA </a:t>
            </a:r>
            <a:r>
              <a:rPr lang="sr-Latn-CS" b="1">
                <a:latin typeface="Arial" charset="0"/>
              </a:rPr>
              <a:t>BEZ GUBITAKA</a:t>
            </a:r>
            <a:endParaRPr lang="en-US" b="1">
              <a:latin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62000" y="1295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Hafmanovo kodovanje</a:t>
            </a:r>
            <a:r>
              <a:rPr lang="en-US" sz="2000" b="1" i="1">
                <a:latin typeface="Arial" charset="0"/>
              </a:rPr>
              <a:t> 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871788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1524000" y="1905000"/>
          <a:ext cx="5918200" cy="4419600"/>
        </p:xfrm>
        <a:graphic>
          <a:graphicData uri="http://schemas.openxmlformats.org/presentationml/2006/ole">
            <p:oleObj spid="_x0000_s49158" r:id="rId4" imgW="5236464" imgH="4180332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762000" y="1219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Hafmanovo kodovanje</a:t>
            </a:r>
            <a:r>
              <a:rPr lang="en-US" sz="2000" b="1" i="1">
                <a:latin typeface="Arial" charset="0"/>
              </a:rPr>
              <a:t> 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871788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714625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1600200" y="1600200"/>
          <a:ext cx="5943600" cy="4572000"/>
        </p:xfrm>
        <a:graphic>
          <a:graphicData uri="http://schemas.openxmlformats.org/presentationml/2006/ole">
            <p:oleObj spid="_x0000_s51207" r:id="rId3" imgW="5704332" imgH="4180332" progId="">
              <p:embed/>
            </p:oleObj>
          </a:graphicData>
        </a:graphic>
      </p:graphicFrame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620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KOMPRESIJA </a:t>
            </a:r>
            <a:r>
              <a:rPr lang="sr-Latn-CS" b="1">
                <a:latin typeface="Arial" charset="0"/>
              </a:rPr>
              <a:t>BEZ GUBITAKA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62000" y="1295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Hafmanovo kodovanje</a:t>
            </a:r>
            <a:r>
              <a:rPr lang="en-US" sz="2000" b="1" i="1">
                <a:latin typeface="Arial" charset="0"/>
              </a:rPr>
              <a:t>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871788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714625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3314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2209800"/>
            <a:ext cx="8991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316" name="Rectangle 68"/>
          <p:cNvSpPr>
            <a:spLocks noChangeArrowheads="1"/>
          </p:cNvSpPr>
          <p:nvPr/>
        </p:nvSpPr>
        <p:spPr bwMode="auto">
          <a:xfrm>
            <a:off x="1000100" y="4953000"/>
            <a:ext cx="7305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U navedenom primjeru prosječna dužina kodne riječi je </a:t>
            </a:r>
            <a:r>
              <a:rPr lang="sr-Latn-CS" sz="2000" i="1" smtClean="0">
                <a:latin typeface="Arial" charset="0"/>
              </a:rPr>
              <a:t>L</a:t>
            </a:r>
            <a:r>
              <a:rPr lang="sr-Latn-CS" sz="2000" smtClean="0">
                <a:latin typeface="Arial" charset="0"/>
              </a:rPr>
              <a:t>=2,55 bita</a:t>
            </a:r>
            <a:r>
              <a:rPr lang="sr-Cyrl-CS" sz="2000" smtClean="0">
                <a:latin typeface="Arial" charset="0"/>
                <a:cs typeface="Times New Roman" pitchFamily="18" charset="0"/>
              </a:rPr>
              <a:t>, </a:t>
            </a:r>
            <a:r>
              <a:rPr lang="sr-Cyrl-CS" sz="2000">
                <a:latin typeface="Arial" charset="0"/>
                <a:cs typeface="Times New Roman" pitchFamily="18" charset="0"/>
              </a:rPr>
              <a:t>pa je realizovani stepen kompresije 3/2.55= </a:t>
            </a:r>
            <a:r>
              <a:rPr lang="sr-Cyrl-CS" sz="2000" smtClean="0">
                <a:latin typeface="Arial" charset="0"/>
                <a:cs typeface="Times New Roman" pitchFamily="18" charset="0"/>
              </a:rPr>
              <a:t>1</a:t>
            </a:r>
            <a:r>
              <a:rPr lang="sr-Latn-RS" sz="2000" smtClean="0">
                <a:latin typeface="Arial" charset="0"/>
                <a:cs typeface="Times New Roman" pitchFamily="18" charset="0"/>
              </a:rPr>
              <a:t>,</a:t>
            </a:r>
            <a:r>
              <a:rPr lang="sr-Cyrl-CS" sz="2000" smtClean="0">
                <a:latin typeface="Arial" charset="0"/>
                <a:cs typeface="Times New Roman" pitchFamily="18" charset="0"/>
              </a:rPr>
              <a:t>176</a:t>
            </a:r>
            <a:r>
              <a:rPr lang="sr-Cyrl-CS" sz="2000">
                <a:latin typeface="Arial" charset="0"/>
                <a:cs typeface="Times New Roman" pitchFamily="18" charset="0"/>
              </a:rPr>
              <a:t>.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53317" name="Text Box 69"/>
          <p:cNvSpPr txBox="1">
            <a:spLocks noChangeArrowheads="1"/>
          </p:cNvSpPr>
          <p:nvPr/>
        </p:nvSpPr>
        <p:spPr bwMode="auto">
          <a:xfrm>
            <a:off x="7620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KOMPRESIJA </a:t>
            </a:r>
            <a:r>
              <a:rPr lang="sr-Latn-CS" b="1">
                <a:latin typeface="Arial" charset="0"/>
              </a:rPr>
              <a:t>BEZ GUBITAKA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762000" y="13716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LZW postupak kompresije</a:t>
            </a:r>
            <a:r>
              <a:rPr lang="sr-Latn-CS" sz="2000" b="1" i="1">
                <a:latin typeface="Arial" charset="0"/>
              </a:rPr>
              <a:t> </a:t>
            </a:r>
            <a:r>
              <a:rPr lang="sr-Cyrl-CS" sz="2000" b="1" i="1">
                <a:latin typeface="Arial" charset="0"/>
                <a:cs typeface="Times New Roman" pitchFamily="18" charset="0"/>
              </a:rPr>
              <a:t>(Lempel, Ziv, Welch)</a:t>
            </a:r>
            <a:r>
              <a:rPr lang="en-GB" sz="2000" b="1" i="1">
                <a:latin typeface="Arial" charset="0"/>
              </a:rPr>
              <a:t>  </a:t>
            </a:r>
            <a:endParaRPr lang="en-US" sz="2000" b="1" i="1">
              <a:latin typeface="Arial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620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KOMPRESIJA </a:t>
            </a:r>
            <a:r>
              <a:rPr lang="sr-Latn-CS" b="1">
                <a:latin typeface="Arial" charset="0"/>
              </a:rPr>
              <a:t>BEZ GUBITAKA</a:t>
            </a:r>
            <a:endParaRPr lang="en-US" b="1">
              <a:latin typeface="Arial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762000" y="19812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Latn-CS" sz="2000">
                <a:latin typeface="Arial" charset="0"/>
              </a:rPr>
              <a:t>- </a:t>
            </a:r>
            <a:r>
              <a:rPr lang="sr-Cyrl-CS" sz="2000">
                <a:latin typeface="Arial" charset="0"/>
                <a:cs typeface="Times New Roman" pitchFamily="18" charset="0"/>
              </a:rPr>
              <a:t>generiše kodnu tabelu u toku postupka kodovanja</a:t>
            </a:r>
            <a:r>
              <a:rPr lang="en-US" sz="2000">
                <a:latin typeface="Arial" charset="0"/>
              </a:rPr>
              <a:t> </a:t>
            </a:r>
            <a:r>
              <a:rPr lang="sr-Latn-CS" sz="2000">
                <a:latin typeface="Arial" charset="0"/>
              </a:rPr>
              <a:t>i dekodovanja</a:t>
            </a:r>
            <a:endParaRPr lang="en-US" sz="2000">
              <a:latin typeface="Arial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762000" y="2743200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Digitalna slika se posmatra kao dugačak jednodimenzionalni niz, sastavljen od podnizova čija dužina može biti različita, zavisno od primjene algoritma </a:t>
            </a:r>
            <a:r>
              <a:rPr lang="sr-Cyrl-CS" sz="2000" smtClean="0">
                <a:latin typeface="Arial" charset="0"/>
                <a:cs typeface="Times New Roman" pitchFamily="18" charset="0"/>
              </a:rPr>
              <a:t>(</a:t>
            </a:r>
            <a:r>
              <a:rPr lang="sr-Cyrl-CS" sz="2000">
                <a:latin typeface="Arial" charset="0"/>
                <a:cs typeface="Times New Roman" pitchFamily="18" charset="0"/>
              </a:rPr>
              <a:t>npr. jedan bajt). </a:t>
            </a:r>
            <a:endParaRPr lang="sr-Cyrl-CS" sz="200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62000" y="13716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LZW postupak kompresije</a:t>
            </a:r>
            <a:r>
              <a:rPr lang="sr-Latn-CS" sz="2000" b="1" i="1">
                <a:latin typeface="Arial" charset="0"/>
              </a:rPr>
              <a:t> </a:t>
            </a:r>
            <a:r>
              <a:rPr lang="sr-Cyrl-CS" sz="2000" b="1" i="1">
                <a:latin typeface="Arial" charset="0"/>
                <a:cs typeface="Times New Roman" pitchFamily="18" charset="0"/>
              </a:rPr>
              <a:t>(Lempel, Ziv, Welch)</a:t>
            </a:r>
            <a:r>
              <a:rPr lang="sr-Latn-CS" sz="2000" b="1" i="1">
                <a:latin typeface="Arial" charset="0"/>
              </a:rPr>
              <a:t> - kodovanje</a:t>
            </a:r>
            <a:r>
              <a:rPr lang="en-GB" sz="2000" b="1" i="1">
                <a:latin typeface="Arial" charset="0"/>
              </a:rPr>
              <a:t>  </a:t>
            </a:r>
            <a:endParaRPr lang="en-US" sz="2000" b="1" i="1">
              <a:latin typeface="Arial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KOMPRESIJA </a:t>
            </a:r>
            <a:r>
              <a:rPr lang="sr-Latn-CS" b="1">
                <a:latin typeface="Arial" charset="0"/>
              </a:rPr>
              <a:t>BEZ GUBITAKA</a:t>
            </a:r>
            <a:endParaRPr lang="en-US" b="1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132856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r-Latn-BA" sz="1800" smtClean="0"/>
              <a:t>Na početku kodna tabela sadrži sve pojedinačne podnizove koji se mogu pojaviti na ulazu, a prefiks </a:t>
            </a:r>
            <a:r>
              <a:rPr lang="sr-Latn-BA" sz="1800" smtClean="0">
                <a:solidFill>
                  <a:srgbClr val="C00000"/>
                </a:solidFill>
              </a:rPr>
              <a:t>P</a:t>
            </a:r>
            <a:r>
              <a:rPr lang="sr-Latn-BA" sz="1800" smtClean="0"/>
              <a:t> je prazan; </a:t>
            </a:r>
            <a:endParaRPr lang="sr-Latn-BA" sz="1200" smtClean="0"/>
          </a:p>
          <a:p>
            <a:pPr marL="342900" lvl="0" indent="-342900">
              <a:buFont typeface="+mj-lt"/>
              <a:buAutoNum type="arabicPeriod"/>
            </a:pPr>
            <a:r>
              <a:rPr lang="sr-Latn-BA" sz="1800" smtClean="0">
                <a:solidFill>
                  <a:srgbClr val="C00000"/>
                </a:solidFill>
              </a:rPr>
              <a:t>Z</a:t>
            </a:r>
            <a:r>
              <a:rPr lang="sr-Latn-BA" sz="1800" smtClean="0"/>
              <a:t> := sljedeći podniz iz ulaznog niza; </a:t>
            </a:r>
            <a:endParaRPr lang="sr-Latn-BA" sz="1200" smtClean="0"/>
          </a:p>
          <a:p>
            <a:pPr marL="342900" lvl="0" indent="-342900">
              <a:buFont typeface="+mj-lt"/>
              <a:buAutoNum type="arabicPeriod"/>
            </a:pPr>
            <a:r>
              <a:rPr lang="sr-Latn-BA" sz="1800" smtClean="0"/>
              <a:t>Postoji li </a:t>
            </a:r>
            <a:r>
              <a:rPr lang="sr-Latn-BA" sz="1800" smtClean="0">
                <a:solidFill>
                  <a:srgbClr val="C00000"/>
                </a:solidFill>
              </a:rPr>
              <a:t>P+Z</a:t>
            </a:r>
            <a:r>
              <a:rPr lang="sr-Latn-BA" sz="1800" smtClean="0"/>
              <a:t> u kodnoj tabeli? </a:t>
            </a:r>
            <a:endParaRPr lang="sr-Latn-BA" sz="120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sr-Latn-BA" sz="1800" smtClean="0"/>
              <a:t>ako postoji, </a:t>
            </a:r>
            <a:r>
              <a:rPr lang="sr-Latn-BA" sz="1800" smtClean="0">
                <a:solidFill>
                  <a:srgbClr val="C00000"/>
                </a:solidFill>
              </a:rPr>
              <a:t>P := P+Z </a:t>
            </a:r>
            <a:r>
              <a:rPr lang="sr-Latn-BA" sz="1800" smtClean="0"/>
              <a:t>(</a:t>
            </a:r>
            <a:r>
              <a:rPr lang="sr-Latn-BA" sz="1800" smtClean="0">
                <a:solidFill>
                  <a:srgbClr val="C00000"/>
                </a:solidFill>
              </a:rPr>
              <a:t>P</a:t>
            </a:r>
            <a:r>
              <a:rPr lang="sr-Latn-BA" sz="1800" smtClean="0"/>
              <a:t> proširi </a:t>
            </a:r>
            <a:r>
              <a:rPr lang="sr-Latn-BA" sz="1800" smtClean="0">
                <a:solidFill>
                  <a:srgbClr val="C00000"/>
                </a:solidFill>
              </a:rPr>
              <a:t>Z</a:t>
            </a:r>
            <a:r>
              <a:rPr lang="sr-Latn-BA" sz="1800" smtClean="0"/>
              <a:t>-om); </a:t>
            </a:r>
            <a:endParaRPr lang="sr-Latn-BA" sz="120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sr-Latn-BA" sz="1800" smtClean="0"/>
              <a:t>ako ne postoji, </a:t>
            </a:r>
            <a:endParaRPr lang="sr-Latn-BA" sz="1200" smtClean="0"/>
          </a:p>
          <a:p>
            <a:pPr marL="1257300" lvl="2" indent="-342900">
              <a:buFont typeface="+mj-lt"/>
              <a:buAutoNum type="alphaLcPeriod"/>
            </a:pPr>
            <a:r>
              <a:rPr lang="sr-Latn-BA" sz="1800" smtClean="0"/>
              <a:t>u izlazni niz pošalji kodnu riječ koja odgovara </a:t>
            </a:r>
            <a:r>
              <a:rPr lang="sr-Latn-BA" sz="1800" smtClean="0">
                <a:solidFill>
                  <a:srgbClr val="C00000"/>
                </a:solidFill>
              </a:rPr>
              <a:t>P</a:t>
            </a:r>
            <a:r>
              <a:rPr lang="sr-Latn-BA" sz="1800" smtClean="0"/>
              <a:t>-u (pozicija na kojoj je u kodnoj tabeli upisan </a:t>
            </a:r>
            <a:r>
              <a:rPr lang="sr-Latn-BA" sz="1800" smtClean="0">
                <a:solidFill>
                  <a:srgbClr val="C00000"/>
                </a:solidFill>
              </a:rPr>
              <a:t>P</a:t>
            </a:r>
            <a:r>
              <a:rPr lang="sr-Latn-BA" sz="1800" smtClean="0"/>
              <a:t>); </a:t>
            </a:r>
            <a:endParaRPr lang="sr-Latn-BA" sz="1200" smtClean="0"/>
          </a:p>
          <a:p>
            <a:pPr marL="1257300" lvl="2" indent="-342900">
              <a:buFont typeface="+mj-lt"/>
              <a:buAutoNum type="alphaLcPeriod"/>
            </a:pPr>
            <a:r>
              <a:rPr lang="sr-Latn-BA" sz="1800" smtClean="0"/>
              <a:t>u kodnu tabelu dodaj </a:t>
            </a:r>
            <a:r>
              <a:rPr lang="sr-Latn-BA" sz="1800" smtClean="0">
                <a:solidFill>
                  <a:srgbClr val="C00000"/>
                </a:solidFill>
              </a:rPr>
              <a:t>P+Z</a:t>
            </a:r>
            <a:r>
              <a:rPr lang="sr-Latn-BA" sz="1800" smtClean="0"/>
              <a:t>; </a:t>
            </a:r>
            <a:endParaRPr lang="sr-Latn-BA" sz="1200" smtClean="0"/>
          </a:p>
          <a:p>
            <a:pPr marL="1257300" lvl="2" indent="-342900">
              <a:buFont typeface="+mj-lt"/>
              <a:buAutoNum type="alphaLcPeriod"/>
            </a:pPr>
            <a:r>
              <a:rPr lang="sr-Latn-BA" sz="1800" smtClean="0"/>
              <a:t>isprazni </a:t>
            </a:r>
            <a:r>
              <a:rPr lang="sr-Latn-BA" sz="1800" smtClean="0">
                <a:solidFill>
                  <a:srgbClr val="C00000"/>
                </a:solidFill>
              </a:rPr>
              <a:t>P</a:t>
            </a:r>
            <a:r>
              <a:rPr lang="sr-Latn-BA" sz="1800" smtClean="0"/>
              <a:t> i u njega upiši samo </a:t>
            </a:r>
            <a:r>
              <a:rPr lang="sr-Latn-BA" sz="1800" smtClean="0">
                <a:solidFill>
                  <a:srgbClr val="C00000"/>
                </a:solidFill>
              </a:rPr>
              <a:t>Z</a:t>
            </a:r>
            <a:r>
              <a:rPr lang="sr-Latn-BA" sz="1800" smtClean="0"/>
              <a:t> (</a:t>
            </a:r>
            <a:r>
              <a:rPr lang="sr-Latn-BA" sz="1800" smtClean="0">
                <a:solidFill>
                  <a:srgbClr val="C00000"/>
                </a:solidFill>
              </a:rPr>
              <a:t>P := Z</a:t>
            </a:r>
            <a:r>
              <a:rPr lang="sr-Latn-BA" sz="1800" smtClean="0"/>
              <a:t>); </a:t>
            </a:r>
            <a:endParaRPr lang="sr-Latn-BA" sz="1200" smtClean="0"/>
          </a:p>
          <a:p>
            <a:pPr marL="342900" lvl="0" indent="-342900">
              <a:buFont typeface="+mj-lt"/>
              <a:buAutoNum type="arabicPeriod"/>
            </a:pPr>
            <a:r>
              <a:rPr lang="sr-Latn-BA" sz="1800" smtClean="0"/>
              <a:t>ima li još znakova u ulaznom nizu? </a:t>
            </a:r>
            <a:endParaRPr lang="sr-Latn-BA" sz="120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sr-Latn-BA" sz="1800" smtClean="0"/>
              <a:t>ako ima, vrati se na </a:t>
            </a:r>
            <a:r>
              <a:rPr lang="sr-Latn-BA" sz="1800" smtClean="0">
                <a:solidFill>
                  <a:schemeClr val="tx2"/>
                </a:solidFill>
              </a:rPr>
              <a:t>korak 2</a:t>
            </a:r>
            <a:r>
              <a:rPr lang="sr-Latn-BA" sz="1800" smtClean="0"/>
              <a:t>; </a:t>
            </a:r>
            <a:endParaRPr lang="sr-Latn-BA" sz="120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sr-Latn-BA" sz="1800" smtClean="0"/>
              <a:t>ako nema: </a:t>
            </a:r>
            <a:endParaRPr lang="sr-Latn-BA" sz="1200" smtClean="0"/>
          </a:p>
          <a:p>
            <a:pPr marL="1257300" lvl="2" indent="-342900">
              <a:buFont typeface="+mj-lt"/>
              <a:buAutoNum type="alphaLcPeriod"/>
            </a:pPr>
            <a:r>
              <a:rPr lang="sr-Latn-BA" sz="1800" smtClean="0"/>
              <a:t>u izlazni niz pošalji kodnu riječ koja odgovara </a:t>
            </a:r>
            <a:r>
              <a:rPr lang="sr-Latn-BA" sz="1800" smtClean="0">
                <a:solidFill>
                  <a:srgbClr val="C00000"/>
                </a:solidFill>
              </a:rPr>
              <a:t>P</a:t>
            </a:r>
            <a:r>
              <a:rPr lang="sr-Latn-BA" sz="1800" smtClean="0"/>
              <a:t>-u; </a:t>
            </a:r>
            <a:endParaRPr lang="sr-Latn-BA" sz="1200" smtClean="0"/>
          </a:p>
          <a:p>
            <a:pPr marL="1257300" lvl="2" indent="-342900">
              <a:buFont typeface="+mj-lt"/>
              <a:buAutoNum type="alphaLcPeriod"/>
            </a:pPr>
            <a:r>
              <a:rPr lang="sr-Latn-BA" sz="1800" smtClean="0">
                <a:solidFill>
                  <a:schemeClr val="tx2"/>
                </a:solidFill>
              </a:rPr>
              <a:t>KRAJ</a:t>
            </a:r>
            <a:r>
              <a:rPr lang="sr-Latn-BA" sz="1800" smtClean="0"/>
              <a:t>. </a:t>
            </a:r>
            <a:endParaRPr lang="sr-Latn-BA" sz="12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62000" y="13716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LZW postupak kompresije</a:t>
            </a:r>
            <a:r>
              <a:rPr lang="sr-Latn-CS" sz="2000" b="1" i="1">
                <a:latin typeface="Arial" charset="0"/>
              </a:rPr>
              <a:t> </a:t>
            </a:r>
            <a:r>
              <a:rPr lang="sr-Cyrl-CS" sz="2000" b="1" i="1">
                <a:latin typeface="Arial" charset="0"/>
                <a:cs typeface="Times New Roman" pitchFamily="18" charset="0"/>
              </a:rPr>
              <a:t>(Lempel, Ziv, Welch)</a:t>
            </a:r>
            <a:r>
              <a:rPr lang="sr-Latn-CS" sz="2000" b="1" i="1">
                <a:latin typeface="Arial" charset="0"/>
              </a:rPr>
              <a:t> - kodovanje</a:t>
            </a:r>
            <a:r>
              <a:rPr lang="en-GB" sz="2000" b="1" i="1">
                <a:latin typeface="Arial" charset="0"/>
              </a:rPr>
              <a:t>  </a:t>
            </a:r>
            <a:endParaRPr lang="en-US" sz="2000" b="1" i="1">
              <a:latin typeface="Arial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620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KOMPRESIJA </a:t>
            </a:r>
            <a:r>
              <a:rPr lang="sr-Latn-CS" b="1">
                <a:latin typeface="Arial" charset="0"/>
              </a:rPr>
              <a:t>BEZ GUBITAKA</a:t>
            </a:r>
            <a:endParaRPr lang="en-US" b="1">
              <a:latin typeface="Arial" charset="0"/>
            </a:endParaRPr>
          </a:p>
        </p:txBody>
      </p:sp>
      <p:pic>
        <p:nvPicPr>
          <p:cNvPr id="56486" name="Picture 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28813"/>
            <a:ext cx="826611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487" name="Text Box 167"/>
          <p:cNvSpPr txBox="1">
            <a:spLocks noChangeArrowheads="1"/>
          </p:cNvSpPr>
          <p:nvPr/>
        </p:nvSpPr>
        <p:spPr bwMode="auto">
          <a:xfrm>
            <a:off x="4953000" y="2743200"/>
            <a:ext cx="335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600" b="1">
                <a:latin typeface="Arial" charset="0"/>
              </a:rPr>
              <a:t>Ako dolazi do popunjavanja kodne tabele, poslednji znak niza koji se upisuje u tabelu je jednak prvom znaku sljedećeg niza koji se šalje.</a:t>
            </a:r>
            <a:endParaRPr lang="en-GB" sz="1600" b="1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ChangeArrowheads="1"/>
          </p:cNvSpPr>
          <p:nvPr/>
        </p:nvSpPr>
        <p:spPr bwMode="auto">
          <a:xfrm>
            <a:off x="762000" y="13716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LZW postupak kompresije</a:t>
            </a:r>
            <a:r>
              <a:rPr lang="sr-Latn-CS" sz="2000" b="1" i="1">
                <a:latin typeface="Arial" charset="0"/>
              </a:rPr>
              <a:t> </a:t>
            </a:r>
            <a:r>
              <a:rPr lang="sr-Cyrl-CS" sz="2000" b="1" i="1">
                <a:latin typeface="Arial" charset="0"/>
                <a:cs typeface="Times New Roman" pitchFamily="18" charset="0"/>
              </a:rPr>
              <a:t>(Lempel, Ziv, Welch)</a:t>
            </a:r>
            <a:r>
              <a:rPr lang="sr-Latn-CS" sz="2000" b="1" i="1">
                <a:latin typeface="Arial" charset="0"/>
              </a:rPr>
              <a:t> - dekodovanje</a:t>
            </a:r>
            <a:r>
              <a:rPr lang="en-GB" sz="2000" b="1" i="1">
                <a:latin typeface="Arial" charset="0"/>
              </a:rPr>
              <a:t>  </a:t>
            </a:r>
            <a:endParaRPr lang="en-US" sz="2000" b="1" i="1">
              <a:latin typeface="Arial" charset="0"/>
            </a:endParaRPr>
          </a:p>
        </p:txBody>
      </p:sp>
      <p:sp>
        <p:nvSpPr>
          <p:cNvPr id="57347" name="Text Box 1027"/>
          <p:cNvSpPr txBox="1">
            <a:spLocks noChangeArrowheads="1"/>
          </p:cNvSpPr>
          <p:nvPr/>
        </p:nvSpPr>
        <p:spPr bwMode="auto">
          <a:xfrm>
            <a:off x="7620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KOMPRESIJA </a:t>
            </a:r>
            <a:r>
              <a:rPr lang="sr-Latn-CS" b="1">
                <a:latin typeface="Arial" charset="0"/>
              </a:rPr>
              <a:t>BEZ GUBITAKA</a:t>
            </a:r>
            <a:endParaRPr lang="en-US" b="1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988840"/>
            <a:ext cx="7560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r-Latn-BA" sz="1600" smtClean="0"/>
              <a:t>Na početku kodna tabela sadrži sve moguće znakove koji se mogu pojaviti na ulazu; 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BA" sz="1600" smtClean="0">
                <a:solidFill>
                  <a:srgbClr val="C00000"/>
                </a:solidFill>
              </a:rPr>
              <a:t>tK </a:t>
            </a:r>
            <a:r>
              <a:rPr lang="sr-Latn-BA" sz="1600" smtClean="0"/>
              <a:t>:= prva kodna riječ u ulaznom nizu (odgovara jednom od postijećih nizova u kodnoj tabeli); 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BA" sz="1600" smtClean="0"/>
              <a:t>U izlazni niz pošalji </a:t>
            </a:r>
            <a:r>
              <a:rPr lang="sr-Latn-BA" sz="1600" smtClean="0">
                <a:solidFill>
                  <a:srgbClr val="C00000"/>
                </a:solidFill>
              </a:rPr>
              <a:t>niz.tK</a:t>
            </a:r>
            <a:r>
              <a:rPr lang="sr-Latn-BA" sz="1600" smtClean="0"/>
              <a:t> (niz iz kodne tabele koji odgovara kodnoj riječi </a:t>
            </a:r>
            <a:r>
              <a:rPr lang="sr-Latn-BA" sz="1600" smtClean="0">
                <a:solidFill>
                  <a:srgbClr val="C00000"/>
                </a:solidFill>
              </a:rPr>
              <a:t>tK</a:t>
            </a:r>
            <a:r>
              <a:rPr lang="sr-Latn-BA" sz="1600" smtClean="0"/>
              <a:t>); 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BA" sz="1600" smtClean="0">
                <a:solidFill>
                  <a:srgbClr val="C00000"/>
                </a:solidFill>
              </a:rPr>
              <a:t>pK</a:t>
            </a:r>
            <a:r>
              <a:rPr lang="sr-Latn-BA" sz="1600" smtClean="0"/>
              <a:t> := </a:t>
            </a:r>
            <a:r>
              <a:rPr lang="sr-Latn-BA" sz="1600" smtClean="0">
                <a:solidFill>
                  <a:srgbClr val="C00000"/>
                </a:solidFill>
              </a:rPr>
              <a:t>tK</a:t>
            </a:r>
            <a:r>
              <a:rPr lang="sr-Latn-BA" sz="1600" smtClean="0"/>
              <a:t>; 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BA" sz="1600" smtClean="0">
                <a:solidFill>
                  <a:srgbClr val="C00000"/>
                </a:solidFill>
              </a:rPr>
              <a:t>tK</a:t>
            </a:r>
            <a:r>
              <a:rPr lang="sr-Latn-BA" sz="1600" smtClean="0"/>
              <a:t> := sljedeća kodna riječ u ulaznom nizu; 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BA" sz="1600" smtClean="0"/>
              <a:t>Postoji li </a:t>
            </a:r>
            <a:r>
              <a:rPr lang="sr-Latn-BA" sz="1600" smtClean="0">
                <a:solidFill>
                  <a:srgbClr val="C00000"/>
                </a:solidFill>
              </a:rPr>
              <a:t>tK</a:t>
            </a:r>
            <a:r>
              <a:rPr lang="sr-Latn-BA" sz="1600" smtClean="0"/>
              <a:t> u kodnoj tabeli?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Latn-BA" sz="1600" smtClean="0"/>
              <a:t>ako postoji,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sr-Latn-BA" sz="1600" smtClean="0"/>
              <a:t>u izlazni niz pošaljemo </a:t>
            </a:r>
            <a:r>
              <a:rPr lang="sr-Latn-BA" sz="1600" smtClean="0">
                <a:solidFill>
                  <a:srgbClr val="C00000"/>
                </a:solidFill>
              </a:rPr>
              <a:t>niz.tK</a:t>
            </a:r>
            <a:r>
              <a:rPr lang="sr-Latn-BA" sz="1600" smtClean="0"/>
              <a:t>;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sr-Latn-BA" sz="1600" smtClean="0">
                <a:solidFill>
                  <a:srgbClr val="C00000"/>
                </a:solidFill>
              </a:rPr>
              <a:t>P</a:t>
            </a:r>
            <a:r>
              <a:rPr lang="sr-Latn-BA" sz="1600" smtClean="0"/>
              <a:t> := </a:t>
            </a:r>
            <a:r>
              <a:rPr lang="sr-Latn-BA" sz="1600" smtClean="0">
                <a:solidFill>
                  <a:srgbClr val="C00000"/>
                </a:solidFill>
              </a:rPr>
              <a:t>niz.pK</a:t>
            </a:r>
            <a:r>
              <a:rPr lang="sr-Latn-BA" sz="1600" smtClean="0"/>
              <a:t>;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sr-Latn-BA" sz="1600" smtClean="0">
                <a:solidFill>
                  <a:srgbClr val="C00000"/>
                </a:solidFill>
              </a:rPr>
              <a:t>Z</a:t>
            </a:r>
            <a:r>
              <a:rPr lang="sr-Latn-BA" sz="1600" smtClean="0"/>
              <a:t> := prvi znak </a:t>
            </a:r>
            <a:r>
              <a:rPr lang="sr-Latn-BA" sz="1600" smtClean="0">
                <a:solidFill>
                  <a:srgbClr val="C00000"/>
                </a:solidFill>
              </a:rPr>
              <a:t>niz.tK</a:t>
            </a:r>
            <a:r>
              <a:rPr lang="sr-Latn-BA" sz="1600" smtClean="0"/>
              <a:t>;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sr-Latn-BA" sz="1600" smtClean="0"/>
              <a:t>na prvo slobodno mjesto u rječniku dodamo niz </a:t>
            </a:r>
            <a:r>
              <a:rPr lang="sr-Latn-BA" sz="1600" smtClean="0">
                <a:solidFill>
                  <a:srgbClr val="C00000"/>
                </a:solidFill>
              </a:rPr>
              <a:t>P+Z</a:t>
            </a:r>
            <a:r>
              <a:rPr lang="sr-Latn-BA" sz="1600" smtClean="0"/>
              <a:t>;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Latn-BA" sz="1600" smtClean="0"/>
              <a:t>ako ne postoji,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sr-Latn-BA" sz="1600" smtClean="0">
                <a:solidFill>
                  <a:srgbClr val="C00000"/>
                </a:solidFill>
              </a:rPr>
              <a:t>P</a:t>
            </a:r>
            <a:r>
              <a:rPr lang="sr-Latn-BA" sz="1600" smtClean="0"/>
              <a:t> := </a:t>
            </a:r>
            <a:r>
              <a:rPr lang="sr-Latn-BA" sz="1600" smtClean="0">
                <a:solidFill>
                  <a:srgbClr val="C00000"/>
                </a:solidFill>
              </a:rPr>
              <a:t>niz.pK</a:t>
            </a:r>
            <a:r>
              <a:rPr lang="sr-Latn-BA" sz="1600" smtClean="0"/>
              <a:t>;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sr-Latn-BA" sz="1600" smtClean="0">
                <a:solidFill>
                  <a:srgbClr val="C00000"/>
                </a:solidFill>
              </a:rPr>
              <a:t>Z</a:t>
            </a:r>
            <a:r>
              <a:rPr lang="sr-Latn-BA" sz="1600" smtClean="0"/>
              <a:t> := prvi znak </a:t>
            </a:r>
            <a:r>
              <a:rPr lang="sr-Latn-BA" sz="1600" smtClean="0">
                <a:solidFill>
                  <a:srgbClr val="C00000"/>
                </a:solidFill>
              </a:rPr>
              <a:t>niz.pK</a:t>
            </a:r>
            <a:r>
              <a:rPr lang="sr-Latn-BA" sz="1600" smtClean="0"/>
              <a:t>;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sr-Latn-BA" sz="1600" smtClean="0"/>
              <a:t>niz </a:t>
            </a:r>
            <a:r>
              <a:rPr lang="sr-Latn-BA" sz="1600" smtClean="0">
                <a:solidFill>
                  <a:srgbClr val="C00000"/>
                </a:solidFill>
              </a:rPr>
              <a:t>P+Z</a:t>
            </a:r>
            <a:r>
              <a:rPr lang="sr-Latn-BA" sz="1600" smtClean="0"/>
              <a:t> pošaljemo u izlazni niz i dodamo ga u kodnu tabelu; </a:t>
            </a:r>
          </a:p>
          <a:p>
            <a:pPr marL="342900" lvl="0" indent="-342900">
              <a:buFont typeface="+mj-lt"/>
              <a:buAutoNum type="arabicPeriod"/>
            </a:pPr>
            <a:r>
              <a:rPr lang="sr-Latn-BA" sz="1600" smtClean="0"/>
              <a:t>Ima li još kodova u ulaznom nizu?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Latn-BA" sz="1600" smtClean="0"/>
              <a:t>ako ima, vrati se na </a:t>
            </a:r>
            <a:r>
              <a:rPr lang="sr-Latn-BA" sz="1600" smtClean="0">
                <a:solidFill>
                  <a:schemeClr val="tx2"/>
                </a:solidFill>
              </a:rPr>
              <a:t>korak 4</a:t>
            </a:r>
            <a:r>
              <a:rPr lang="sr-Latn-BA" sz="1600" smtClean="0"/>
              <a:t>;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Latn-BA" sz="1600" smtClean="0"/>
              <a:t>ako nema, </a:t>
            </a:r>
            <a:r>
              <a:rPr lang="sr-Latn-BA" sz="1600" smtClean="0">
                <a:solidFill>
                  <a:schemeClr val="tx2"/>
                </a:solidFill>
              </a:rPr>
              <a:t>KRAJ</a:t>
            </a:r>
            <a:r>
              <a:rPr lang="sr-Latn-BA" sz="1600" smtClean="0"/>
              <a:t>. </a:t>
            </a:r>
            <a:endParaRPr lang="sr-Latn-BA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Zahtjevi za memorijom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Audio CD kvaliteta</a:t>
            </a:r>
          </a:p>
          <a:p>
            <a:pPr lvl="1"/>
            <a:r>
              <a:rPr lang="sr-Latn-BA" smtClean="0"/>
              <a:t>1 minut: 10,1 MB</a:t>
            </a:r>
          </a:p>
          <a:p>
            <a:pPr lvl="1"/>
            <a:r>
              <a:rPr lang="sr-Latn-BA" smtClean="0"/>
              <a:t>bit-rate: 1,4 kbit/s</a:t>
            </a:r>
          </a:p>
          <a:p>
            <a:r>
              <a:rPr lang="sr-Latn-BA" smtClean="0"/>
              <a:t>Slika 512x512 piksela</a:t>
            </a:r>
          </a:p>
          <a:p>
            <a:pPr lvl="1"/>
            <a:r>
              <a:rPr lang="sr-Latn-BA" smtClean="0"/>
              <a:t>grayscale: 0,25 MB</a:t>
            </a:r>
          </a:p>
          <a:p>
            <a:pPr lvl="1"/>
            <a:r>
              <a:rPr lang="sr-Latn-BA" smtClean="0"/>
              <a:t>kolor 24 bita: 0,75 MB</a:t>
            </a:r>
          </a:p>
          <a:p>
            <a:r>
              <a:rPr lang="sr-Latn-BA" smtClean="0"/>
              <a:t>True color video @ 25 fps</a:t>
            </a:r>
          </a:p>
          <a:p>
            <a:pPr lvl="1"/>
            <a:r>
              <a:rPr lang="sr-Latn-BA" smtClean="0"/>
              <a:t>PAL (768x576) frejmovi: 1,9 GB/min</a:t>
            </a:r>
          </a:p>
          <a:p>
            <a:pPr lvl="1"/>
            <a:r>
              <a:rPr lang="sr-Latn-BA" smtClean="0"/>
              <a:t>HDTV (1920x1080) frejmovi: 8,7 GB/min</a:t>
            </a:r>
          </a:p>
          <a:p>
            <a:pPr lvl="1"/>
            <a:r>
              <a:rPr lang="sr-Latn-BA" smtClean="0"/>
              <a:t>HDTV bit-rate: 1,24 Gbit/s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ChangeArrowheads="1"/>
          </p:cNvSpPr>
          <p:nvPr/>
        </p:nvSpPr>
        <p:spPr bwMode="auto">
          <a:xfrm>
            <a:off x="762000" y="13716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LZW postupak kompresije</a:t>
            </a:r>
            <a:r>
              <a:rPr lang="sr-Latn-CS" sz="2000" b="1" i="1">
                <a:latin typeface="Arial" charset="0"/>
              </a:rPr>
              <a:t> </a:t>
            </a:r>
            <a:r>
              <a:rPr lang="sr-Cyrl-CS" sz="2000" b="1" i="1">
                <a:latin typeface="Arial" charset="0"/>
                <a:cs typeface="Times New Roman" pitchFamily="18" charset="0"/>
              </a:rPr>
              <a:t>(Lempel, Ziv, Welch)</a:t>
            </a:r>
            <a:r>
              <a:rPr lang="sr-Latn-CS" sz="2000" b="1" i="1">
                <a:latin typeface="Arial" charset="0"/>
              </a:rPr>
              <a:t> - dekodovanje</a:t>
            </a:r>
            <a:r>
              <a:rPr lang="en-GB" sz="2000" b="1" i="1">
                <a:latin typeface="Arial" charset="0"/>
              </a:rPr>
              <a:t>  </a:t>
            </a:r>
            <a:endParaRPr lang="en-US" sz="2000" b="1" i="1">
              <a:latin typeface="Arial" charset="0"/>
            </a:endParaRPr>
          </a:p>
        </p:txBody>
      </p:sp>
      <p:sp>
        <p:nvSpPr>
          <p:cNvPr id="57347" name="Text Box 1027"/>
          <p:cNvSpPr txBox="1">
            <a:spLocks noChangeArrowheads="1"/>
          </p:cNvSpPr>
          <p:nvPr/>
        </p:nvSpPr>
        <p:spPr bwMode="auto">
          <a:xfrm>
            <a:off x="7620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KOMPRESIJA </a:t>
            </a:r>
            <a:r>
              <a:rPr lang="sr-Latn-CS" b="1">
                <a:latin typeface="Arial" charset="0"/>
              </a:rPr>
              <a:t>BEZ GUBITAKA</a:t>
            </a:r>
            <a:endParaRPr lang="en-US" b="1">
              <a:latin typeface="Arial" charset="0"/>
            </a:endParaRPr>
          </a:p>
        </p:txBody>
      </p:sp>
      <p:pic>
        <p:nvPicPr>
          <p:cNvPr id="57350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8708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436" name="Picture 1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787717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437" name="Rectangle 1117"/>
          <p:cNvSpPr>
            <a:spLocks noChangeArrowheads="1"/>
          </p:cNvSpPr>
          <p:nvPr/>
        </p:nvSpPr>
        <p:spPr bwMode="auto">
          <a:xfrm>
            <a:off x="762000" y="51816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  <a:cs typeface="Times New Roman" pitchFamily="18" charset="0"/>
              </a:rPr>
              <a:t>Ako stigne kod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7</a:t>
            </a:r>
            <a:r>
              <a:rPr lang="en-US" sz="1800" b="1">
                <a:latin typeface="Arial" charset="0"/>
                <a:cs typeface="Times New Roman" pitchFamily="18" charset="0"/>
              </a:rPr>
              <a:t> </a:t>
            </a:r>
            <a:r>
              <a:rPr lang="sr-Latn-CS" sz="1800" b="1">
                <a:latin typeface="Arial" charset="0"/>
              </a:rPr>
              <a:t>č</a:t>
            </a:r>
            <a:r>
              <a:rPr lang="en-US" sz="1800" b="1">
                <a:latin typeface="Arial" charset="0"/>
                <a:cs typeface="Times New Roman" pitchFamily="18" charset="0"/>
              </a:rPr>
              <a:t>ije mjesto je u tabeli </a:t>
            </a:r>
            <a:r>
              <a:rPr lang="sr-Cyrl-CS" sz="1800" b="1">
                <a:latin typeface="Arial" charset="0"/>
                <a:cs typeface="Times New Roman" pitchFamily="18" charset="0"/>
              </a:rPr>
              <a:t>još </a:t>
            </a:r>
            <a:r>
              <a:rPr lang="sr-Cyrl-C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prazno</a:t>
            </a:r>
            <a:r>
              <a:rPr lang="sr-Latn-CS" sz="1800" b="1">
                <a:latin typeface="Arial" charset="0"/>
              </a:rPr>
              <a:t>, prethodno pristiglom nizu </a:t>
            </a:r>
            <a:r>
              <a:rPr lang="sr-Cyrl-CS" sz="1800" b="1">
                <a:latin typeface="Arial" charset="0"/>
                <a:cs typeface="Times New Roman" pitchFamily="18" charset="0"/>
              </a:rPr>
              <a:t>("</a:t>
            </a:r>
            <a:r>
              <a:rPr lang="sr-Cyrl-C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 B</a:t>
            </a:r>
            <a:r>
              <a:rPr lang="sr-Cyrl-CS" sz="1800" b="1">
                <a:latin typeface="Arial" charset="0"/>
                <a:cs typeface="Times New Roman" pitchFamily="18" charset="0"/>
              </a:rPr>
              <a:t>")</a:t>
            </a:r>
            <a:r>
              <a:rPr lang="sr-Latn-CS" sz="1800" b="1">
                <a:latin typeface="Arial" charset="0"/>
              </a:rPr>
              <a:t> se dodaje prvi znak njega samog </a:t>
            </a:r>
            <a:r>
              <a:rPr lang="sr-Cyrl-CS" sz="1800" b="1">
                <a:latin typeface="Arial" charset="0"/>
                <a:cs typeface="Times New Roman" pitchFamily="18" charset="0"/>
              </a:rPr>
              <a:t>"</a:t>
            </a:r>
            <a:r>
              <a:rPr lang="sr-Cyrl-C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sr-Cyrl-CS" sz="1800" b="1">
                <a:latin typeface="Arial" charset="0"/>
                <a:cs typeface="Times New Roman" pitchFamily="18" charset="0"/>
              </a:rPr>
              <a:t>“</a:t>
            </a:r>
            <a:r>
              <a:rPr lang="sr-Latn-CS" sz="1800" b="1">
                <a:latin typeface="Arial" charset="0"/>
              </a:rPr>
              <a:t>, taj niz </a:t>
            </a:r>
            <a:br>
              <a:rPr lang="sr-Latn-CS" sz="1800" b="1">
                <a:latin typeface="Arial" charset="0"/>
              </a:rPr>
            </a:br>
            <a:r>
              <a:rPr lang="sr-Latn-CS" sz="1800" b="1">
                <a:latin typeface="Arial" charset="0"/>
              </a:rPr>
              <a:t> </a:t>
            </a:r>
            <a:r>
              <a:rPr lang="sr-Cyrl-CS" sz="1800" b="1">
                <a:latin typeface="Arial" charset="0"/>
                <a:cs typeface="Times New Roman" pitchFamily="18" charset="0"/>
              </a:rPr>
              <a:t>("</a:t>
            </a:r>
            <a:r>
              <a:rPr lang="sr-Cyrl-C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 B A</a:t>
            </a:r>
            <a:r>
              <a:rPr lang="sr-Cyrl-CS" sz="1800" b="1">
                <a:latin typeface="Arial" charset="0"/>
                <a:cs typeface="Times New Roman" pitchFamily="18" charset="0"/>
              </a:rPr>
              <a:t>") </a:t>
            </a:r>
            <a:r>
              <a:rPr lang="sr-Latn-CS" sz="1800" b="1">
                <a:latin typeface="Arial" charset="0"/>
              </a:rPr>
              <a:t>se upisuje na slobodnu poziciju kodne tabele (</a:t>
            </a:r>
            <a:r>
              <a:rPr lang="sr-Latn-C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7</a:t>
            </a:r>
            <a:r>
              <a:rPr lang="sr-Latn-CS" sz="1800" b="1">
                <a:latin typeface="Arial" charset="0"/>
              </a:rPr>
              <a:t>), i na izlaz se šalje taj isti kod </a:t>
            </a:r>
            <a:r>
              <a:rPr lang="sr-Cyrl-CS" sz="1800" b="1">
                <a:latin typeface="Arial" charset="0"/>
                <a:cs typeface="Times New Roman" pitchFamily="18" charset="0"/>
              </a:rPr>
              <a:t>("</a:t>
            </a:r>
            <a:r>
              <a:rPr lang="sr-Cyrl-CS" sz="18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 B A</a:t>
            </a:r>
            <a:r>
              <a:rPr lang="sr-Cyrl-CS" sz="1800" b="1">
                <a:latin typeface="Arial" charset="0"/>
                <a:cs typeface="Times New Roman" pitchFamily="18" charset="0"/>
              </a:rPr>
              <a:t>")</a:t>
            </a:r>
            <a:r>
              <a:rPr lang="sr-Latn-CS" sz="1800" b="1">
                <a:latin typeface="Arial" charset="0"/>
              </a:rPr>
              <a:t>.</a:t>
            </a:r>
            <a:endParaRPr lang="sr-Cyrl-CS" sz="1800" b="1">
              <a:latin typeface="Arial" charset="0"/>
              <a:cs typeface="Times New Roman" pitchFamily="18" charset="0"/>
            </a:endParaRPr>
          </a:p>
        </p:txBody>
      </p:sp>
      <p:sp>
        <p:nvSpPr>
          <p:cNvPr id="57438" name="Rectangle 1118"/>
          <p:cNvSpPr>
            <a:spLocks noChangeArrowheads="1"/>
          </p:cNvSpPr>
          <p:nvPr/>
        </p:nvSpPr>
        <p:spPr bwMode="auto">
          <a:xfrm>
            <a:off x="6248400" y="41148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>
                <a:cs typeface="Times New Roman" pitchFamily="18" charset="0"/>
              </a:rPr>
              <a:t>ZIP, ARJ</a:t>
            </a:r>
            <a:r>
              <a:rPr lang="sr-Latn-CS" sz="2000"/>
              <a:t>,</a:t>
            </a:r>
            <a:r>
              <a:rPr lang="sr-Cyrl-CS" sz="2000">
                <a:cs typeface="Times New Roman" pitchFamily="18" charset="0"/>
              </a:rPr>
              <a:t> TIFF</a:t>
            </a:r>
            <a:r>
              <a:rPr lang="sr-Latn-CS" sz="2000"/>
              <a:t>,</a:t>
            </a:r>
            <a:r>
              <a:rPr lang="sr-Cyrl-CS" sz="2000">
                <a:cs typeface="Times New Roman" pitchFamily="18" charset="0"/>
              </a:rPr>
              <a:t> GIF </a:t>
            </a:r>
            <a:endParaRPr lang="sr-Cyrl-CS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Primjena LZW algoritma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smtClean="0"/>
              <a:t>GIF format grafičkih fajlova</a:t>
            </a:r>
          </a:p>
          <a:p>
            <a:pPr lvl="1"/>
            <a:r>
              <a:rPr lang="sr-Latn-RS" sz="2000" smtClean="0"/>
              <a:t>Piksel može imati boju iz date palete (alfabeta)</a:t>
            </a:r>
          </a:p>
          <a:p>
            <a:pPr lvl="1"/>
            <a:r>
              <a:rPr lang="sr-Latn-RS" sz="2000" smtClean="0"/>
              <a:t>Maksimalna veličina palete je 256</a:t>
            </a:r>
            <a:endParaRPr lang="en-GB" sz="2000"/>
          </a:p>
        </p:txBody>
      </p:sp>
      <p:pic>
        <p:nvPicPr>
          <p:cNvPr id="112642" name="Picture 2" descr="C:\Users\RAC1\Documents\docs\Teaching\mms\predavanja 2014\materijal\lena_colorm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496"/>
            <a:ext cx="4929190" cy="3831765"/>
          </a:xfrm>
          <a:prstGeom prst="rect">
            <a:avLst/>
          </a:prstGeom>
          <a:noFill/>
        </p:spPr>
      </p:pic>
      <p:pic>
        <p:nvPicPr>
          <p:cNvPr id="112643" name="Picture 3" descr="C:\Users\RAC1\Documents\docs\Teaching\mms\predavanja 2014\materijal\lena_konverzija.jpg"/>
          <p:cNvPicPr>
            <a:picLocks noChangeAspect="1" noChangeArrowheads="1"/>
          </p:cNvPicPr>
          <p:nvPr/>
        </p:nvPicPr>
        <p:blipFill>
          <a:blip r:embed="rId3"/>
          <a:srcRect l="47886" t="12963" b="7407"/>
          <a:stretch>
            <a:fillRect/>
          </a:stretch>
        </p:blipFill>
        <p:spPr bwMode="auto">
          <a:xfrm>
            <a:off x="5357818" y="3000372"/>
            <a:ext cx="3227424" cy="3542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spect="1" noChangeArrowheads="1"/>
          </p:cNvSpPr>
          <p:nvPr/>
        </p:nvSpPr>
        <p:spPr bwMode="auto">
          <a:xfrm>
            <a:off x="762000" y="1371600"/>
            <a:ext cx="10287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Prediktivno kodovanje bez gubitaka</a:t>
            </a:r>
            <a:r>
              <a:rPr lang="en-US" sz="2000" b="1" i="1">
                <a:latin typeface="Arial" charset="0"/>
              </a:rPr>
              <a:t> </a:t>
            </a:r>
          </a:p>
        </p:txBody>
      </p:sp>
      <p:sp>
        <p:nvSpPr>
          <p:cNvPr id="55299" name="Text Box 3"/>
          <p:cNvSpPr txBox="1">
            <a:spLocks noChangeAspect="1" noChangeArrowheads="1"/>
          </p:cNvSpPr>
          <p:nvPr/>
        </p:nvSpPr>
        <p:spPr bwMode="auto">
          <a:xfrm>
            <a:off x="762000" y="762000"/>
            <a:ext cx="1165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PREDIKTIVNE TEHNIKE ZA KOMPRESIJU SLIKE</a:t>
            </a:r>
            <a:r>
              <a:rPr lang="en-US" b="1">
                <a:latin typeface="Arial" charset="0"/>
              </a:rPr>
              <a:t> </a:t>
            </a:r>
          </a:p>
        </p:txBody>
      </p:sp>
      <p:sp>
        <p:nvSpPr>
          <p:cNvPr id="55308" name="Rectangle 12"/>
          <p:cNvSpPr>
            <a:spLocks noChangeAspect="1" noChangeArrowheads="1"/>
          </p:cNvSpPr>
          <p:nvPr/>
        </p:nvSpPr>
        <p:spPr bwMode="auto">
          <a:xfrm>
            <a:off x="3409950" y="3309938"/>
            <a:ext cx="13716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914400" y="2133600"/>
          <a:ext cx="3486150" cy="357188"/>
        </p:xfrm>
        <a:graphic>
          <a:graphicData uri="http://schemas.openxmlformats.org/presentationml/2006/ole">
            <p:oleObj spid="_x0000_s55307" r:id="rId3" imgW="2324100" imgH="241300" progId="Equation.3">
              <p:embed/>
            </p:oleObj>
          </a:graphicData>
        </a:graphic>
      </p:graphicFrame>
      <p:sp>
        <p:nvSpPr>
          <p:cNvPr id="55310" name="Rectangle 14"/>
          <p:cNvSpPr>
            <a:spLocks noChangeAspect="1" noChangeArrowheads="1"/>
          </p:cNvSpPr>
          <p:nvPr/>
        </p:nvSpPr>
        <p:spPr bwMode="auto">
          <a:xfrm>
            <a:off x="3729038" y="3309938"/>
            <a:ext cx="13716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09" name="Object 13"/>
          <p:cNvGraphicFramePr>
            <a:graphicFrameLocks noChangeAspect="1"/>
          </p:cNvGraphicFramePr>
          <p:nvPr/>
        </p:nvGraphicFramePr>
        <p:xfrm>
          <a:off x="5029200" y="2133600"/>
          <a:ext cx="2528888" cy="357188"/>
        </p:xfrm>
        <a:graphic>
          <a:graphicData uri="http://schemas.openxmlformats.org/presentationml/2006/ole">
            <p:oleObj spid="_x0000_s55309" r:id="rId4" imgW="1688367" imgH="241195" progId="Equation.3">
              <p:embed/>
            </p:oleObj>
          </a:graphicData>
        </a:graphic>
      </p:graphicFrame>
      <p:sp>
        <p:nvSpPr>
          <p:cNvPr id="55312" name="Rectangle 16"/>
          <p:cNvSpPr>
            <a:spLocks noChangeAspect="1" noChangeArrowheads="1"/>
          </p:cNvSpPr>
          <p:nvPr/>
        </p:nvSpPr>
        <p:spPr bwMode="auto">
          <a:xfrm>
            <a:off x="1519238" y="2805113"/>
            <a:ext cx="13716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762000" y="2819400"/>
          <a:ext cx="8001000" cy="1635125"/>
        </p:xfrm>
        <a:graphic>
          <a:graphicData uri="http://schemas.openxmlformats.org/presentationml/2006/ole">
            <p:oleObj spid="_x0000_s55311" r:id="rId5" imgW="6580632" imgH="1345692" progId="">
              <p:embed/>
            </p:oleObj>
          </a:graphicData>
        </a:graphic>
      </p:graphicFrame>
      <p:sp>
        <p:nvSpPr>
          <p:cNvPr id="55314" name="Rectangle 18"/>
          <p:cNvSpPr>
            <a:spLocks noChangeAspect="1" noChangeArrowheads="1"/>
          </p:cNvSpPr>
          <p:nvPr/>
        </p:nvSpPr>
        <p:spPr bwMode="auto">
          <a:xfrm>
            <a:off x="3371850" y="2838450"/>
            <a:ext cx="13716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13" name="Object 17"/>
          <p:cNvGraphicFramePr>
            <a:graphicFrameLocks noChangeAspect="1"/>
          </p:cNvGraphicFramePr>
          <p:nvPr/>
        </p:nvGraphicFramePr>
        <p:xfrm>
          <a:off x="1295400" y="4876800"/>
          <a:ext cx="2819400" cy="1387475"/>
        </p:xfrm>
        <a:graphic>
          <a:graphicData uri="http://schemas.openxmlformats.org/presentationml/2006/ole">
            <p:oleObj spid="_x0000_s55313" r:id="rId6" imgW="2767584" imgH="1360932" progId="">
              <p:embed/>
            </p:oleObj>
          </a:graphicData>
        </a:graphic>
      </p:graphicFrame>
      <p:sp>
        <p:nvSpPr>
          <p:cNvPr id="55316" name="Rectangle 20"/>
          <p:cNvSpPr>
            <a:spLocks noChangeAspect="1" noChangeArrowheads="1"/>
          </p:cNvSpPr>
          <p:nvPr/>
        </p:nvSpPr>
        <p:spPr bwMode="auto">
          <a:xfrm>
            <a:off x="4191000" y="3309938"/>
            <a:ext cx="13716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15" name="Object 19"/>
          <p:cNvGraphicFramePr>
            <a:graphicFrameLocks noChangeAspect="1"/>
          </p:cNvGraphicFramePr>
          <p:nvPr/>
        </p:nvGraphicFramePr>
        <p:xfrm>
          <a:off x="4419600" y="4672013"/>
          <a:ext cx="1143000" cy="357187"/>
        </p:xfrm>
        <a:graphic>
          <a:graphicData uri="http://schemas.openxmlformats.org/presentationml/2006/ole">
            <p:oleObj spid="_x0000_s55315" r:id="rId7" imgW="761669" imgH="241195" progId="Equation.3">
              <p:embed/>
            </p:oleObj>
          </a:graphicData>
        </a:graphic>
      </p:graphicFrame>
      <p:sp>
        <p:nvSpPr>
          <p:cNvPr id="55318" name="Rectangle 22"/>
          <p:cNvSpPr>
            <a:spLocks noChangeAspect="1" noChangeArrowheads="1"/>
          </p:cNvSpPr>
          <p:nvPr/>
        </p:nvSpPr>
        <p:spPr bwMode="auto">
          <a:xfrm>
            <a:off x="4191000" y="3309938"/>
            <a:ext cx="13716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17" name="Object 21"/>
          <p:cNvGraphicFramePr>
            <a:graphicFrameLocks noChangeAspect="1"/>
          </p:cNvGraphicFramePr>
          <p:nvPr/>
        </p:nvGraphicFramePr>
        <p:xfrm>
          <a:off x="4419600" y="5129213"/>
          <a:ext cx="1143000" cy="357187"/>
        </p:xfrm>
        <a:graphic>
          <a:graphicData uri="http://schemas.openxmlformats.org/presentationml/2006/ole">
            <p:oleObj spid="_x0000_s55317" r:id="rId8" imgW="761669" imgH="241195" progId="Equation.3">
              <p:embed/>
            </p:oleObj>
          </a:graphicData>
        </a:graphic>
      </p:graphicFrame>
      <p:sp>
        <p:nvSpPr>
          <p:cNvPr id="55320" name="Rectangle 24"/>
          <p:cNvSpPr>
            <a:spLocks noChangeAspect="1" noChangeArrowheads="1"/>
          </p:cNvSpPr>
          <p:nvPr/>
        </p:nvSpPr>
        <p:spPr bwMode="auto">
          <a:xfrm>
            <a:off x="4186238" y="3309938"/>
            <a:ext cx="13716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19" name="Object 23"/>
          <p:cNvGraphicFramePr>
            <a:graphicFrameLocks noChangeAspect="1"/>
          </p:cNvGraphicFramePr>
          <p:nvPr/>
        </p:nvGraphicFramePr>
        <p:xfrm>
          <a:off x="4419600" y="5586413"/>
          <a:ext cx="1157288" cy="357187"/>
        </p:xfrm>
        <a:graphic>
          <a:graphicData uri="http://schemas.openxmlformats.org/presentationml/2006/ole">
            <p:oleObj spid="_x0000_s55319" r:id="rId9" imgW="774364" imgH="241195" progId="Equation.3">
              <p:embed/>
            </p:oleObj>
          </a:graphicData>
        </a:graphic>
      </p:graphicFrame>
      <p:sp>
        <p:nvSpPr>
          <p:cNvPr id="55322" name="Rectangle 26"/>
          <p:cNvSpPr>
            <a:spLocks noChangeAspect="1" noChangeArrowheads="1"/>
          </p:cNvSpPr>
          <p:nvPr/>
        </p:nvSpPr>
        <p:spPr bwMode="auto">
          <a:xfrm>
            <a:off x="3943350" y="3309938"/>
            <a:ext cx="13716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21" name="Object 25"/>
          <p:cNvGraphicFramePr>
            <a:graphicFrameLocks noChangeAspect="1"/>
          </p:cNvGraphicFramePr>
          <p:nvPr/>
        </p:nvGraphicFramePr>
        <p:xfrm>
          <a:off x="4419600" y="6043613"/>
          <a:ext cx="1885950" cy="357187"/>
        </p:xfrm>
        <a:graphic>
          <a:graphicData uri="http://schemas.openxmlformats.org/presentationml/2006/ole">
            <p:oleObj spid="_x0000_s55321" r:id="rId10" imgW="1257300" imgH="241300" progId="Equation.3">
              <p:embed/>
            </p:oleObj>
          </a:graphicData>
        </a:graphic>
      </p:graphicFrame>
      <p:sp>
        <p:nvSpPr>
          <p:cNvPr id="55324" name="Rectangle 28"/>
          <p:cNvSpPr>
            <a:spLocks noChangeAspect="1" noChangeArrowheads="1"/>
          </p:cNvSpPr>
          <p:nvPr/>
        </p:nvSpPr>
        <p:spPr bwMode="auto">
          <a:xfrm>
            <a:off x="3767138" y="3214688"/>
            <a:ext cx="13716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23" name="Object 27"/>
          <p:cNvGraphicFramePr>
            <a:graphicFrameLocks noChangeAspect="1"/>
          </p:cNvGraphicFramePr>
          <p:nvPr/>
        </p:nvGraphicFramePr>
        <p:xfrm>
          <a:off x="6553200" y="4495800"/>
          <a:ext cx="2414588" cy="642938"/>
        </p:xfrm>
        <a:graphic>
          <a:graphicData uri="http://schemas.openxmlformats.org/presentationml/2006/ole">
            <p:oleObj spid="_x0000_s55323" r:id="rId11" imgW="1612900" imgH="431800" progId="Equation.3">
              <p:embed/>
            </p:oleObj>
          </a:graphicData>
        </a:graphic>
      </p:graphicFrame>
      <p:sp>
        <p:nvSpPr>
          <p:cNvPr id="55326" name="Rectangle 30"/>
          <p:cNvSpPr>
            <a:spLocks noChangeAspect="1" noChangeArrowheads="1"/>
          </p:cNvSpPr>
          <p:nvPr/>
        </p:nvSpPr>
        <p:spPr bwMode="auto">
          <a:xfrm>
            <a:off x="3767138" y="3214688"/>
            <a:ext cx="13716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25" name="Object 29"/>
          <p:cNvGraphicFramePr>
            <a:graphicFrameLocks noChangeAspect="1"/>
          </p:cNvGraphicFramePr>
          <p:nvPr/>
        </p:nvGraphicFramePr>
        <p:xfrm>
          <a:off x="6553200" y="5224463"/>
          <a:ext cx="2414588" cy="642937"/>
        </p:xfrm>
        <a:graphic>
          <a:graphicData uri="http://schemas.openxmlformats.org/presentationml/2006/ole">
            <p:oleObj spid="_x0000_s55325" r:id="rId12" imgW="1612900" imgH="431800" progId="Equation.3">
              <p:embed/>
            </p:oleObj>
          </a:graphicData>
        </a:graphic>
      </p:graphicFrame>
      <p:sp>
        <p:nvSpPr>
          <p:cNvPr id="55328" name="Rectangle 32"/>
          <p:cNvSpPr>
            <a:spLocks noChangeAspect="1" noChangeArrowheads="1"/>
          </p:cNvSpPr>
          <p:nvPr/>
        </p:nvSpPr>
        <p:spPr bwMode="auto">
          <a:xfrm>
            <a:off x="3886200" y="3214688"/>
            <a:ext cx="13716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5327" name="Object 31"/>
          <p:cNvGraphicFramePr>
            <a:graphicFrameLocks noChangeAspect="1"/>
          </p:cNvGraphicFramePr>
          <p:nvPr/>
        </p:nvGraphicFramePr>
        <p:xfrm>
          <a:off x="6553200" y="5943600"/>
          <a:ext cx="2057400" cy="642938"/>
        </p:xfrm>
        <a:graphic>
          <a:graphicData uri="http://schemas.openxmlformats.org/presentationml/2006/ole">
            <p:oleObj spid="_x0000_s55327" r:id="rId13" imgW="13716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Kompresija sa gubicima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Uobičajeno se </a:t>
            </a:r>
            <a:r>
              <a:rPr lang="sr-Latn-BA" smtClean="0"/>
              <a:t>koristi za kompresiju audio snimaka i slika</a:t>
            </a:r>
          </a:p>
          <a:p>
            <a:r>
              <a:rPr lang="sr-Latn-BA" smtClean="0"/>
              <a:t>Neizbježna je u kompresiji videa (osim u specijalnim slučajevima – npr. medicina)</a:t>
            </a:r>
          </a:p>
          <a:p>
            <a:r>
              <a:rPr lang="sr-Latn-BA" smtClean="0"/>
              <a:t>Omogućava viši stepen kompresije od kompresije bez gubitaka</a:t>
            </a:r>
          </a:p>
          <a:p>
            <a:r>
              <a:rPr lang="sr-Latn-BA" smtClean="0"/>
              <a:t>Kompromis između vjernosti podataka i stepena kompresije</a:t>
            </a:r>
          </a:p>
          <a:p>
            <a:pPr lvl="1"/>
            <a:r>
              <a:rPr lang="sr-Latn-BA" smtClean="0"/>
              <a:t>Odbacuje se informacija koja nije psihofizički relevantna</a:t>
            </a:r>
          </a:p>
          <a:p>
            <a:pPr lvl="1"/>
            <a:r>
              <a:rPr lang="sr-Latn-BA" smtClean="0"/>
              <a:t>Korisnik ocjenjuje prihvatljivost gubitaka</a:t>
            </a:r>
            <a:endParaRPr lang="sr-Latn-B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Kompresija sa gubicima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Transformacione tehnike za kompresiju</a:t>
            </a:r>
          </a:p>
          <a:p>
            <a:pPr lvl="1"/>
            <a:r>
              <a:rPr lang="sr-Latn-BA" smtClean="0"/>
              <a:t>Diskretna kosinusna transformacija (DCT)</a:t>
            </a:r>
          </a:p>
          <a:p>
            <a:pPr lvl="1"/>
            <a:r>
              <a:rPr lang="sr-Latn-BA" smtClean="0"/>
              <a:t>Zasnovana na aproksimaciji funkcija pomoću Furijeovog reda</a:t>
            </a:r>
          </a:p>
          <a:p>
            <a:pPr lvl="1"/>
            <a:r>
              <a:rPr lang="sr-Latn-BA" smtClean="0"/>
              <a:t>DCT je realna, separabilna unitarna transformacija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TRANSFORMACIONE TEHNIKE ZA KOMPRESIJU SLIKE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0458" name="Object 42"/>
          <p:cNvGraphicFramePr>
            <a:graphicFrameLocks noChangeAspect="1"/>
          </p:cNvGraphicFramePr>
          <p:nvPr/>
        </p:nvGraphicFramePr>
        <p:xfrm>
          <a:off x="642910" y="1500174"/>
          <a:ext cx="7924800" cy="1500187"/>
        </p:xfrm>
        <a:graphic>
          <a:graphicData uri="http://schemas.openxmlformats.org/presentationml/2006/ole">
            <p:oleObj spid="_x0000_s60458" r:id="rId3" imgW="6144483" imgH="1152381" progId="PBrush">
              <p:embed/>
            </p:oleObj>
          </a:graphicData>
        </a:graphic>
      </p:graphicFrame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63" name="Rectangle 47"/>
          <p:cNvSpPr>
            <a:spLocks noChangeArrowheads="1"/>
          </p:cNvSpPr>
          <p:nvPr/>
        </p:nvSpPr>
        <p:spPr bwMode="auto">
          <a:xfrm>
            <a:off x="685800" y="4857760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82563" eaLnBrk="0" hangingPunct="0">
              <a:buFontTx/>
              <a:buChar char="-"/>
            </a:pPr>
            <a:r>
              <a:rPr lang="sr-Latn-RS" sz="2000" smtClean="0">
                <a:latin typeface="Arial" charset="0"/>
                <a:cs typeface="Times New Roman" pitchFamily="18" charset="0"/>
              </a:rPr>
              <a:t>DCT se primjenjuje na blokove </a:t>
            </a:r>
            <a:r>
              <a:rPr lang="sr-Latn-RS" sz="2000" i="1" smtClean="0">
                <a:latin typeface="Arial" charset="0"/>
                <a:cs typeface="Times New Roman" pitchFamily="18" charset="0"/>
              </a:rPr>
              <a:t>p*p </a:t>
            </a:r>
            <a:r>
              <a:rPr lang="sr-Latn-RS" sz="2000" smtClean="0">
                <a:latin typeface="Arial" charset="0"/>
                <a:cs typeface="Times New Roman" pitchFamily="18" charset="0"/>
              </a:rPr>
              <a:t>piksela</a:t>
            </a:r>
          </a:p>
          <a:p>
            <a:pPr marL="182563" indent="-182563" eaLnBrk="0" hangingPunct="0">
              <a:buFontTx/>
              <a:buChar char="-"/>
            </a:pPr>
            <a:r>
              <a:rPr lang="sr-Latn-RS" sz="2000" smtClean="0">
                <a:latin typeface="Arial" charset="0"/>
              </a:rPr>
              <a:t>Rezultat transformacije je suma osnovnih funkcija (cos) u frekvencijskom domenu</a:t>
            </a:r>
            <a:endParaRPr lang="en-US" sz="2000">
              <a:latin typeface="Arial" charset="0"/>
            </a:endParaRPr>
          </a:p>
        </p:txBody>
      </p:sp>
      <p:graphicFrame>
        <p:nvGraphicFramePr>
          <p:cNvPr id="2" name="Object 45"/>
          <p:cNvGraphicFramePr>
            <a:graphicFrameLocks noChangeAspect="1"/>
          </p:cNvGraphicFramePr>
          <p:nvPr/>
        </p:nvGraphicFramePr>
        <p:xfrm>
          <a:off x="1066800" y="2971800"/>
          <a:ext cx="6951663" cy="647700"/>
        </p:xfrm>
        <a:graphic>
          <a:graphicData uri="http://schemas.openxmlformats.org/presentationml/2006/ole">
            <p:oleObj spid="_x0000_s60461" r:id="rId4" imgW="4635500" imgH="431800" progId="Equation.3">
              <p:embed/>
            </p:oleObj>
          </a:graphicData>
        </a:graphic>
      </p:graphicFrame>
      <p:graphicFrame>
        <p:nvGraphicFramePr>
          <p:cNvPr id="3" name="Object 46"/>
          <p:cNvGraphicFramePr>
            <a:graphicFrameLocks noChangeAspect="1"/>
          </p:cNvGraphicFramePr>
          <p:nvPr/>
        </p:nvGraphicFramePr>
        <p:xfrm>
          <a:off x="990600" y="3886200"/>
          <a:ext cx="2741613" cy="762000"/>
        </p:xfrm>
        <a:graphic>
          <a:graphicData uri="http://schemas.openxmlformats.org/presentationml/2006/ole">
            <p:oleObj spid="_x0000_s60462" r:id="rId5" imgW="1828800" imgH="50800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sr-Latn-RS" sz="2000" smtClean="0"/>
              <a:t>Rezultat transformacije bloka p*p piksela je matrica p*p elemenata</a:t>
            </a:r>
          </a:p>
          <a:p>
            <a:r>
              <a:rPr lang="sr-Latn-RS" sz="2000" smtClean="0"/>
              <a:t>Element u gornjem lijevom uglu dobijene matrice je prosječna boja bloka (konstantna komponenta)</a:t>
            </a:r>
          </a:p>
          <a:p>
            <a:r>
              <a:rPr lang="sr-Latn-RS" sz="2000" smtClean="0"/>
              <a:t>Ostali elementi odgovaraju komponentama na višim frekvencijama</a:t>
            </a:r>
          </a:p>
          <a:p>
            <a:endParaRPr lang="sr-Latn-RS" sz="2000" smtClean="0"/>
          </a:p>
          <a:p>
            <a:endParaRPr lang="sr-Latn-RS" sz="2000" smtClean="0"/>
          </a:p>
          <a:p>
            <a:endParaRPr lang="sr-Latn-RS" sz="2000" smtClean="0"/>
          </a:p>
          <a:p>
            <a:endParaRPr lang="sr-Latn-RS" sz="2000" smtClean="0"/>
          </a:p>
          <a:p>
            <a:endParaRPr lang="sr-Latn-RS" sz="2000" smtClean="0"/>
          </a:p>
          <a:p>
            <a:endParaRPr lang="sr-Latn-RS" sz="2000" smtClean="0"/>
          </a:p>
          <a:p>
            <a:r>
              <a:rPr lang="sr-Latn-RS" sz="2000" smtClean="0"/>
              <a:t>Ušteda još uvijek nije postignuta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7553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Diskretna kosinusna transformacija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Kvantovanje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smtClean="0"/>
              <a:t>Ljudsko oko je osjetljivije na promjene u nižim frekvencijama nego u višim</a:t>
            </a:r>
          </a:p>
          <a:p>
            <a:r>
              <a:rPr lang="sr-Latn-RS" smtClean="0"/>
              <a:t>Elementi DCT matrice se dijele različitim koeficijentima i zaokružuju</a:t>
            </a:r>
          </a:p>
          <a:p>
            <a:r>
              <a:rPr lang="sr-Latn-RS" smtClean="0"/>
              <a:t>Cilj je da se što više koeficijenata na višim frekvencijama postavi na nulu</a:t>
            </a:r>
          </a:p>
          <a:p>
            <a:r>
              <a:rPr lang="sr-Latn-RS" smtClean="0"/>
              <a:t>Više elemenata sa vrijednošću nula rezultuje većim stepenom kompresije</a:t>
            </a:r>
          </a:p>
          <a:p>
            <a:r>
              <a:rPr lang="sr-Latn-RS" smtClean="0"/>
              <a:t>Koeficijenti se biraju empirijski</a:t>
            </a:r>
          </a:p>
          <a:p>
            <a:r>
              <a:rPr lang="sr-Latn-RS" smtClean="0"/>
              <a:t>Njihova vrijednost raste sa udaljavanjem od gornjeg lijevog ugla matrice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smtClean="0"/>
              <a:t>Primjer kvantizacione matrice</a:t>
            </a:r>
            <a:endParaRPr lang="en-GB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3116"/>
            <a:ext cx="30985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Kvantovanje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smtClean="0"/>
              <a:t>Dijeljenjem DCT koeficijenata kvantizacionim koeficijentima dobijamo</a:t>
            </a:r>
          </a:p>
          <a:p>
            <a:endParaRPr lang="sr-Latn-RS" smtClean="0"/>
          </a:p>
          <a:p>
            <a:endParaRPr lang="sr-Latn-RS" smtClean="0"/>
          </a:p>
          <a:p>
            <a:endParaRPr lang="sr-Latn-RS" smtClean="0"/>
          </a:p>
          <a:p>
            <a:endParaRPr lang="sr-Latn-RS" smtClean="0"/>
          </a:p>
          <a:p>
            <a:endParaRPr lang="sr-Latn-RS" smtClean="0"/>
          </a:p>
          <a:p>
            <a:r>
              <a:rPr lang="sr-Latn-RS" smtClean="0"/>
              <a:t>Nule se ne koduju i postiže se kompresija</a:t>
            </a:r>
          </a:p>
          <a:p>
            <a:r>
              <a:rPr lang="sr-Latn-RS" smtClean="0"/>
              <a:t>Pošto su koeficijenti čije su vrijednosti kvantizacijom postavljene na nulu ne koriste u rekonstrukciji slike unosi se greška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00306"/>
            <a:ext cx="2241912" cy="17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TRANSFORMACIONE TEHNIKE ZA KOMPRESIJU SLIKE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0458" name="Object 42"/>
          <p:cNvGraphicFramePr>
            <a:graphicFrameLocks noChangeAspect="1"/>
          </p:cNvGraphicFramePr>
          <p:nvPr/>
        </p:nvGraphicFramePr>
        <p:xfrm>
          <a:off x="1066800" y="1547813"/>
          <a:ext cx="7924800" cy="1500187"/>
        </p:xfrm>
        <a:graphic>
          <a:graphicData uri="http://schemas.openxmlformats.org/presentationml/2006/ole">
            <p:oleObj spid="_x0000_s113666" r:id="rId3" imgW="6144483" imgH="1152381" progId="PBrush">
              <p:embed/>
            </p:oleObj>
          </a:graphicData>
        </a:graphic>
      </p:graphicFrame>
      <p:sp>
        <p:nvSpPr>
          <p:cNvPr id="60461" name="Rectangle 45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0460" name="Object 44"/>
          <p:cNvGraphicFramePr>
            <a:graphicFrameLocks noChangeAspect="1"/>
          </p:cNvGraphicFramePr>
          <p:nvPr/>
        </p:nvGraphicFramePr>
        <p:xfrm>
          <a:off x="1751013" y="3590925"/>
          <a:ext cx="2109787" cy="666750"/>
        </p:xfrm>
        <a:graphic>
          <a:graphicData uri="http://schemas.openxmlformats.org/presentationml/2006/ole">
            <p:oleObj spid="_x0000_s113667" name="Equation" r:id="rId4" imgW="1409400" imgH="444240" progId="Equation.DSMT4">
              <p:embed/>
            </p:oleObj>
          </a:graphicData>
        </a:graphic>
      </p:graphicFrame>
      <p:sp>
        <p:nvSpPr>
          <p:cNvPr id="60463" name="Rectangle 47"/>
          <p:cNvSpPr>
            <a:spLocks noChangeArrowheads="1"/>
          </p:cNvSpPr>
          <p:nvPr/>
        </p:nvSpPr>
        <p:spPr bwMode="auto">
          <a:xfrm>
            <a:off x="762000" y="53340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Latn-CS" sz="2000">
                <a:latin typeface="Arial" charset="0"/>
              </a:rPr>
              <a:t>- </a:t>
            </a:r>
            <a:r>
              <a:rPr lang="sr-Cyrl-CS" sz="2000">
                <a:latin typeface="Arial" charset="0"/>
                <a:cs typeface="Times New Roman" pitchFamily="18" charset="0"/>
              </a:rPr>
              <a:t>gubitak detalja zbog eliminacije visokofrekventnih DCT koeficijenata, </a:t>
            </a:r>
            <a:r>
              <a:rPr lang="sr-Latn-CS" sz="2000">
                <a:latin typeface="Arial" charset="0"/>
              </a:rPr>
              <a:t/>
            </a:r>
            <a:br>
              <a:rPr lang="sr-Latn-CS" sz="2000">
                <a:latin typeface="Arial" charset="0"/>
              </a:rPr>
            </a:br>
            <a:r>
              <a:rPr lang="sr-Latn-CS" sz="2000">
                <a:latin typeface="Arial" charset="0"/>
              </a:rPr>
              <a:t>- </a:t>
            </a:r>
            <a:r>
              <a:rPr lang="sr-Cyrl-CS" sz="2000">
                <a:latin typeface="Arial" charset="0"/>
                <a:cs typeface="Times New Roman" pitchFamily="18" charset="0"/>
              </a:rPr>
              <a:t>granularnost strukture na površinama relativno uniformne osvjetljenosti</a:t>
            </a:r>
            <a:r>
              <a:rPr lang="en-US" sz="2000">
                <a:latin typeface="Arial" charset="0"/>
                <a:cs typeface="Times New Roman" pitchFamily="18" charset="0"/>
              </a:rPr>
              <a:t/>
            </a:r>
            <a:br>
              <a:rPr lang="en-US" sz="2000">
                <a:latin typeface="Arial" charset="0"/>
                <a:cs typeface="Times New Roman" pitchFamily="18" charset="0"/>
              </a:rPr>
            </a:br>
            <a:r>
              <a:rPr lang="en-US" sz="2000">
                <a:latin typeface="Arial" charset="0"/>
                <a:cs typeface="Times New Roman" pitchFamily="18" charset="0"/>
              </a:rPr>
              <a:t> </a:t>
            </a:r>
            <a:r>
              <a:rPr lang="sr-Cyrl-CS" sz="2000">
                <a:latin typeface="Arial" charset="0"/>
                <a:cs typeface="Times New Roman" pitchFamily="18" charset="0"/>
              </a:rPr>
              <a:t> kao posljedica grube kvantizacije DCT koeficijenata</a:t>
            </a:r>
            <a:r>
              <a:rPr lang="sr-Latn-CS" sz="2000">
                <a:latin typeface="Arial" charset="0"/>
              </a:rPr>
              <a:t>,</a:t>
            </a:r>
            <a:br>
              <a:rPr lang="sr-Latn-CS" sz="2000">
                <a:latin typeface="Arial" charset="0"/>
              </a:rPr>
            </a:br>
            <a:r>
              <a:rPr lang="sr-Latn-CS" sz="2000">
                <a:latin typeface="Arial" charset="0"/>
              </a:rPr>
              <a:t>-</a:t>
            </a:r>
            <a:r>
              <a:rPr lang="sr-Cyrl-CS" sz="2000">
                <a:latin typeface="Arial" charset="0"/>
                <a:cs typeface="Times New Roman" pitchFamily="18" charset="0"/>
              </a:rPr>
              <a:t> blokovski efekat pri većim stepenima kompresije.</a:t>
            </a:r>
            <a:r>
              <a:rPr lang="en-US" sz="2000">
                <a:latin typeface="Arial" charset="0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928934"/>
            <a:ext cx="30985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Kompresija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mtClean="0"/>
              <a:t>Kompresija je neophodna komponenta reprezentacije formata za audio, sliku i video</a:t>
            </a:r>
          </a:p>
          <a:p>
            <a:pPr lvl="1"/>
            <a:r>
              <a:rPr lang="sr-Latn-BA" smtClean="0"/>
              <a:t>Čuvanje podataka: memorija, disk, optički mediji,...</a:t>
            </a:r>
          </a:p>
          <a:p>
            <a:pPr lvl="1"/>
            <a:r>
              <a:rPr lang="sr-Latn-BA" smtClean="0"/>
              <a:t>Prenos podataka: web, email,...</a:t>
            </a:r>
            <a:endParaRPr lang="en-US" smtClean="0"/>
          </a:p>
          <a:p>
            <a:r>
              <a:rPr lang="sr-Latn-BA" smtClean="0"/>
              <a:t>Mogućnosti kompresije:</a:t>
            </a:r>
          </a:p>
          <a:p>
            <a:pPr lvl="1" eaLnBrk="0" hangingPunct="0">
              <a:buFontTx/>
              <a:buChar char="•"/>
            </a:pPr>
            <a:r>
              <a:rPr lang="hr-HR" smtClean="0">
                <a:latin typeface="Arial" charset="0"/>
                <a:cs typeface="Times New Roman" pitchFamily="18" charset="0"/>
              </a:rPr>
              <a:t>stereo zvuk (MP3) 10:1</a:t>
            </a:r>
            <a:endParaRPr lang="hr-HR" smtClean="0">
              <a:latin typeface="Arial" charset="0"/>
            </a:endParaRPr>
          </a:p>
          <a:p>
            <a:pPr lvl="1" eaLnBrk="0" hangingPunct="0">
              <a:buFontTx/>
              <a:buChar char="•"/>
            </a:pPr>
            <a:r>
              <a:rPr lang="hr-HR" smtClean="0">
                <a:latin typeface="Arial" charset="0"/>
              </a:rPr>
              <a:t>k</a:t>
            </a:r>
            <a:r>
              <a:rPr lang="hr-HR" smtClean="0">
                <a:latin typeface="Arial" charset="0"/>
                <a:cs typeface="Times New Roman" pitchFamily="18" charset="0"/>
              </a:rPr>
              <a:t>olor slike (JPEG) 10:1</a:t>
            </a:r>
            <a:endParaRPr lang="sr-Cyrl-CS" smtClean="0">
              <a:latin typeface="Arial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hr-HR" smtClean="0">
                <a:latin typeface="Arial" charset="0"/>
                <a:cs typeface="Times New Roman" pitchFamily="18" charset="0"/>
              </a:rPr>
              <a:t>video (DivX) 200:1</a:t>
            </a:r>
          </a:p>
          <a:p>
            <a:pPr eaLnBrk="0" hangingPunct="0">
              <a:buFontTx/>
              <a:buChar char="•"/>
            </a:pPr>
            <a:r>
              <a:rPr lang="hr-HR" smtClean="0"/>
              <a:t>Dekompresija je neophodna zbog obrade podataka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1027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TRANSFORMACIONE TEHNIKE ZA KOMPRESIJU SLIKE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2468" name="Rectangle 1028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69" name="Rectangle 1029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2" name="Rectangle 1032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2471" name="Object 1031"/>
          <p:cNvGraphicFramePr>
            <a:graphicFrameLocks noChangeAspect="1"/>
          </p:cNvGraphicFramePr>
          <p:nvPr/>
        </p:nvGraphicFramePr>
        <p:xfrm>
          <a:off x="609600" y="2058988"/>
          <a:ext cx="2741613" cy="2741612"/>
        </p:xfrm>
        <a:graphic>
          <a:graphicData uri="http://schemas.openxmlformats.org/presentationml/2006/ole">
            <p:oleObj spid="_x0000_s62471" r:id="rId3" imgW="1219370" imgH="1219370" progId="PBrush">
              <p:embed/>
            </p:oleObj>
          </a:graphicData>
        </a:graphic>
      </p:graphicFrame>
      <p:sp>
        <p:nvSpPr>
          <p:cNvPr id="62474" name="Rectangle 1034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2473" name="Object 1033"/>
          <p:cNvGraphicFramePr>
            <a:graphicFrameLocks noChangeAspect="1"/>
          </p:cNvGraphicFramePr>
          <p:nvPr/>
        </p:nvGraphicFramePr>
        <p:xfrm>
          <a:off x="3430588" y="2058988"/>
          <a:ext cx="2741612" cy="2741612"/>
        </p:xfrm>
        <a:graphic>
          <a:graphicData uri="http://schemas.openxmlformats.org/presentationml/2006/ole">
            <p:oleObj spid="_x0000_s62473" r:id="rId4" imgW="1219370" imgH="1219370" progId="PBrush">
              <p:embed/>
            </p:oleObj>
          </a:graphicData>
        </a:graphic>
      </p:graphicFrame>
      <p:sp>
        <p:nvSpPr>
          <p:cNvPr id="62476" name="Rectangle 103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2475" name="Object 1035"/>
          <p:cNvGraphicFramePr>
            <a:graphicFrameLocks noChangeAspect="1"/>
          </p:cNvGraphicFramePr>
          <p:nvPr/>
        </p:nvGraphicFramePr>
        <p:xfrm>
          <a:off x="6248400" y="2058988"/>
          <a:ext cx="2741613" cy="2741612"/>
        </p:xfrm>
        <a:graphic>
          <a:graphicData uri="http://schemas.openxmlformats.org/presentationml/2006/ole">
            <p:oleObj spid="_x0000_s62475" r:id="rId5" imgW="1219370" imgH="1219370" progId="PBrush">
              <p:embed/>
            </p:oleObj>
          </a:graphicData>
        </a:graphic>
      </p:graphicFrame>
      <p:sp>
        <p:nvSpPr>
          <p:cNvPr id="62478" name="Rectangle 1038"/>
          <p:cNvSpPr>
            <a:spLocks noChangeArrowheads="1"/>
          </p:cNvSpPr>
          <p:nvPr/>
        </p:nvSpPr>
        <p:spPr bwMode="auto">
          <a:xfrm>
            <a:off x="457200" y="52578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Latn-CS" sz="2000">
                <a:latin typeface="Arial" charset="0"/>
              </a:rPr>
              <a:t>o</a:t>
            </a:r>
            <a:r>
              <a:rPr lang="en-US" sz="2000">
                <a:latin typeface="Arial" charset="0"/>
                <a:cs typeface="Times New Roman" pitchFamily="18" charset="0"/>
              </a:rPr>
              <a:t>riginalna slika Saturn (512x512 piksela), rekonstruisana slika na osnovu 20 DCT koeficijenata (32x32 blok), slika greške</a:t>
            </a:r>
            <a:r>
              <a:rPr lang="en-US" sz="200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TRANSFORMACIONE TEHNIKE ZA KOMPRESIJU SLIKE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57200" y="52578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Latn-CS" sz="2000">
                <a:latin typeface="Arial" charset="0"/>
              </a:rPr>
              <a:t>o</a:t>
            </a:r>
            <a:r>
              <a:rPr lang="en-US" sz="2000">
                <a:latin typeface="Arial" charset="0"/>
                <a:cs typeface="Times New Roman" pitchFamily="18" charset="0"/>
              </a:rPr>
              <a:t>riginalna slika Saturn (512x512 piksela), rekonstruisana slika na osnovu 12 DCT koeficijenata (32x32 blok), slika greške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3500" name="Object 12"/>
          <p:cNvGraphicFramePr>
            <a:graphicFrameLocks noChangeAspect="1"/>
          </p:cNvGraphicFramePr>
          <p:nvPr/>
        </p:nvGraphicFramePr>
        <p:xfrm>
          <a:off x="611188" y="1982788"/>
          <a:ext cx="2741612" cy="2741612"/>
        </p:xfrm>
        <a:graphic>
          <a:graphicData uri="http://schemas.openxmlformats.org/presentationml/2006/ole">
            <p:oleObj spid="_x0000_s63500" r:id="rId3" imgW="1219370" imgH="1219370" progId="PBrush">
              <p:embed/>
            </p:oleObj>
          </a:graphicData>
        </a:graphic>
      </p:graphicFrame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3502" name="Object 14"/>
          <p:cNvGraphicFramePr>
            <a:graphicFrameLocks noChangeAspect="1"/>
          </p:cNvGraphicFramePr>
          <p:nvPr/>
        </p:nvGraphicFramePr>
        <p:xfrm>
          <a:off x="3429000" y="1982788"/>
          <a:ext cx="2741613" cy="2741612"/>
        </p:xfrm>
        <a:graphic>
          <a:graphicData uri="http://schemas.openxmlformats.org/presentationml/2006/ole">
            <p:oleObj spid="_x0000_s63502" r:id="rId4" imgW="1219370" imgH="1219370" progId="PBrush">
              <p:embed/>
            </p:oleObj>
          </a:graphicData>
        </a:graphic>
      </p:graphicFrame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3504" name="Object 16"/>
          <p:cNvGraphicFramePr>
            <a:graphicFrameLocks noChangeAspect="1"/>
          </p:cNvGraphicFramePr>
          <p:nvPr/>
        </p:nvGraphicFramePr>
        <p:xfrm>
          <a:off x="6248400" y="1982788"/>
          <a:ext cx="2741613" cy="2741612"/>
        </p:xfrm>
        <a:graphic>
          <a:graphicData uri="http://schemas.openxmlformats.org/presentationml/2006/ole">
            <p:oleObj spid="_x0000_s63504" r:id="rId5" imgW="1219370" imgH="1219370" progId="PBrush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TRANSFORMACIONE TEHNIKE ZA KOMPRESIJU SLIKE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57200" y="52578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Latn-CS" sz="2000">
                <a:latin typeface="Arial" charset="0"/>
              </a:rPr>
              <a:t>o</a:t>
            </a:r>
            <a:r>
              <a:rPr lang="en-US" sz="2000">
                <a:latin typeface="Arial" charset="0"/>
                <a:cs typeface="Times New Roman" pitchFamily="18" charset="0"/>
              </a:rPr>
              <a:t>riginalna slika Saturn (512x512 piksela), rekonstruisana slika na osnovu 4 DCT koeficijenta (32x32 blok), slika greške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4527" name="Object 15"/>
          <p:cNvGraphicFramePr>
            <a:graphicFrameLocks noChangeAspect="1"/>
          </p:cNvGraphicFramePr>
          <p:nvPr/>
        </p:nvGraphicFramePr>
        <p:xfrm>
          <a:off x="609600" y="1890713"/>
          <a:ext cx="2743200" cy="2743200"/>
        </p:xfrm>
        <a:graphic>
          <a:graphicData uri="http://schemas.openxmlformats.org/presentationml/2006/ole">
            <p:oleObj spid="_x0000_s64527" r:id="rId3" imgW="1219370" imgH="1219370" progId="PBrush">
              <p:embed/>
            </p:oleObj>
          </a:graphicData>
        </a:graphic>
      </p:graphicFrame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3484563" y="1890713"/>
          <a:ext cx="2763837" cy="2743200"/>
        </p:xfrm>
        <a:graphic>
          <a:graphicData uri="http://schemas.openxmlformats.org/presentationml/2006/ole">
            <p:oleObj spid="_x0000_s64529" r:id="rId4" imgW="1228571" imgH="1219370" progId="PBrush">
              <p:embed/>
            </p:oleObj>
          </a:graphicData>
        </a:graphic>
      </p:graphicFrame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3052763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4531" name="Object 19"/>
          <p:cNvGraphicFramePr>
            <a:graphicFrameLocks noChangeAspect="1"/>
          </p:cNvGraphicFramePr>
          <p:nvPr/>
        </p:nvGraphicFramePr>
        <p:xfrm>
          <a:off x="6324600" y="1905000"/>
          <a:ext cx="2743200" cy="2743200"/>
        </p:xfrm>
        <a:graphic>
          <a:graphicData uri="http://schemas.openxmlformats.org/presentationml/2006/ole">
            <p:oleObj spid="_x0000_s64531" r:id="rId5" imgW="1219370" imgH="1219370" progId="PBrush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457200" y="428604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TRANSFORMACIONE TEHNIKE ZA KOMPRESIJU </a:t>
            </a:r>
            <a:r>
              <a:rPr lang="sr-Cyrl-CS" b="1" smtClean="0">
                <a:latin typeface="Arial" charset="0"/>
                <a:cs typeface="Times New Roman" pitchFamily="18" charset="0"/>
              </a:rPr>
              <a:t>SLIKE</a:t>
            </a:r>
            <a:r>
              <a:rPr lang="en-US" b="1" smtClean="0">
                <a:latin typeface="Arial" charset="0"/>
                <a:cs typeface="Times New Roman" pitchFamily="18" charset="0"/>
              </a:rPr>
              <a:t> </a:t>
            </a:r>
            <a:endParaRPr lang="en-US" b="1">
              <a:latin typeface="Arial" charset="0"/>
              <a:cs typeface="Times New Roman" pitchFamily="18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3052763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2963" name="Object 19"/>
          <p:cNvGraphicFramePr>
            <a:graphicFrameLocks noChangeAspect="1"/>
          </p:cNvGraphicFramePr>
          <p:nvPr/>
        </p:nvGraphicFramePr>
        <p:xfrm>
          <a:off x="1828800" y="1142984"/>
          <a:ext cx="4872038" cy="4872038"/>
        </p:xfrm>
        <a:graphic>
          <a:graphicData uri="http://schemas.openxmlformats.org/presentationml/2006/ole">
            <p:oleObj spid="_x0000_s82963" r:id="rId3" imgW="1219370" imgH="1219370" progId="PBrush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7422" y="628652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n-lt"/>
              </a:rPr>
              <a:t>originalna slika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57200" y="428604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TRANSFORMACIONE TEHNIKE ZA KOMPRESIJU SLIKE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3052763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3983" name="Object 15"/>
          <p:cNvGraphicFramePr>
            <a:graphicFrameLocks noChangeAspect="1"/>
          </p:cNvGraphicFramePr>
          <p:nvPr/>
        </p:nvGraphicFramePr>
        <p:xfrm>
          <a:off x="1828800" y="1142984"/>
          <a:ext cx="4872038" cy="4872038"/>
        </p:xfrm>
        <a:graphic>
          <a:graphicData uri="http://schemas.openxmlformats.org/presentationml/2006/ole">
            <p:oleObj spid="_x0000_s83983" r:id="rId3" imgW="1219370" imgH="1219370" progId="PBrush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7422" y="628652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n-lt"/>
              </a:rPr>
              <a:t>20 DCT koeficijenata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457200" y="357166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TRANSFORMACIONE TEHNIKE ZA KOMPRESIJU SLIKE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3052763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5006" name="Object 14"/>
          <p:cNvGraphicFramePr>
            <a:graphicFrameLocks noChangeAspect="1"/>
          </p:cNvGraphicFramePr>
          <p:nvPr/>
        </p:nvGraphicFramePr>
        <p:xfrm>
          <a:off x="1828800" y="1195366"/>
          <a:ext cx="4872038" cy="4872038"/>
        </p:xfrm>
        <a:graphic>
          <a:graphicData uri="http://schemas.openxmlformats.org/presentationml/2006/ole">
            <p:oleObj spid="_x0000_s85006" r:id="rId3" imgW="1219370" imgH="1219370" progId="PBrush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7422" y="628652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n-lt"/>
              </a:rPr>
              <a:t>12 DCT koeficijenata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57200" y="285728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TRANSFORMACIONE TEHNIKE ZA KOMPRESIJU SLIKE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3052763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6030" name="Object 14"/>
          <p:cNvGraphicFramePr>
            <a:graphicFrameLocks noChangeAspect="1"/>
          </p:cNvGraphicFramePr>
          <p:nvPr/>
        </p:nvGraphicFramePr>
        <p:xfrm>
          <a:off x="1828800" y="1123928"/>
          <a:ext cx="4908550" cy="4872038"/>
        </p:xfrm>
        <a:graphic>
          <a:graphicData uri="http://schemas.openxmlformats.org/presentationml/2006/ole">
            <p:oleObj spid="_x0000_s86030" r:id="rId3" imgW="1228571" imgH="1219370" progId="PBrush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7422" y="628652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n-lt"/>
              </a:rPr>
              <a:t>4 DCT koeficijenta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TRANSFORMACIONE TEHNIKE ZA KOMPRESIJU SLIKE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3052763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685800" y="1981200"/>
            <a:ext cx="8001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Internacionalna organizacija za standarde (ISO), Internacionalna </a:t>
            </a:r>
            <a:r>
              <a:rPr lang="sl-SI" sz="2000">
                <a:latin typeface="Arial" charset="0"/>
                <a:cs typeface="Times New Roman" pitchFamily="18" charset="0"/>
              </a:rPr>
              <a:t>elektrotehnička komisija (IEC) i Internacionalna telekomunikaciona unija (ITU) </a:t>
            </a:r>
            <a:r>
              <a:rPr lang="hr-HR" sz="2000">
                <a:latin typeface="Arial" charset="0"/>
                <a:cs typeface="Times New Roman" pitchFamily="18" charset="0"/>
              </a:rPr>
              <a:t>rade na </a:t>
            </a:r>
            <a:r>
              <a:rPr lang="sr-Cyrl-CS" sz="2000">
                <a:latin typeface="Arial" charset="0"/>
                <a:cs typeface="Times New Roman" pitchFamily="18" charset="0"/>
              </a:rPr>
              <a:t>standardizacij</a:t>
            </a:r>
            <a:r>
              <a:rPr lang="hr-HR" sz="2000">
                <a:latin typeface="Arial" charset="0"/>
                <a:cs typeface="Times New Roman" pitchFamily="18" charset="0"/>
              </a:rPr>
              <a:t>i</a:t>
            </a:r>
            <a:r>
              <a:rPr lang="sr-Cyrl-CS" sz="2000">
                <a:latin typeface="Arial" charset="0"/>
                <a:cs typeface="Times New Roman" pitchFamily="18" charset="0"/>
              </a:rPr>
              <a:t> metoda, hardvera i softvera za multimedijalne sisteme, videokonferencije, videotelefoniju i slične aplikacije. </a:t>
            </a:r>
            <a:r>
              <a:rPr lang="hr-HR" sz="2000">
                <a:latin typeface="Arial" charset="0"/>
                <a:cs typeface="Times New Roman" pitchFamily="18" charset="0"/>
              </a:rPr>
              <a:t>Do sada se </a:t>
            </a:r>
            <a:r>
              <a:rPr lang="sr-Cyrl-CS" sz="2000">
                <a:latin typeface="Arial" charset="0"/>
                <a:cs typeface="Times New Roman" pitchFamily="18" charset="0"/>
              </a:rPr>
              <a:t>pojavilo više standarda (JPEG</a:t>
            </a:r>
            <a:r>
              <a:rPr lang="sr-Latn-CS" sz="2000">
                <a:latin typeface="Arial" charset="0"/>
              </a:rPr>
              <a:t>, JPEG 2000</a:t>
            </a:r>
            <a:r>
              <a:rPr lang="hr-HR" sz="2000">
                <a:latin typeface="Arial" charset="0"/>
                <a:cs typeface="Times New Roman" pitchFamily="18" charset="0"/>
              </a:rPr>
              <a:t> za kompresiju mirnih slika</a:t>
            </a:r>
            <a:r>
              <a:rPr lang="sr-Cyrl-CS" sz="2000">
                <a:latin typeface="Arial" charset="0"/>
                <a:cs typeface="Times New Roman" pitchFamily="18" charset="0"/>
              </a:rPr>
              <a:t>, MPEG-1, MPEG-2, MPEG-4, H.261, H.263, </a:t>
            </a:r>
            <a:r>
              <a:rPr lang="hr-HR" sz="2000">
                <a:latin typeface="Arial" charset="0"/>
                <a:cs typeface="Times New Roman" pitchFamily="18" charset="0"/>
              </a:rPr>
              <a:t>za kompresiju video sekvenci, </a:t>
            </a:r>
            <a:r>
              <a:rPr lang="sr-Cyrl-CS" sz="2000">
                <a:latin typeface="Arial" charset="0"/>
                <a:cs typeface="Times New Roman" pitchFamily="18" charset="0"/>
              </a:rPr>
              <a:t>itd.)</a:t>
            </a:r>
            <a:r>
              <a:rPr lang="hr-HR" sz="2000">
                <a:latin typeface="Arial" charset="0"/>
                <a:cs typeface="Times New Roman" pitchFamily="18" charset="0"/>
              </a:rPr>
              <a:t>.</a:t>
            </a:r>
            <a:r>
              <a:rPr lang="en-US" sz="200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(Joint Photographic Experts Group) STANDARD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3052763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609600" y="1736725"/>
            <a:ext cx="7924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tabLst>
                <a:tab pos="673100" algn="l"/>
              </a:tabLst>
            </a:pPr>
            <a:r>
              <a:rPr lang="sr-Cyrl-CS" sz="2000" i="1">
                <a:latin typeface="Arial" charset="0"/>
                <a:cs typeface="Times New Roman" pitchFamily="18" charset="0"/>
              </a:rPr>
              <a:t>Sekvencijalno </a:t>
            </a:r>
            <a:r>
              <a:rPr lang="hr-HR" sz="2000" i="1">
                <a:latin typeface="Arial" charset="0"/>
                <a:cs typeface="Times New Roman" pitchFamily="18" charset="0"/>
              </a:rPr>
              <a:t>DCT </a:t>
            </a:r>
            <a:r>
              <a:rPr lang="sr-Cyrl-CS" sz="2000" i="1">
                <a:latin typeface="Arial" charset="0"/>
                <a:cs typeface="Times New Roman" pitchFamily="18" charset="0"/>
              </a:rPr>
              <a:t>kodovanje</a:t>
            </a:r>
            <a:r>
              <a:rPr lang="sr-Cyrl-CS" sz="2000">
                <a:latin typeface="Arial" charset="0"/>
                <a:cs typeface="Times New Roman" pitchFamily="18" charset="0"/>
              </a:rPr>
              <a:t>: slika se koduje </a:t>
            </a:r>
            <a:r>
              <a:rPr lang="hr-HR" sz="2000">
                <a:latin typeface="Arial" charset="0"/>
                <a:cs typeface="Times New Roman" pitchFamily="18" charset="0"/>
              </a:rPr>
              <a:t>jednim prolazom kroz sliku, </a:t>
            </a:r>
            <a:r>
              <a:rPr lang="sr-Cyrl-CS" sz="2000">
                <a:latin typeface="Arial" charset="0"/>
                <a:cs typeface="Times New Roman" pitchFamily="18" charset="0"/>
              </a:rPr>
              <a:t>s l</a:t>
            </a:r>
            <a:r>
              <a:rPr lang="hr-HR" sz="2000">
                <a:latin typeface="Arial" charset="0"/>
                <a:cs typeface="Times New Roman" pitchFamily="18" charset="0"/>
              </a:rPr>
              <a:t>ij</a:t>
            </a:r>
            <a:r>
              <a:rPr lang="sr-Cyrl-CS" sz="2000">
                <a:latin typeface="Arial" charset="0"/>
                <a:cs typeface="Times New Roman" pitchFamily="18" charset="0"/>
              </a:rPr>
              <a:t>eva na desno, </a:t>
            </a:r>
            <a:r>
              <a:rPr lang="hr-HR" sz="2000">
                <a:latin typeface="Arial" charset="0"/>
                <a:cs typeface="Times New Roman" pitchFamily="18" charset="0"/>
              </a:rPr>
              <a:t>pa </a:t>
            </a:r>
            <a:r>
              <a:rPr lang="sr-Cyrl-CS" sz="2000">
                <a:latin typeface="Arial" charset="0"/>
                <a:cs typeface="Times New Roman" pitchFamily="18" charset="0"/>
              </a:rPr>
              <a:t>odozgo </a:t>
            </a:r>
            <a:r>
              <a:rPr lang="hr-HR" sz="2000">
                <a:latin typeface="Arial" charset="0"/>
                <a:cs typeface="Times New Roman" pitchFamily="18" charset="0"/>
              </a:rPr>
              <a:t>prema</a:t>
            </a:r>
            <a:r>
              <a:rPr lang="sr-Cyrl-CS" sz="2000">
                <a:latin typeface="Arial" charset="0"/>
                <a:cs typeface="Times New Roman" pitchFamily="18" charset="0"/>
              </a:rPr>
              <a:t> </a:t>
            </a:r>
            <a:r>
              <a:rPr lang="sr-Cyrl-CS" sz="2000" smtClean="0">
                <a:latin typeface="Arial" charset="0"/>
                <a:cs typeface="Times New Roman" pitchFamily="18" charset="0"/>
              </a:rPr>
              <a:t>dole</a:t>
            </a:r>
            <a:r>
              <a:rPr lang="sr-Latn-RS" sz="2000" smtClean="0">
                <a:latin typeface="Arial" charset="0"/>
                <a:cs typeface="Times New Roman" pitchFamily="18" charset="0"/>
              </a:rPr>
              <a:t> (najčešće korištena varijanta)</a:t>
            </a:r>
            <a:r>
              <a:rPr lang="sr-Cyrl-CS" sz="2000" smtClean="0">
                <a:latin typeface="Arial" charset="0"/>
                <a:cs typeface="Times New Roman" pitchFamily="18" charset="0"/>
              </a:rPr>
              <a:t>.</a:t>
            </a:r>
            <a:r>
              <a:rPr lang="sr-Latn-CS" sz="2000">
                <a:latin typeface="Arial" charset="0"/>
              </a:rPr>
              <a:t/>
            </a:r>
            <a:br>
              <a:rPr lang="sr-Latn-CS" sz="2000">
                <a:latin typeface="Arial" charset="0"/>
              </a:rPr>
            </a:br>
            <a:endParaRPr lang="sr-Cyrl-CS" sz="2000">
              <a:latin typeface="Arial" charset="0"/>
            </a:endParaRPr>
          </a:p>
          <a:p>
            <a:pPr eaLnBrk="0" hangingPunct="0">
              <a:buFontTx/>
              <a:buChar char="•"/>
              <a:tabLst>
                <a:tab pos="673100" algn="l"/>
              </a:tabLst>
            </a:pPr>
            <a:r>
              <a:rPr lang="sr-Cyrl-CS" sz="2000" i="1">
                <a:latin typeface="Arial" charset="0"/>
                <a:cs typeface="Times New Roman" pitchFamily="18" charset="0"/>
              </a:rPr>
              <a:t>Progresivno </a:t>
            </a:r>
            <a:r>
              <a:rPr lang="hr-HR" sz="2000" i="1">
                <a:latin typeface="Arial" charset="0"/>
                <a:cs typeface="Times New Roman" pitchFamily="18" charset="0"/>
              </a:rPr>
              <a:t>DCT </a:t>
            </a:r>
            <a:r>
              <a:rPr lang="sr-Cyrl-CS" sz="2000" i="1">
                <a:latin typeface="Arial" charset="0"/>
                <a:cs typeface="Times New Roman" pitchFamily="18" charset="0"/>
              </a:rPr>
              <a:t>kodovanje</a:t>
            </a:r>
            <a:r>
              <a:rPr lang="sr-Cyrl-CS" sz="2000">
                <a:latin typeface="Arial" charset="0"/>
                <a:cs typeface="Times New Roman" pitchFamily="18" charset="0"/>
              </a:rPr>
              <a:t>: slika se koduje u više prolaza, </a:t>
            </a:r>
            <a:r>
              <a:rPr lang="hr-HR" sz="2000">
                <a:latin typeface="Arial" charset="0"/>
                <a:cs typeface="Times New Roman" pitchFamily="18" charset="0"/>
              </a:rPr>
              <a:t>s ciljem da korisnik što prije dobije makar i grubu sliku, a zatim sve finiju i finiju strukturu</a:t>
            </a:r>
            <a:r>
              <a:rPr lang="sr-Cyrl-CS" sz="2000">
                <a:latin typeface="Arial" charset="0"/>
                <a:cs typeface="Times New Roman" pitchFamily="18" charset="0"/>
              </a:rPr>
              <a:t> slike.</a:t>
            </a:r>
            <a:r>
              <a:rPr lang="sr-Latn-CS" sz="2000">
                <a:latin typeface="Arial" charset="0"/>
              </a:rPr>
              <a:t/>
            </a:r>
            <a:br>
              <a:rPr lang="sr-Latn-CS" sz="2000">
                <a:latin typeface="Arial" charset="0"/>
              </a:rPr>
            </a:br>
            <a:endParaRPr lang="sr-Cyrl-CS" sz="2000">
              <a:latin typeface="Arial" charset="0"/>
            </a:endParaRPr>
          </a:p>
          <a:p>
            <a:pPr eaLnBrk="0" hangingPunct="0">
              <a:buFontTx/>
              <a:buChar char="•"/>
              <a:tabLst>
                <a:tab pos="673100" algn="l"/>
              </a:tabLst>
            </a:pPr>
            <a:r>
              <a:rPr lang="sr-Cyrl-CS" sz="2000" i="1">
                <a:latin typeface="Arial" charset="0"/>
                <a:cs typeface="Times New Roman" pitchFamily="18" charset="0"/>
              </a:rPr>
              <a:t>Kodovanje bez gubitaka</a:t>
            </a:r>
            <a:r>
              <a:rPr lang="sr-Cyrl-CS" sz="2000">
                <a:latin typeface="Arial" charset="0"/>
                <a:cs typeface="Times New Roman" pitchFamily="18" charset="0"/>
              </a:rPr>
              <a:t>: </a:t>
            </a:r>
            <a:r>
              <a:rPr lang="hr-HR" sz="2000">
                <a:latin typeface="Arial" charset="0"/>
                <a:cs typeface="Times New Roman" pitchFamily="18" charset="0"/>
              </a:rPr>
              <a:t>garantuje se </a:t>
            </a:r>
            <a:r>
              <a:rPr lang="hr-HR" sz="2000" smtClean="0">
                <a:latin typeface="Arial" charset="0"/>
                <a:cs typeface="Times New Roman" pitchFamily="18" charset="0"/>
              </a:rPr>
              <a:t>tačna rekonstrukcija </a:t>
            </a:r>
            <a:r>
              <a:rPr lang="hr-HR" sz="2000">
                <a:latin typeface="Arial" charset="0"/>
                <a:cs typeface="Times New Roman" pitchFamily="18" charset="0"/>
              </a:rPr>
              <a:t>originalne slike, ali </a:t>
            </a:r>
            <a:r>
              <a:rPr lang="sr-Cyrl-CS" sz="2000">
                <a:latin typeface="Arial" charset="0"/>
                <a:cs typeface="Times New Roman" pitchFamily="18" charset="0"/>
              </a:rPr>
              <a:t>je stepen kompresije mali.</a:t>
            </a:r>
            <a:endParaRPr lang="sr-Latn-CS" sz="2000">
              <a:latin typeface="Arial" charset="0"/>
            </a:endParaRPr>
          </a:p>
          <a:p>
            <a:pPr eaLnBrk="0" hangingPunct="0">
              <a:buFontTx/>
              <a:buChar char="•"/>
              <a:tabLst>
                <a:tab pos="673100" algn="l"/>
              </a:tabLst>
            </a:pPr>
            <a:endParaRPr lang="sr-Cyrl-CS" sz="2000">
              <a:latin typeface="Arial" charset="0"/>
            </a:endParaRPr>
          </a:p>
          <a:p>
            <a:pPr eaLnBrk="0" hangingPunct="0">
              <a:buFontTx/>
              <a:buChar char="•"/>
              <a:tabLst>
                <a:tab pos="673100" algn="l"/>
              </a:tabLst>
            </a:pPr>
            <a:r>
              <a:rPr lang="sr-Cyrl-CS" sz="2000" i="1">
                <a:latin typeface="Arial" charset="0"/>
                <a:cs typeface="Times New Roman" pitchFamily="18" charset="0"/>
              </a:rPr>
              <a:t>Hijerarhijsko kodovanje</a:t>
            </a:r>
            <a:r>
              <a:rPr lang="sr-Cyrl-CS" sz="2000">
                <a:latin typeface="Arial" charset="0"/>
                <a:cs typeface="Times New Roman" pitchFamily="18" charset="0"/>
              </a:rPr>
              <a:t>: slika se koduje različitim rezolucijama, pri čemu za rekonstrukciju slike niže rezolucije nije potrebno poznavanje podataka o kodovanju slike više rezolucije.</a:t>
            </a:r>
            <a:r>
              <a:rPr lang="en-US" sz="200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052763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2381250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7599" name="Picture 15" descr="enkoder deko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92275"/>
            <a:ext cx="5943600" cy="4251325"/>
          </a:xfrm>
          <a:prstGeom prst="rect">
            <a:avLst/>
          </a:prstGeom>
          <a:noFill/>
        </p:spPr>
      </p:pic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600200" y="6080125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Times New Roman" pitchFamily="18" charset="0"/>
              </a:rPr>
              <a:t>Blok šema JPEG sekvencijanog kodera i dekodera</a:t>
            </a:r>
            <a:r>
              <a:rPr lang="en-US" sz="200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Kompresija podataka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>
            <a:normAutofit lnSpcReduction="10000"/>
          </a:bodyPr>
          <a:lstStyle/>
          <a:p>
            <a:r>
              <a:rPr lang="sr-Latn-BA" smtClean="0"/>
              <a:t>Čuvanje podataka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3500438"/>
            <a:ext cx="21431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1800" smtClean="0">
                <a:latin typeface="Calibri" pitchFamily="34" charset="0"/>
                <a:cs typeface="Calibri" pitchFamily="34" charset="0"/>
              </a:rPr>
              <a:t>obrada slike</a:t>
            </a:r>
          </a:p>
          <a:p>
            <a:pPr algn="ctr"/>
            <a:r>
              <a:rPr lang="sr-Latn-BA" sz="1800" smtClean="0">
                <a:latin typeface="Calibri" pitchFamily="34" charset="0"/>
                <a:cs typeface="Calibri" pitchFamily="34" charset="0"/>
              </a:rPr>
              <a:t>(nekomprimovana)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2928934"/>
            <a:ext cx="228601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000" smtClean="0">
                <a:latin typeface="+mn-lt"/>
              </a:rPr>
              <a:t>kompresija</a:t>
            </a:r>
            <a:endParaRPr lang="en-US" sz="20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4386212"/>
            <a:ext cx="228601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000" smtClean="0">
                <a:latin typeface="+mn-lt"/>
              </a:rPr>
              <a:t>dekompresija</a:t>
            </a:r>
            <a:endParaRPr lang="en-US" sz="200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3500438"/>
            <a:ext cx="23574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1800" smtClean="0">
                <a:latin typeface="Calibri" pitchFamily="34" charset="0"/>
                <a:cs typeface="Calibri" pitchFamily="34" charset="0"/>
              </a:rPr>
              <a:t>čuvanje slike</a:t>
            </a:r>
          </a:p>
          <a:p>
            <a:pPr algn="ctr"/>
            <a:r>
              <a:rPr lang="sr-Latn-BA" sz="1800" smtClean="0">
                <a:latin typeface="Calibri" pitchFamily="34" charset="0"/>
                <a:cs typeface="Calibri" pitchFamily="34" charset="0"/>
              </a:rPr>
              <a:t>(komprimovana)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Elbow Connector 10"/>
          <p:cNvCxnSpPr>
            <a:stCxn id="4" idx="0"/>
            <a:endCxn id="5" idx="1"/>
          </p:cNvCxnSpPr>
          <p:nvPr/>
        </p:nvCxnSpPr>
        <p:spPr>
          <a:xfrm rot="5400000" flipH="1" flipV="1">
            <a:off x="2100260" y="2314582"/>
            <a:ext cx="371449" cy="20002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5" idx="3"/>
            <a:endCxn id="7" idx="0"/>
          </p:cNvCxnSpPr>
          <p:nvPr/>
        </p:nvCxnSpPr>
        <p:spPr>
          <a:xfrm>
            <a:off x="5572132" y="3128989"/>
            <a:ext cx="1964545" cy="3714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7" idx="2"/>
            <a:endCxn id="6" idx="3"/>
          </p:cNvCxnSpPr>
          <p:nvPr/>
        </p:nvCxnSpPr>
        <p:spPr>
          <a:xfrm rot="5400000">
            <a:off x="6334656" y="3384246"/>
            <a:ext cx="439498" cy="196454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6" idx="1"/>
            <a:endCxn id="4" idx="2"/>
          </p:cNvCxnSpPr>
          <p:nvPr/>
        </p:nvCxnSpPr>
        <p:spPr>
          <a:xfrm rot="10800000">
            <a:off x="1285852" y="4146769"/>
            <a:ext cx="2000264" cy="4394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kodovanje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8335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30480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3052763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2381250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685800" y="1752600"/>
            <a:ext cx="792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3050" indent="-273050" eaLnBrk="0" hangingPunct="0">
              <a:buFont typeface="Arial" pitchFamily="34" charset="0"/>
              <a:buChar char="•"/>
            </a:pPr>
            <a:r>
              <a:rPr lang="en-US" sz="2000" smtClean="0">
                <a:latin typeface="Arial" charset="0"/>
                <a:cs typeface="Times New Roman" pitchFamily="18" charset="0"/>
              </a:rPr>
              <a:t>Na </a:t>
            </a:r>
            <a:r>
              <a:rPr lang="en-US" sz="2000">
                <a:latin typeface="Arial" charset="0"/>
                <a:cs typeface="Times New Roman" pitchFamily="18" charset="0"/>
              </a:rPr>
              <a:t>ulazu kodera, originalne vrijednosti piksela, koje su pozitivni cijeli brojevi iz opsega [0, 2</a:t>
            </a:r>
            <a:r>
              <a:rPr lang="en-US" sz="2000" i="1" baseline="30000">
                <a:latin typeface="Arial" charset="0"/>
                <a:cs typeface="Times New Roman" pitchFamily="18" charset="0"/>
              </a:rPr>
              <a:t>p</a:t>
            </a:r>
            <a:r>
              <a:rPr lang="hr-HR" sz="2000">
                <a:latin typeface="Arial" charset="0"/>
                <a:cs typeface="Times New Roman" pitchFamily="18" charset="0"/>
              </a:rPr>
              <a:t>-1</a:t>
            </a:r>
            <a:r>
              <a:rPr lang="en-US" sz="2000">
                <a:latin typeface="Arial" charset="0"/>
                <a:cs typeface="Times New Roman" pitchFamily="18" charset="0"/>
              </a:rPr>
              <a:t>], se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pomjeraju </a:t>
            </a:r>
            <a:r>
              <a:rPr lang="en-US" sz="2000">
                <a:latin typeface="Arial" charset="0"/>
                <a:cs typeface="Times New Roman" pitchFamily="18" charset="0"/>
              </a:rPr>
              <a:t>u opseg [ -2</a:t>
            </a:r>
            <a:r>
              <a:rPr lang="en-US" sz="2000" i="1" baseline="30000">
                <a:latin typeface="Arial" charset="0"/>
                <a:cs typeface="Times New Roman" pitchFamily="18" charset="0"/>
              </a:rPr>
              <a:t>p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-1</a:t>
            </a:r>
            <a:r>
              <a:rPr lang="en-US" sz="2000">
                <a:latin typeface="Arial" charset="0"/>
                <a:cs typeface="Times New Roman" pitchFamily="18" charset="0"/>
              </a:rPr>
              <a:t>, 2</a:t>
            </a:r>
            <a:r>
              <a:rPr lang="en-US" sz="2000" i="1" baseline="30000">
                <a:latin typeface="Arial" charset="0"/>
                <a:cs typeface="Times New Roman" pitchFamily="18" charset="0"/>
              </a:rPr>
              <a:t>p</a:t>
            </a:r>
            <a:r>
              <a:rPr lang="en-US" sz="2000" baseline="30000">
                <a:latin typeface="Arial" charset="0"/>
                <a:cs typeface="Times New Roman" pitchFamily="18" charset="0"/>
              </a:rPr>
              <a:t>-1</a:t>
            </a:r>
            <a:r>
              <a:rPr lang="hr-HR" sz="2000">
                <a:latin typeface="Arial" charset="0"/>
                <a:cs typeface="Times New Roman" pitchFamily="18" charset="0"/>
              </a:rPr>
              <a:t>-1</a:t>
            </a:r>
            <a:r>
              <a:rPr lang="en-US" sz="2000">
                <a:latin typeface="Arial" charset="0"/>
                <a:cs typeface="Times New Roman" pitchFamily="18" charset="0"/>
              </a:rPr>
              <a:t>]. </a:t>
            </a:r>
            <a:endParaRPr lang="sr-Latn-RS" sz="2000" smtClean="0">
              <a:latin typeface="Arial" charset="0"/>
              <a:cs typeface="Times New Roman" pitchFamily="18" charset="0"/>
            </a:endParaRPr>
          </a:p>
          <a:p>
            <a:pPr marL="273050" indent="-273050" eaLnBrk="0" hangingPunct="0">
              <a:buFont typeface="Arial" pitchFamily="34" charset="0"/>
              <a:buChar char="•"/>
            </a:pPr>
            <a:r>
              <a:rPr lang="en-US" sz="2000" smtClean="0">
                <a:latin typeface="Arial" charset="0"/>
                <a:cs typeface="Times New Roman" pitchFamily="18" charset="0"/>
              </a:rPr>
              <a:t>p=8</a:t>
            </a:r>
            <a:r>
              <a:rPr lang="en-US" sz="2000">
                <a:latin typeface="Arial" charset="0"/>
                <a:cs typeface="Times New Roman" pitchFamily="18" charset="0"/>
              </a:rPr>
              <a:t>, [0, 255], [-128, +127]. </a:t>
            </a: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2252663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8626" name="Object 18"/>
          <p:cNvGraphicFramePr>
            <a:graphicFrameLocks noChangeAspect="1"/>
          </p:cNvGraphicFramePr>
          <p:nvPr/>
        </p:nvGraphicFramePr>
        <p:xfrm>
          <a:off x="1066800" y="3609988"/>
          <a:ext cx="6951663" cy="647700"/>
        </p:xfrm>
        <a:graphic>
          <a:graphicData uri="http://schemas.openxmlformats.org/presentationml/2006/ole">
            <p:oleObj spid="_x0000_s68626" r:id="rId3" imgW="4635500" imgH="431800" progId="Equation.3">
              <p:embed/>
            </p:oleObj>
          </a:graphicData>
        </a:graphic>
      </p:graphicFrame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365760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8628" name="Object 20"/>
          <p:cNvGraphicFramePr>
            <a:graphicFrameLocks noChangeAspect="1"/>
          </p:cNvGraphicFramePr>
          <p:nvPr/>
        </p:nvGraphicFramePr>
        <p:xfrm>
          <a:off x="990600" y="4524388"/>
          <a:ext cx="2741613" cy="762000"/>
        </p:xfrm>
        <a:graphic>
          <a:graphicData uri="http://schemas.openxmlformats.org/presentationml/2006/ole">
            <p:oleObj spid="_x0000_s68628" r:id="rId4" imgW="1828800" imgH="508000" progId="Equation.3">
              <p:embed/>
            </p:oleObj>
          </a:graphicData>
        </a:graphic>
      </p:graphicFrame>
      <p:graphicFrame>
        <p:nvGraphicFramePr>
          <p:cNvPr id="68632" name="Object 24"/>
          <p:cNvGraphicFramePr>
            <a:graphicFrameLocks noChangeAspect="1"/>
          </p:cNvGraphicFramePr>
          <p:nvPr/>
        </p:nvGraphicFramePr>
        <p:xfrm>
          <a:off x="6115050" y="0"/>
          <a:ext cx="3028950" cy="1609725"/>
        </p:xfrm>
        <a:graphic>
          <a:graphicData uri="http://schemas.openxmlformats.org/presentationml/2006/ole">
            <p:oleObj spid="_x0000_s68632" name="Bitmap Image" r:id="rId5" imgW="3029373" imgH="1609524" progId="PBrush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kodovanje</a:t>
            </a:r>
          </a:p>
        </p:txBody>
      </p:sp>
      <p:pic>
        <p:nvPicPr>
          <p:cNvPr id="69653" name="Picture 21" descr="Slika ya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2590800"/>
            <a:ext cx="3798887" cy="2466975"/>
          </a:xfrm>
          <a:prstGeom prst="rect">
            <a:avLst/>
          </a:prstGeom>
          <a:noFill/>
        </p:spPr>
      </p:pic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3609975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9655" name="Picture 23" descr="DCT slike ya 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888" y="2590800"/>
            <a:ext cx="3287712" cy="2422525"/>
          </a:xfrm>
          <a:prstGeom prst="rect">
            <a:avLst/>
          </a:prstGeom>
          <a:noFill/>
        </p:spPr>
      </p:pic>
      <p:graphicFrame>
        <p:nvGraphicFramePr>
          <p:cNvPr id="69657" name="Object 25"/>
          <p:cNvGraphicFramePr>
            <a:graphicFrameLocks noChangeAspect="1"/>
          </p:cNvGraphicFramePr>
          <p:nvPr/>
        </p:nvGraphicFramePr>
        <p:xfrm>
          <a:off x="6172200" y="0"/>
          <a:ext cx="3028950" cy="1609725"/>
        </p:xfrm>
        <a:graphic>
          <a:graphicData uri="http://schemas.openxmlformats.org/presentationml/2006/ole">
            <p:oleObj spid="_x0000_s69657" name="Bitmap Image" r:id="rId5" imgW="3029373" imgH="1609524" progId="PBrush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kodovanje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609975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728913" y="184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0664" name="Picture 8" descr="Kvantiyaciona tabela za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6096000" cy="5245100"/>
          </a:xfrm>
          <a:prstGeom prst="rect">
            <a:avLst/>
          </a:prstGeom>
          <a:noFill/>
        </p:spPr>
      </p:pic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6172200" y="0"/>
          <a:ext cx="3028950" cy="1609725"/>
        </p:xfrm>
        <a:graphic>
          <a:graphicData uri="http://schemas.openxmlformats.org/presentationml/2006/ole">
            <p:oleObj spid="_x0000_s70666" name="Bitmap Image" r:id="rId4" imgW="3029373" imgH="1609524" progId="PBrush">
              <p:embed/>
            </p:oleObj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6477000" y="2362200"/>
          <a:ext cx="2413000" cy="685800"/>
        </p:xfrm>
        <a:graphic>
          <a:graphicData uri="http://schemas.openxmlformats.org/presentationml/2006/ole">
            <p:oleObj spid="_x0000_s70662" r:id="rId5" imgW="16129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kodovanje 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609975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728913" y="184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095625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688" name="Picture 8" descr="zig z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3962400" cy="2978150"/>
          </a:xfrm>
          <a:prstGeom prst="rect">
            <a:avLst/>
          </a:prstGeom>
          <a:noFill/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2576513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690" name="Picture 10" descr="vjerovatnoca 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3150"/>
            <a:ext cx="4419600" cy="2457450"/>
          </a:xfrm>
          <a:prstGeom prst="rect">
            <a:avLst/>
          </a:prstGeom>
          <a:noFill/>
        </p:spPr>
      </p:pic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1219200" y="518160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Arial" charset="0"/>
                <a:cs typeface="Times New Roman" pitchFamily="18" charset="0"/>
              </a:rPr>
              <a:t>Cik-cak poredak AC koeficijenata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5486400" y="5181600"/>
            <a:ext cx="373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Arial" charset="0"/>
                <a:cs typeface="Times New Roman" pitchFamily="18" charset="0"/>
              </a:rPr>
              <a:t>Vjerovatnoća da su DCT koeficijenti</a:t>
            </a:r>
            <a:br>
              <a:rPr lang="en-US" sz="1600">
                <a:latin typeface="Arial" charset="0"/>
                <a:cs typeface="Times New Roman" pitchFamily="18" charset="0"/>
              </a:rPr>
            </a:br>
            <a:r>
              <a:rPr lang="en-US" sz="1600">
                <a:latin typeface="Arial" charset="0"/>
                <a:cs typeface="Times New Roman" pitchFamily="18" charset="0"/>
              </a:rPr>
              <a:t>različiti od nule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2357438" y="283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1697" name="Object 17"/>
          <p:cNvGraphicFramePr>
            <a:graphicFrameLocks noChangeAspect="1"/>
          </p:cNvGraphicFramePr>
          <p:nvPr/>
        </p:nvGraphicFramePr>
        <p:xfrm>
          <a:off x="6172200" y="0"/>
          <a:ext cx="3028950" cy="1609725"/>
        </p:xfrm>
        <a:graphic>
          <a:graphicData uri="http://schemas.openxmlformats.org/presentationml/2006/ole">
            <p:oleObj spid="_x0000_s71697" name="Bitmap Image" r:id="rId5" imgW="3029373" imgH="1609524" progId="PBrush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kodovanje 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609975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767138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728913" y="184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095625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76513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7053" name="Picture 13" descr="kodovanje D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19400"/>
            <a:ext cx="6705600" cy="1787525"/>
          </a:xfrm>
          <a:prstGeom prst="rect">
            <a:avLst/>
          </a:prstGeom>
          <a:noFill/>
        </p:spPr>
      </p:pic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2438400" y="5257800"/>
            <a:ext cx="373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Arial" charset="0"/>
                <a:cs typeface="Times New Roman" pitchFamily="18" charset="0"/>
              </a:rPr>
              <a:t>Prediktivno kodovanje DC koeficijenata</a:t>
            </a:r>
            <a:r>
              <a:rPr lang="en-US" sz="1600">
                <a:latin typeface="Arial" charset="0"/>
              </a:rPr>
              <a:t> </a:t>
            </a:r>
          </a:p>
        </p:txBody>
      </p:sp>
      <p:graphicFrame>
        <p:nvGraphicFramePr>
          <p:cNvPr id="87055" name="Object 15"/>
          <p:cNvGraphicFramePr>
            <a:graphicFrameLocks noChangeAspect="1"/>
          </p:cNvGraphicFramePr>
          <p:nvPr/>
        </p:nvGraphicFramePr>
        <p:xfrm>
          <a:off x="6172200" y="0"/>
          <a:ext cx="3028950" cy="1609725"/>
        </p:xfrm>
        <a:graphic>
          <a:graphicData uri="http://schemas.openxmlformats.org/presentationml/2006/ole">
            <p:oleObj spid="_x0000_s87055" name="Bitmap Image" r:id="rId5" imgW="3029373" imgH="1609524" progId="PBrush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kodovanje 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609600" y="1371600"/>
            <a:ext cx="807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000" smtClean="0">
                <a:latin typeface="Arial" charset="0"/>
                <a:cs typeface="Times New Roman" pitchFamily="18" charset="0"/>
              </a:rPr>
              <a:t>AC koeficijenti se koduju u dva koraka:</a:t>
            </a:r>
            <a:r>
              <a:rPr lang="en-US" sz="2000">
                <a:latin typeface="Arial" charset="0"/>
                <a:cs typeface="Times New Roman" pitchFamily="18" charset="0"/>
              </a:rPr>
              <a:t/>
            </a:r>
            <a:br>
              <a:rPr lang="en-US" sz="2000">
                <a:latin typeface="Arial" charset="0"/>
                <a:cs typeface="Times New Roman" pitchFamily="18" charset="0"/>
              </a:rPr>
            </a:br>
            <a:endParaRPr lang="en-US" sz="2000">
              <a:latin typeface="Arial" charset="0"/>
              <a:cs typeface="Times New Roman" pitchFamily="18" charset="0"/>
            </a:endParaRPr>
          </a:p>
          <a:p>
            <a:pPr marL="457200" indent="-457200" eaLnBrk="0" hangingPunct="0">
              <a:buFontTx/>
              <a:buAutoNum type="arabicParenBoth"/>
            </a:pPr>
            <a:r>
              <a:rPr lang="en-US" sz="2000">
                <a:latin typeface="Arial" charset="0"/>
                <a:cs typeface="Times New Roman" pitchFamily="18" charset="0"/>
              </a:rPr>
              <a:t>formira se tabela simbola,</a:t>
            </a:r>
          </a:p>
          <a:p>
            <a:pPr marL="457200" indent="-457200" eaLnBrk="0" hangingPunct="0">
              <a:buFontTx/>
              <a:buAutoNum type="arabicParenBoth"/>
            </a:pPr>
            <a:endParaRPr lang="en-US" sz="2000">
              <a:latin typeface="Arial" charset="0"/>
              <a:cs typeface="Times New Roman" pitchFamily="18" charset="0"/>
            </a:endParaRPr>
          </a:p>
          <a:p>
            <a:pPr marL="457200" indent="-457200" eaLnBrk="0" hangingPunct="0"/>
            <a:r>
              <a:rPr lang="en-US" sz="2000">
                <a:latin typeface="Arial" charset="0"/>
                <a:cs typeface="Times New Roman" pitchFamily="18" charset="0"/>
              </a:rPr>
              <a:t>(2) na osnovu Hafmanove tabele</a:t>
            </a:r>
            <a:br>
              <a:rPr lang="en-US" sz="2000">
                <a:latin typeface="Arial" charset="0"/>
                <a:cs typeface="Times New Roman" pitchFamily="18" charset="0"/>
              </a:rPr>
            </a:br>
            <a:r>
              <a:rPr lang="en-US" sz="2000">
                <a:latin typeface="Arial" charset="0"/>
                <a:cs typeface="Times New Roman" pitchFamily="18" charset="0"/>
              </a:rPr>
              <a:t>konvertuju se  simboli u binarnu sekvencu.</a:t>
            </a:r>
            <a:endParaRPr lang="sr-Cyrl-CS" sz="2000">
              <a:latin typeface="Arial" charset="0"/>
              <a:cs typeface="Times New Roman" pitchFamily="18" charset="0"/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609600" y="3581400"/>
            <a:ext cx="815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  <a:cs typeface="Times New Roman" pitchFamily="18" charset="0"/>
              </a:rPr>
              <a:t>0,0,0,0,0,0,476</a:t>
            </a:r>
            <a:r>
              <a:rPr lang="en-US" sz="1600" b="1">
                <a:latin typeface="Arial" charset="0"/>
              </a:rPr>
              <a:t>    </a:t>
            </a:r>
            <a:r>
              <a:rPr lang="en-US" sz="1600" b="1">
                <a:latin typeface="Arial" charset="0"/>
                <a:cs typeface="Times New Roman" pitchFamily="18" charset="0"/>
              </a:rPr>
              <a:t>(6,9)(476)</a:t>
            </a:r>
            <a:r>
              <a:rPr lang="en-US" sz="1600" b="1">
                <a:latin typeface="Arial" charset="0"/>
              </a:rPr>
              <a:t> </a:t>
            </a:r>
            <a:r>
              <a:rPr lang="en-US" sz="1600" b="1">
                <a:latin typeface="Arial" charset="0"/>
                <a:cs typeface="Times New Roman" pitchFamily="18" charset="0"/>
              </a:rPr>
              <a:t>DUŽINA_NIZA=6, VELIČINA=9 i AMPLITUDA=476</a:t>
            </a:r>
            <a:r>
              <a:rPr lang="en-US" sz="1600" b="1">
                <a:latin typeface="Arial" charset="0"/>
              </a:rPr>
              <a:t> 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533400" y="4038600"/>
            <a:ext cx="891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  <a:cs typeface="Times New Roman" pitchFamily="18" charset="0"/>
              </a:rPr>
              <a:t>(15,0)(15,0)(7,4)(12)</a:t>
            </a:r>
            <a:r>
              <a:rPr lang="en-US" sz="1600" b="1">
                <a:latin typeface="Arial" charset="0"/>
              </a:rPr>
              <a:t> </a:t>
            </a:r>
            <a:r>
              <a:rPr lang="en-US" sz="1600" b="1">
                <a:latin typeface="Arial" charset="0"/>
                <a:cs typeface="Times New Roman" pitchFamily="18" charset="0"/>
              </a:rPr>
              <a:t>DUŽINA_NIZA je jednaka 16+16+7=39, VELIČINA=4 i AMPLITUDA=12</a:t>
            </a:r>
            <a:r>
              <a:rPr lang="en-US" sz="1600" b="1">
                <a:latin typeface="Arial" charset="0"/>
              </a:rPr>
              <a:t> 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762000" y="4572000"/>
            <a:ext cx="541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  <a:cs typeface="Times New Roman" pitchFamily="18" charset="0"/>
              </a:rPr>
              <a:t>Simbolom (0,0) se završava svaki 8x8 blok.</a:t>
            </a:r>
            <a:r>
              <a:rPr lang="en-US" sz="1600" b="1">
                <a:latin typeface="Arial" charset="0"/>
              </a:rPr>
              <a:t> 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762000" y="5181600"/>
            <a:ext cx="7696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1600" b="1">
                <a:latin typeface="Arial" charset="0"/>
                <a:cs typeface="Times New Roman" pitchFamily="18" charset="0"/>
              </a:rPr>
              <a:t>Za DC koeficijente se tabela simbola sastoji od: VELIČINA, AMPLITUDA</a:t>
            </a:r>
            <a:endParaRPr lang="sr-Cyrl-CS" sz="1600" b="1">
              <a:latin typeface="Arial" charset="0"/>
              <a:cs typeface="Times New Roman" pitchFamily="18" charset="0"/>
            </a:endParaRPr>
          </a:p>
          <a:p>
            <a:pPr algn="just" eaLnBrk="0" hangingPunct="0"/>
            <a:r>
              <a:rPr lang="en-US" sz="1600" b="1">
                <a:latin typeface="Arial" charset="0"/>
                <a:cs typeface="Times New Roman" pitchFamily="18" charset="0"/>
              </a:rPr>
              <a:t>Kako se DC koeficijenti diferencijalno koduju, opseg vrijednosti je dvostruko veći nego kod AC koeficijenata</a:t>
            </a:r>
            <a:r>
              <a:rPr lang="en-US" sz="1600" b="1">
                <a:latin typeface="Arial" charset="0"/>
              </a:rPr>
              <a:t> </a:t>
            </a: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4267200" y="1981200"/>
            <a:ext cx="4572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1600" b="1">
                <a:latin typeface="Arial" charset="0"/>
                <a:cs typeface="Times New Roman" pitchFamily="18" charset="0"/>
              </a:rPr>
              <a:t>(DUŽINA_NIZA, VELIČINA)</a:t>
            </a:r>
            <a:endParaRPr lang="sr-Cyrl-CS" sz="1600" b="1">
              <a:latin typeface="Arial" charset="0"/>
              <a:cs typeface="Times New Roman" pitchFamily="18" charset="0"/>
            </a:endParaRP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en-US" sz="1600" b="1">
                <a:latin typeface="Arial" charset="0"/>
                <a:cs typeface="Times New Roman" pitchFamily="18" charset="0"/>
              </a:rPr>
              <a:t>(AMPLITUDA)</a:t>
            </a:r>
          </a:p>
        </p:txBody>
      </p:sp>
      <p:graphicFrame>
        <p:nvGraphicFramePr>
          <p:cNvPr id="72726" name="Object 22"/>
          <p:cNvGraphicFramePr>
            <a:graphicFrameLocks noChangeAspect="1"/>
          </p:cNvGraphicFramePr>
          <p:nvPr/>
        </p:nvGraphicFramePr>
        <p:xfrm>
          <a:off x="6169895" y="-24"/>
          <a:ext cx="3028950" cy="1609725"/>
        </p:xfrm>
        <a:graphic>
          <a:graphicData uri="http://schemas.openxmlformats.org/presentationml/2006/ole">
            <p:oleObj spid="_x0000_s72726" name="Bitmap Image" r:id="rId4" imgW="3029373" imgH="160952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kodovanje 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4648200" y="2209800"/>
            <a:ext cx="426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Times New Roman" pitchFamily="18" charset="0"/>
              </a:rPr>
              <a:t>AC (1,4)(12)</a:t>
            </a:r>
          </a:p>
          <a:p>
            <a:pPr eaLnBrk="0" hangingPunct="0"/>
            <a:r>
              <a:rPr lang="en-US" sz="2000">
                <a:latin typeface="Arial" charset="0"/>
                <a:cs typeface="Times New Roman" pitchFamily="18" charset="0"/>
              </a:rPr>
              <a:t>kod: (1111101101100)</a:t>
            </a:r>
          </a:p>
          <a:p>
            <a:pPr eaLnBrk="0" hangingPunct="0"/>
            <a:r>
              <a:rPr lang="en-US" sz="2000">
                <a:latin typeface="Arial" charset="0"/>
                <a:cs typeface="Times New Roman" pitchFamily="18" charset="0"/>
              </a:rPr>
              <a:t>gdje je: (111110110) kod za (1,4)</a:t>
            </a:r>
          </a:p>
          <a:p>
            <a:pPr eaLnBrk="0" hangingPunct="0"/>
            <a:r>
              <a:rPr lang="en-US" sz="2000">
                <a:latin typeface="Arial" charset="0"/>
                <a:cs typeface="Times New Roman" pitchFamily="18" charset="0"/>
              </a:rPr>
              <a:t>	(1100) kod 12</a:t>
            </a:r>
            <a:endParaRPr lang="en-US" sz="2000">
              <a:latin typeface="Arial" charset="0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42900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3739" name="Picture 11" descr="Untitled-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450" y="1295400"/>
            <a:ext cx="3435350" cy="5562600"/>
          </a:xfrm>
          <a:prstGeom prst="rect">
            <a:avLst/>
          </a:prstGeom>
          <a:noFill/>
        </p:spPr>
      </p:pic>
      <p:graphicFrame>
        <p:nvGraphicFramePr>
          <p:cNvPr id="73741" name="Object 13"/>
          <p:cNvGraphicFramePr>
            <a:graphicFrameLocks noChangeAspect="1"/>
          </p:cNvGraphicFramePr>
          <p:nvPr/>
        </p:nvGraphicFramePr>
        <p:xfrm>
          <a:off x="6172200" y="0"/>
          <a:ext cx="3028950" cy="1609725"/>
        </p:xfrm>
        <a:graphic>
          <a:graphicData uri="http://schemas.openxmlformats.org/presentationml/2006/ole">
            <p:oleObj spid="_x0000_s73741" name="Bitmap Image" r:id="rId4" imgW="3029373" imgH="1609524" progId="PBrush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dekodovanje 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75285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1277938" y="3962400"/>
          <a:ext cx="2455862" cy="381000"/>
        </p:xfrm>
        <a:graphic>
          <a:graphicData uri="http://schemas.openxmlformats.org/presentationml/2006/ole">
            <p:oleObj spid="_x0000_s74760" r:id="rId3" imgW="1637589" imgH="253890" progId="Equation.3">
              <p:embed/>
            </p:oleObj>
          </a:graphicData>
        </a:graphic>
      </p:graphicFrame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26860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4762" name="Object 10"/>
          <p:cNvGraphicFramePr>
            <a:graphicFrameLocks noChangeAspect="1"/>
          </p:cNvGraphicFramePr>
          <p:nvPr/>
        </p:nvGraphicFramePr>
        <p:xfrm>
          <a:off x="1219200" y="4495800"/>
          <a:ext cx="5656263" cy="647700"/>
        </p:xfrm>
        <a:graphic>
          <a:graphicData uri="http://schemas.openxmlformats.org/presentationml/2006/ole">
            <p:oleObj spid="_x0000_s74762" r:id="rId4" imgW="3771900" imgH="431800" progId="Equation.3">
              <p:embed/>
            </p:oleObj>
          </a:graphicData>
        </a:graphic>
      </p:graphicFrame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365760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4764" name="Object 12"/>
          <p:cNvGraphicFramePr>
            <a:graphicFrameLocks noChangeAspect="1"/>
          </p:cNvGraphicFramePr>
          <p:nvPr/>
        </p:nvGraphicFramePr>
        <p:xfrm>
          <a:off x="1143000" y="5181600"/>
          <a:ext cx="2741613" cy="762000"/>
        </p:xfrm>
        <a:graphic>
          <a:graphicData uri="http://schemas.openxmlformats.org/presentationml/2006/ole">
            <p:oleObj spid="_x0000_s74764" r:id="rId5" imgW="1828800" imgH="508000" progId="Equation.3">
              <p:embed/>
            </p:oleObj>
          </a:graphicData>
        </a:graphic>
      </p:graphicFrame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1066800" y="6172200"/>
            <a:ext cx="670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 smtClean="0">
                <a:latin typeface="Arial" charset="0"/>
                <a:cs typeface="Times New Roman" pitchFamily="18" charset="0"/>
              </a:rPr>
              <a:t>Pomjeranje </a:t>
            </a:r>
            <a:r>
              <a:rPr lang="sr-Latn-BA" sz="1600" b="1" smtClean="0">
                <a:latin typeface="Arial" charset="0"/>
                <a:cs typeface="Times New Roman" pitchFamily="18" charset="0"/>
              </a:rPr>
              <a:t>dekomprimovanih </a:t>
            </a:r>
            <a:r>
              <a:rPr lang="en-US" sz="1600" b="1" smtClean="0">
                <a:latin typeface="Arial" charset="0"/>
                <a:cs typeface="Times New Roman" pitchFamily="18" charset="0"/>
              </a:rPr>
              <a:t>odmjeraka </a:t>
            </a:r>
            <a:r>
              <a:rPr lang="en-US" sz="1600" b="1">
                <a:latin typeface="Arial" charset="0"/>
                <a:cs typeface="Times New Roman" pitchFamily="18" charset="0"/>
              </a:rPr>
              <a:t>u opseg [0, 2</a:t>
            </a:r>
            <a:r>
              <a:rPr lang="en-US" sz="1600" b="1" i="1" baseline="30000">
                <a:latin typeface="Arial" charset="0"/>
                <a:cs typeface="Times New Roman" pitchFamily="18" charset="0"/>
              </a:rPr>
              <a:t>p</a:t>
            </a:r>
            <a:r>
              <a:rPr lang="hr-HR" sz="1600" b="1">
                <a:latin typeface="Arial" charset="0"/>
                <a:cs typeface="Times New Roman" pitchFamily="18" charset="0"/>
              </a:rPr>
              <a:t>-1</a:t>
            </a:r>
            <a:r>
              <a:rPr lang="en-US" sz="1600" b="1">
                <a:latin typeface="Arial" charset="0"/>
                <a:cs typeface="Times New Roman" pitchFamily="18" charset="0"/>
              </a:rPr>
              <a:t>]</a:t>
            </a:r>
            <a:r>
              <a:rPr lang="en-US" sz="1600" b="1">
                <a:latin typeface="Arial" charset="0"/>
              </a:rPr>
              <a:t> .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609600" y="3200400"/>
            <a:ext cx="784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  <a:cs typeface="Times New Roman" pitchFamily="18" charset="0"/>
              </a:rPr>
              <a:t>Binarna sekvenca se konvertuje u sekvencu simbola koristeći Hafmanovu tabelu, a zatim se simboli konvertuju u DCT koeficijente.</a:t>
            </a:r>
            <a:r>
              <a:rPr lang="en-US" sz="1600" b="1">
                <a:latin typeface="Arial" charset="0"/>
              </a:rPr>
              <a:t> </a:t>
            </a:r>
          </a:p>
        </p:txBody>
      </p:sp>
      <p:graphicFrame>
        <p:nvGraphicFramePr>
          <p:cNvPr id="74768" name="Object 16"/>
          <p:cNvGraphicFramePr>
            <a:graphicFrameLocks noChangeAspect="1"/>
          </p:cNvGraphicFramePr>
          <p:nvPr/>
        </p:nvGraphicFramePr>
        <p:xfrm>
          <a:off x="1447800" y="1371600"/>
          <a:ext cx="3219450" cy="1562100"/>
        </p:xfrm>
        <a:graphic>
          <a:graphicData uri="http://schemas.openxmlformats.org/presentationml/2006/ole">
            <p:oleObj spid="_x0000_s74768" name="Bitmap Image" r:id="rId6" imgW="3219899" imgH="1561905" progId="PBrush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primjer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243840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5789" name="Picture 13" descr="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4619625" cy="5486400"/>
          </a:xfrm>
          <a:prstGeom prst="rect">
            <a:avLst/>
          </a:prstGeom>
          <a:noFill/>
        </p:spPr>
      </p:pic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312420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5791" name="Object 15"/>
          <p:cNvGraphicFramePr>
            <a:graphicFrameLocks noChangeAspect="1"/>
          </p:cNvGraphicFramePr>
          <p:nvPr/>
        </p:nvGraphicFramePr>
        <p:xfrm>
          <a:off x="4648200" y="3124200"/>
          <a:ext cx="4341813" cy="630238"/>
        </p:xfrm>
        <a:graphic>
          <a:graphicData uri="http://schemas.openxmlformats.org/presentationml/2006/ole">
            <p:oleObj spid="_x0000_s75791" r:id="rId4" imgW="2895600" imgH="419100" progId="Equation.3">
              <p:embed/>
            </p:oleObj>
          </a:graphicData>
        </a:graphic>
      </p:graphicFrame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34528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5793" name="Object 17"/>
          <p:cNvGraphicFramePr>
            <a:graphicFrameLocks noChangeAspect="1"/>
          </p:cNvGraphicFramePr>
          <p:nvPr/>
        </p:nvGraphicFramePr>
        <p:xfrm>
          <a:off x="5181600" y="3886200"/>
          <a:ext cx="3351213" cy="630238"/>
        </p:xfrm>
        <a:graphic>
          <a:graphicData uri="http://schemas.openxmlformats.org/presentationml/2006/ole">
            <p:oleObj spid="_x0000_s75793" r:id="rId5" imgW="22352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m</a:t>
            </a:r>
            <a:r>
              <a:rPr lang="sr-Cyrl-CS" b="1">
                <a:latin typeface="Arial" charset="0"/>
                <a:cs typeface="Times New Roman" pitchFamily="18" charset="0"/>
              </a:rPr>
              <a:t>jer</a:t>
            </a:r>
            <a:r>
              <a:rPr lang="sr-Latn-CS" b="1">
                <a:latin typeface="Arial" charset="0"/>
              </a:rPr>
              <a:t>e</a:t>
            </a:r>
            <a:r>
              <a:rPr lang="sr-Cyrl-CS" b="1">
                <a:latin typeface="Arial" charset="0"/>
                <a:cs typeface="Times New Roman" pitchFamily="18" charset="0"/>
              </a:rPr>
              <a:t> kompresije</a:t>
            </a:r>
            <a:r>
              <a:rPr lang="en-US" b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43840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12420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4528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10" name="Rectangle 10"/>
          <p:cNvSpPr>
            <a:spLocks noChangeAspect="1" noChangeArrowheads="1"/>
          </p:cNvSpPr>
          <p:nvPr/>
        </p:nvSpPr>
        <p:spPr bwMode="auto">
          <a:xfrm>
            <a:off x="762000" y="15240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/>
            <a:r>
              <a:rPr lang="en-US" sz="2000" i="1">
                <a:cs typeface="Times New Roman" pitchFamily="18" charset="0"/>
              </a:rPr>
              <a:t>binarne slike</a:t>
            </a:r>
            <a:r>
              <a:rPr lang="en-US" sz="2000">
                <a:cs typeface="Times New Roman" pitchFamily="18" charset="0"/>
              </a:rPr>
              <a:t> 2 bita/pikselu,</a:t>
            </a:r>
          </a:p>
          <a:p>
            <a:pPr algn="just" eaLnBrk="0" hangingPunct="0"/>
            <a:r>
              <a:rPr lang="en-US" sz="2000" i="1">
                <a:cs typeface="Times New Roman" pitchFamily="18" charset="0"/>
              </a:rPr>
              <a:t>računarska grafika </a:t>
            </a:r>
            <a:r>
              <a:rPr lang="en-US" sz="2000">
                <a:cs typeface="Times New Roman" pitchFamily="18" charset="0"/>
              </a:rPr>
              <a:t>4 bita/pikselu,</a:t>
            </a:r>
          </a:p>
          <a:p>
            <a:pPr algn="just" eaLnBrk="0" hangingPunct="0"/>
            <a:r>
              <a:rPr lang="en-US" sz="2000" i="1">
                <a:cs typeface="Times New Roman" pitchFamily="18" charset="0"/>
              </a:rPr>
              <a:t>grayscale slike</a:t>
            </a:r>
            <a:r>
              <a:rPr lang="en-US" sz="2000">
                <a:cs typeface="Times New Roman" pitchFamily="18" charset="0"/>
              </a:rPr>
              <a:t> 8 bita/pikselu,</a:t>
            </a:r>
          </a:p>
          <a:p>
            <a:pPr eaLnBrk="0" hangingPunct="0"/>
            <a:r>
              <a:rPr lang="sr-Cyrl-CS" sz="2000" i="1">
                <a:cs typeface="Times New Roman" pitchFamily="18" charset="0"/>
              </a:rPr>
              <a:t>slike u boji</a:t>
            </a:r>
            <a:r>
              <a:rPr lang="sr-Cyrl-CS" sz="2000">
                <a:cs typeface="Times New Roman" pitchFamily="18" charset="0"/>
              </a:rPr>
              <a:t> 16, 24 ili više bita/pikselu.</a:t>
            </a:r>
            <a:r>
              <a:rPr lang="en-US" sz="2000"/>
              <a:t> 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2718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1905000" y="3810000"/>
          <a:ext cx="3900488" cy="628650"/>
        </p:xfrm>
        <a:graphic>
          <a:graphicData uri="http://schemas.openxmlformats.org/presentationml/2006/ole">
            <p:oleObj spid="_x0000_s76811" r:id="rId3" imgW="2603500" imgH="419100" progId="Equation.3">
              <p:embed/>
            </p:oleObj>
          </a:graphicData>
        </a:graphic>
      </p:graphicFrame>
      <p:sp>
        <p:nvSpPr>
          <p:cNvPr id="76813" name="Rectangle 13"/>
          <p:cNvSpPr>
            <a:spLocks noChangeAspect="1" noChangeArrowheads="1"/>
          </p:cNvSpPr>
          <p:nvPr/>
        </p:nvSpPr>
        <p:spPr bwMode="auto">
          <a:xfrm>
            <a:off x="685800" y="3276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000">
                <a:cs typeface="Times New Roman" pitchFamily="18" charset="0"/>
              </a:rPr>
              <a:t>Stepen </a:t>
            </a:r>
            <a:r>
              <a:rPr lang="sr-Cyrl-CS" sz="2000">
                <a:cs typeface="Times New Roman" pitchFamily="18" charset="0"/>
              </a:rPr>
              <a:t>kompresij</a:t>
            </a:r>
            <a:r>
              <a:rPr lang="en-US" sz="2000">
                <a:cs typeface="Times New Roman" pitchFamily="18" charset="0"/>
              </a:rPr>
              <a:t>e:</a:t>
            </a:r>
            <a:endParaRPr lang="sr-Cyrl-CS" sz="2000"/>
          </a:p>
        </p:txBody>
      </p:sp>
      <p:sp>
        <p:nvSpPr>
          <p:cNvPr id="76814" name="Rectangle 14"/>
          <p:cNvSpPr>
            <a:spLocks noChangeAspect="1" noChangeArrowheads="1"/>
          </p:cNvSpPr>
          <p:nvPr/>
        </p:nvSpPr>
        <p:spPr bwMode="auto">
          <a:xfrm>
            <a:off x="762000" y="4648200"/>
            <a:ext cx="7543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000">
                <a:cs typeface="Times New Roman" pitchFamily="18" charset="0"/>
              </a:rPr>
              <a:t>B</a:t>
            </a:r>
            <a:r>
              <a:rPr lang="sr-Cyrl-CS" sz="2000">
                <a:cs typeface="Times New Roman" pitchFamily="18" charset="0"/>
              </a:rPr>
              <a:t>roj bita po pikselu u komprimovanoj slici</a:t>
            </a:r>
            <a:r>
              <a:rPr lang="en-US" sz="2000"/>
              <a:t>:</a:t>
            </a: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35766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6815" name="Object 15"/>
          <p:cNvGraphicFramePr>
            <a:graphicFrameLocks noChangeAspect="1"/>
          </p:cNvGraphicFramePr>
          <p:nvPr/>
        </p:nvGraphicFramePr>
        <p:xfrm>
          <a:off x="2133600" y="5410200"/>
          <a:ext cx="2986088" cy="628650"/>
        </p:xfrm>
        <a:graphic>
          <a:graphicData uri="http://schemas.openxmlformats.org/presentationml/2006/ole">
            <p:oleObj spid="_x0000_s76815" r:id="rId4" imgW="1993900" imgH="419100" progId="Equation.3">
              <p:embed/>
            </p:oleObj>
          </a:graphicData>
        </a:graphic>
      </p:graphicFrame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3786188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6817" name="Object 17"/>
          <p:cNvGraphicFramePr>
            <a:graphicFrameLocks noChangeAspect="1"/>
          </p:cNvGraphicFramePr>
          <p:nvPr/>
        </p:nvGraphicFramePr>
        <p:xfrm>
          <a:off x="6400800" y="5257800"/>
          <a:ext cx="2357438" cy="757238"/>
        </p:xfrm>
        <a:graphic>
          <a:graphicData uri="http://schemas.openxmlformats.org/presentationml/2006/ole">
            <p:oleObj spid="_x0000_s76817" r:id="rId5" imgW="1574800" imgH="508000" progId="Equation.3">
              <p:embed/>
            </p:oleObj>
          </a:graphicData>
        </a:graphic>
      </p:graphicFrame>
      <p:sp>
        <p:nvSpPr>
          <p:cNvPr id="76819" name="Rectangle 19"/>
          <p:cNvSpPr>
            <a:spLocks noChangeAspect="1" noChangeArrowheads="1"/>
          </p:cNvSpPr>
          <p:nvPr/>
        </p:nvSpPr>
        <p:spPr bwMode="auto">
          <a:xfrm>
            <a:off x="6400800" y="4267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000">
                <a:cs typeface="Times New Roman" pitchFamily="18" charset="0"/>
              </a:rPr>
              <a:t>Srednjekvardratna gre</a:t>
            </a:r>
            <a:r>
              <a:rPr lang="sr-Latn-CS" sz="2000"/>
              <a:t>ška</a:t>
            </a:r>
            <a:r>
              <a:rPr lang="en-US" sz="2000">
                <a:cs typeface="Times New Roman" pitchFamily="18" charset="0"/>
              </a:rPr>
              <a:t>:</a:t>
            </a:r>
            <a:endParaRPr lang="sr-Cyrl-C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Kompresija podataka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>
            <a:normAutofit lnSpcReduction="10000"/>
          </a:bodyPr>
          <a:lstStyle/>
          <a:p>
            <a:r>
              <a:rPr lang="sr-Latn-BA" smtClean="0"/>
              <a:t>Prenos podataka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3214686"/>
            <a:ext cx="21431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1800" smtClean="0">
                <a:latin typeface="Calibri" pitchFamily="34" charset="0"/>
                <a:cs typeface="Calibri" pitchFamily="34" charset="0"/>
              </a:rPr>
              <a:t>izvor video zapisa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50" y="4121920"/>
            <a:ext cx="15716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000" smtClean="0">
                <a:latin typeface="+mn-lt"/>
              </a:rPr>
              <a:t>kompresija</a:t>
            </a:r>
            <a:endParaRPr lang="en-US" sz="20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5173" y="4121920"/>
            <a:ext cx="18573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000" smtClean="0">
                <a:latin typeface="+mn-lt"/>
              </a:rPr>
              <a:t>dekompresija</a:t>
            </a:r>
            <a:endParaRPr lang="en-US" sz="200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3214686"/>
            <a:ext cx="23574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1800" smtClean="0">
                <a:latin typeface="Calibri" pitchFamily="34" charset="0"/>
                <a:cs typeface="Calibri" pitchFamily="34" charset="0"/>
              </a:rPr>
              <a:t>korisnik video zapisa</a:t>
            </a:r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571868" y="3786190"/>
            <a:ext cx="1928826" cy="107157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sz="2000" smtClean="0"/>
              <a:t>prenos</a:t>
            </a:r>
            <a:endParaRPr lang="en-US" sz="2000"/>
          </a:p>
        </p:txBody>
      </p:sp>
      <p:cxnSp>
        <p:nvCxnSpPr>
          <p:cNvPr id="19" name="Straight Arrow Connector 18"/>
          <p:cNvCxnSpPr>
            <a:stCxn id="4" idx="2"/>
            <a:endCxn id="5" idx="0"/>
          </p:cNvCxnSpPr>
          <p:nvPr/>
        </p:nvCxnSpPr>
        <p:spPr>
          <a:xfrm rot="5400000">
            <a:off x="1016901" y="3852969"/>
            <a:ext cx="5379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6" idx="0"/>
          </p:cNvCxnSpPr>
          <p:nvPr/>
        </p:nvCxnSpPr>
        <p:spPr>
          <a:xfrm rot="5400000">
            <a:off x="7624916" y="3852969"/>
            <a:ext cx="5379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12" idx="2"/>
          </p:cNvCxnSpPr>
          <p:nvPr/>
        </p:nvCxnSpPr>
        <p:spPr>
          <a:xfrm>
            <a:off x="2071654" y="4321975"/>
            <a:ext cx="150619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0"/>
            <a:endCxn id="6" idx="1"/>
          </p:cNvCxnSpPr>
          <p:nvPr/>
        </p:nvCxnSpPr>
        <p:spPr>
          <a:xfrm>
            <a:off x="5499087" y="4321975"/>
            <a:ext cx="14660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JPEG kompresija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mtClean="0"/>
              <a:t>Prilikom JPEG kompresije slike moguće je izabrati kvalitet rezultujuće slike (stepen kompresije)</a:t>
            </a:r>
          </a:p>
          <a:p>
            <a:r>
              <a:rPr lang="sr-Latn-RS" smtClean="0"/>
              <a:t>Izabranom vrijednošću se linearno skalirala kvantizaciona matrica</a:t>
            </a:r>
          </a:p>
          <a:p>
            <a:r>
              <a:rPr lang="sr-Latn-RS" smtClean="0"/>
              <a:t>JPEG omogućava i korištenje posebnih kvantizacionih matrica</a:t>
            </a:r>
          </a:p>
          <a:p>
            <a:pPr lvl="1"/>
            <a:r>
              <a:rPr lang="sr-Latn-RS" smtClean="0"/>
              <a:t>Smještaju se u zaglavlje fajla</a:t>
            </a:r>
            <a:endParaRPr lang="en-GB"/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05412" y="2548731"/>
            <a:ext cx="29241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primjer </a:t>
            </a:r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331470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7842" name="Picture 18" descr="flowers-gray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3017838" cy="2182813"/>
          </a:xfrm>
          <a:prstGeom prst="rect">
            <a:avLst/>
          </a:prstGeom>
          <a:noFill/>
        </p:spPr>
      </p:pic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331470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7844" name="Picture 20" descr="flowers-gray1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017838" cy="2182813"/>
          </a:xfrm>
          <a:prstGeom prst="rect">
            <a:avLst/>
          </a:prstGeom>
          <a:noFill/>
        </p:spPr>
      </p:pic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331470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7846" name="Picture 22" descr="flowers-gray65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14800"/>
            <a:ext cx="3017838" cy="2182813"/>
          </a:xfrm>
          <a:prstGeom prst="rect">
            <a:avLst/>
          </a:prstGeom>
          <a:noFill/>
        </p:spPr>
      </p:pic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3309938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7848" name="Picture 24" descr="flowers-gray90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4800"/>
            <a:ext cx="3028950" cy="2182813"/>
          </a:xfrm>
          <a:prstGeom prst="rect">
            <a:avLst/>
          </a:prstGeom>
          <a:noFill/>
        </p:spPr>
      </p:pic>
      <p:sp>
        <p:nvSpPr>
          <p:cNvPr id="77850" name="Rectangle 26"/>
          <p:cNvSpPr>
            <a:spLocks noChangeAspect="1" noChangeArrowheads="1"/>
          </p:cNvSpPr>
          <p:nvPr/>
        </p:nvSpPr>
        <p:spPr bwMode="auto">
          <a:xfrm>
            <a:off x="1082675" y="3429000"/>
            <a:ext cx="40227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1600" b="1">
                <a:latin typeface="Arial" charset="0"/>
                <a:cs typeface="Times New Roman" pitchFamily="18" charset="0"/>
              </a:rPr>
              <a:t>Originalna slika</a:t>
            </a:r>
            <a:r>
              <a:rPr lang="en-US" sz="1600" b="1">
                <a:latin typeface="Arial" charset="0"/>
              </a:rPr>
              <a:t> </a:t>
            </a:r>
            <a:r>
              <a:rPr lang="sl-SI" sz="1600" b="1">
                <a:latin typeface="Arial" charset="0"/>
                <a:cs typeface="Times New Roman" pitchFamily="18" charset="0"/>
              </a:rPr>
              <a:t>500</a:t>
            </a:r>
            <a:r>
              <a:rPr lang="sr-Cyrl-CS" sz="1600" b="1">
                <a:latin typeface="Arial" charset="0"/>
                <a:cs typeface="Times New Roman" pitchFamily="18" charset="0"/>
              </a:rPr>
              <a:t>×362 piksela i kodovana sa 8 bita/pikselu</a:t>
            </a:r>
            <a:r>
              <a:rPr lang="en-US" sz="1600" b="1">
                <a:latin typeface="Arial" charset="0"/>
              </a:rPr>
              <a:t> </a:t>
            </a:r>
          </a:p>
        </p:txBody>
      </p:sp>
      <p:sp>
        <p:nvSpPr>
          <p:cNvPr id="77851" name="Rectangle 27"/>
          <p:cNvSpPr>
            <a:spLocks noChangeAspect="1" noChangeArrowheads="1"/>
          </p:cNvSpPr>
          <p:nvPr/>
        </p:nvSpPr>
        <p:spPr bwMode="auto">
          <a:xfrm>
            <a:off x="4953000" y="3429000"/>
            <a:ext cx="40227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1600" b="1">
                <a:latin typeface="Arial" charset="0"/>
                <a:cs typeface="Times New Roman" pitchFamily="18" charset="0"/>
              </a:rPr>
              <a:t>Slika komprimovana 4 puta</a:t>
            </a:r>
            <a:r>
              <a:rPr lang="en-US" sz="1600" b="1">
                <a:latin typeface="Arial" charset="0"/>
              </a:rPr>
              <a:t> </a:t>
            </a:r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1143000" y="632460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1600" b="1">
                <a:latin typeface="Arial" charset="0"/>
                <a:cs typeface="Times New Roman" pitchFamily="18" charset="0"/>
              </a:rPr>
              <a:t>Slika komprimovana 10 puta</a:t>
            </a:r>
            <a:r>
              <a:rPr lang="en-US" sz="1600" b="1">
                <a:latin typeface="Arial" charset="0"/>
              </a:rPr>
              <a:t> </a:t>
            </a: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4876800" y="63246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1600" b="1">
                <a:latin typeface="Arial" charset="0"/>
                <a:cs typeface="Times New Roman" pitchFamily="18" charset="0"/>
              </a:rPr>
              <a:t>Slika komprimovana 22 puta</a:t>
            </a:r>
            <a:r>
              <a:rPr lang="en-US" sz="1600" b="1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primjer </a:t>
            </a:r>
          </a:p>
        </p:txBody>
      </p:sp>
      <p:pic>
        <p:nvPicPr>
          <p:cNvPr id="78864" name="Picture 16" descr="flowers-g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5713413" cy="4133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80470" y="614364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n-lt"/>
              </a:rPr>
              <a:t>originalna slika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primjer </a:t>
            </a:r>
          </a:p>
        </p:txBody>
      </p:sp>
      <p:pic>
        <p:nvPicPr>
          <p:cNvPr id="79877" name="Picture 5" descr="flowers-gray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5713413" cy="4133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80470" y="614364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n-lt"/>
              </a:rPr>
              <a:t>kompresija 4 puta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primjer </a:t>
            </a:r>
          </a:p>
        </p:txBody>
      </p:sp>
      <p:pic>
        <p:nvPicPr>
          <p:cNvPr id="80899" name="Picture 3" descr="flowers-gray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5713413" cy="4133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80470" y="614364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n-lt"/>
              </a:rPr>
              <a:t>kompresija 10 puta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b="1">
                <a:latin typeface="Arial" charset="0"/>
                <a:cs typeface="Times New Roman" pitchFamily="18" charset="0"/>
              </a:rPr>
              <a:t>JPEG  STANDARD</a:t>
            </a:r>
            <a:r>
              <a:rPr lang="en-US" b="1">
                <a:latin typeface="Arial" charset="0"/>
                <a:cs typeface="Times New Roman" pitchFamily="18" charset="0"/>
              </a:rPr>
              <a:t> - primjer </a:t>
            </a:r>
          </a:p>
        </p:txBody>
      </p:sp>
      <p:pic>
        <p:nvPicPr>
          <p:cNvPr id="81923" name="Picture 3" descr="flowers-gray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5730875" cy="4130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80470" y="614364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n-lt"/>
              </a:rPr>
              <a:t>kompresija 22 puta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SLIKE U BOJI I NJIHOVA KOMPRESIJA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62000" y="1219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Kompresija slike u boji</a:t>
            </a:r>
            <a:r>
              <a:rPr lang="en-US" sz="2000" b="1" i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186113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186113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643313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838200" y="1828800"/>
            <a:ext cx="8001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i="1">
                <a:latin typeface="Arial" charset="0"/>
                <a:cs typeface="Times New Roman" pitchFamily="18" charset="0"/>
              </a:rPr>
              <a:t>RGB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sr-Cyrl-CS" sz="2000" i="1">
                <a:latin typeface="Arial" charset="0"/>
                <a:cs typeface="Times New Roman" pitchFamily="18" charset="0"/>
              </a:rPr>
              <a:t>YCbCr</a:t>
            </a:r>
            <a:endParaRPr lang="sr-Latn-CS" sz="2000" i="1">
              <a:latin typeface="Arial" charset="0"/>
            </a:endParaRPr>
          </a:p>
          <a:p>
            <a:pPr eaLnBrk="0" hangingPunct="0"/>
            <a:endParaRPr lang="sr-Latn-CS" sz="2000">
              <a:latin typeface="Arial" charset="0"/>
              <a:sym typeface="Symbol" pitchFamily="18" charset="2"/>
            </a:endParaRPr>
          </a:p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Slika luminentne komponente </a:t>
            </a:r>
            <a:r>
              <a:rPr lang="sr-Cyrl-CS" sz="2000" i="1">
                <a:latin typeface="Arial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sr-Latn-CS" sz="2000" i="1">
                <a:latin typeface="Arial" charset="0"/>
                <a:sym typeface="Symbol" pitchFamily="18" charset="2"/>
              </a:rPr>
              <a:t>: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sr-Cyrl-CS" sz="2000" smtClean="0">
                <a:latin typeface="Arial" charset="0"/>
                <a:cs typeface="Times New Roman" pitchFamily="18" charset="0"/>
                <a:sym typeface="Symbol" pitchFamily="18" charset="2"/>
              </a:rPr>
              <a:t>blokov</a:t>
            </a:r>
            <a:r>
              <a:rPr lang="sr-Latn-CS" sz="2000" smtClean="0">
                <a:latin typeface="Arial" charset="0"/>
                <a:sym typeface="Symbol" pitchFamily="18" charset="2"/>
              </a:rPr>
              <a:t>i</a:t>
            </a:r>
            <a:r>
              <a:rPr lang="sr-Cyrl-CS" sz="2000" smtClean="0"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od 8×8 piksela.</a:t>
            </a:r>
            <a:endParaRPr lang="sr-Latn-CS" sz="2000">
              <a:latin typeface="Arial" charset="0"/>
              <a:sym typeface="Symbol" pitchFamily="18" charset="2"/>
            </a:endParaRPr>
          </a:p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Slike hrominentnih komponenti </a:t>
            </a:r>
            <a:r>
              <a:rPr lang="sr-Cyrl-CS" sz="2000" i="1">
                <a:latin typeface="Arial" charset="0"/>
                <a:cs typeface="Times New Roman" pitchFamily="18" charset="0"/>
                <a:sym typeface="Symbol" pitchFamily="18" charset="2"/>
              </a:rPr>
              <a:t>Cb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 i </a:t>
            </a:r>
            <a:r>
              <a:rPr lang="sr-Cyrl-CS" sz="2000" i="1">
                <a:latin typeface="Arial" charset="0"/>
                <a:cs typeface="Times New Roman" pitchFamily="18" charset="0"/>
                <a:sym typeface="Symbol" pitchFamily="18" charset="2"/>
              </a:rPr>
              <a:t>Cr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sr-Latn-CS" sz="2000">
                <a:latin typeface="Arial" charset="0"/>
                <a:sym typeface="Symbol" pitchFamily="18" charset="2"/>
              </a:rPr>
              <a:t>: 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blokov</a:t>
            </a:r>
            <a:r>
              <a:rPr lang="sr-Latn-CS" sz="2000">
                <a:latin typeface="Arial" charset="0"/>
                <a:sym typeface="Symbol" pitchFamily="18" charset="2"/>
              </a:rPr>
              <a:t>i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 od 16×16 piksela</a:t>
            </a:r>
            <a:r>
              <a:rPr lang="sr-Latn-CS" sz="2000">
                <a:latin typeface="Arial" charset="0"/>
                <a:sym typeface="Symbol" pitchFamily="18" charset="2"/>
              </a:rPr>
              <a:t>,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 koji </a:t>
            </a:r>
            <a:r>
              <a:rPr lang="sr-Latn-BA" sz="2000" smtClean="0">
                <a:latin typeface="Arial" charset="0"/>
                <a:cs typeface="Times New Roman" pitchFamily="18" charset="0"/>
                <a:sym typeface="Symbol" pitchFamily="18" charset="2"/>
              </a:rPr>
              <a:t>se </a:t>
            </a:r>
            <a:r>
              <a:rPr lang="sr-Cyrl-CS" sz="2000" smtClean="0">
                <a:latin typeface="Arial" charset="0"/>
                <a:cs typeface="Times New Roman" pitchFamily="18" charset="0"/>
                <a:sym typeface="Symbol" pitchFamily="18" charset="2"/>
              </a:rPr>
              <a:t>decimacijom 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sa 2 svode na dimenzije 8×8 piksela.</a:t>
            </a:r>
            <a:endParaRPr lang="sr-Latn-CS" sz="2000">
              <a:latin typeface="Arial" charset="0"/>
              <a:sym typeface="Symbol" pitchFamily="18" charset="2"/>
            </a:endParaRPr>
          </a:p>
          <a:p>
            <a:pPr eaLnBrk="0" hangingPunct="0"/>
            <a:endParaRPr lang="sr-Latn-CS" sz="2000">
              <a:latin typeface="Arial" charset="0"/>
              <a:sym typeface="Symbol" pitchFamily="18" charset="2"/>
            </a:endParaRPr>
          </a:p>
          <a:p>
            <a:pPr eaLnBrk="0" hangingPunct="0"/>
            <a:r>
              <a:rPr lang="sr-Latn-CS" sz="2000">
                <a:latin typeface="Arial" charset="0"/>
                <a:sym typeface="Symbol" pitchFamily="18" charset="2"/>
              </a:rPr>
              <a:t>N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a svaka četiri bloka </a:t>
            </a:r>
            <a:r>
              <a:rPr lang="sr-Cyrl-CS" sz="2000" i="1">
                <a:latin typeface="Arial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 komponente dolazi po jedan blok hrominentnih komponenti </a:t>
            </a:r>
            <a:r>
              <a:rPr lang="sr-Cyrl-CS" sz="2000" i="1">
                <a:latin typeface="Arial" charset="0"/>
                <a:cs typeface="Times New Roman" pitchFamily="18" charset="0"/>
                <a:sym typeface="Symbol" pitchFamily="18" charset="2"/>
              </a:rPr>
              <a:t>Cb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 i </a:t>
            </a:r>
            <a:r>
              <a:rPr lang="sr-Cyrl-CS" sz="2000" i="1">
                <a:latin typeface="Arial" charset="0"/>
                <a:cs typeface="Times New Roman" pitchFamily="18" charset="0"/>
                <a:sym typeface="Symbol" pitchFamily="18" charset="2"/>
              </a:rPr>
              <a:t>Cr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. </a:t>
            </a:r>
            <a:endParaRPr lang="en-US" sz="2000">
              <a:latin typeface="Arial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838200" y="4479925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Daljnja kompre</a:t>
            </a:r>
            <a:r>
              <a:rPr lang="sr-Latn-CS" sz="2000">
                <a:latin typeface="Arial" charset="0"/>
                <a:sym typeface="Symbol" pitchFamily="18" charset="2"/>
              </a:rPr>
              <a:t>s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ija se radi nezavisno za svaku od tri</a:t>
            </a:r>
            <a:endParaRPr lang="sr-Latn-CS" sz="2000">
              <a:latin typeface="Arial" charset="0"/>
              <a:sym typeface="Symbol" pitchFamily="18" charset="2"/>
            </a:endParaRPr>
          </a:p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komponente slike </a:t>
            </a:r>
            <a:r>
              <a:rPr lang="sr-Cyrl-CS" sz="2000" i="1">
                <a:latin typeface="Arial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sr-Cyrl-CS" sz="2000" i="1">
                <a:latin typeface="Arial" charset="0"/>
                <a:cs typeface="Times New Roman" pitchFamily="18" charset="0"/>
                <a:sym typeface="Symbol" pitchFamily="18" charset="2"/>
              </a:rPr>
              <a:t>Cb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 i </a:t>
            </a:r>
            <a:r>
              <a:rPr lang="sr-Cyrl-CS" sz="2000" i="1">
                <a:latin typeface="Arial" charset="0"/>
                <a:cs typeface="Times New Roman" pitchFamily="18" charset="0"/>
                <a:sym typeface="Symbol" pitchFamily="18" charset="2"/>
              </a:rPr>
              <a:t>Cr</a:t>
            </a:r>
            <a:r>
              <a:rPr lang="sr-Cyrl-CS" sz="2000">
                <a:latin typeface="Arial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en-US" sz="2000">
                <a:latin typeface="Arial" charset="0"/>
                <a:sym typeface="Symbol" pitchFamily="18" charset="2"/>
              </a:rPr>
              <a:t> 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838200" y="55626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Latn-CS" sz="2000">
                <a:latin typeface="Arial" charset="0"/>
              </a:rPr>
              <a:t>S</a:t>
            </a:r>
            <a:r>
              <a:rPr lang="sr-Cyrl-CS" sz="2000">
                <a:latin typeface="Arial" charset="0"/>
                <a:cs typeface="Times New Roman" pitchFamily="18" charset="0"/>
              </a:rPr>
              <a:t>tepen kompresije</a:t>
            </a:r>
            <a:r>
              <a:rPr lang="sr-Latn-CS" sz="2000">
                <a:latin typeface="Arial" charset="0"/>
              </a:rPr>
              <a:t> je</a:t>
            </a:r>
            <a:r>
              <a:rPr lang="sr-Cyrl-CS" sz="2000">
                <a:latin typeface="Arial" charset="0"/>
                <a:cs typeface="Times New Roman" pitchFamily="18" charset="0"/>
              </a:rPr>
              <a:t> približno dva puta veći </a:t>
            </a:r>
            <a:r>
              <a:rPr lang="sr-Latn-CS" sz="2000">
                <a:latin typeface="Arial" charset="0"/>
              </a:rPr>
              <a:t>nego kod sivih</a:t>
            </a:r>
            <a:r>
              <a:rPr lang="sr-Cyrl-CS" sz="2000">
                <a:latin typeface="Arial" charset="0"/>
                <a:cs typeface="Times New Roman" pitchFamily="18" charset="0"/>
              </a:rPr>
              <a:t> slik</a:t>
            </a:r>
            <a:r>
              <a:rPr lang="sr-Latn-CS" sz="2000">
                <a:latin typeface="Arial" charset="0"/>
              </a:rPr>
              <a:t>a.</a:t>
            </a:r>
            <a:r>
              <a:rPr lang="en-US" sz="200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572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SLIKE U BOJI I NJIHOVA KOMPRESIJA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57200" y="1219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Kompresija slike u boji</a:t>
            </a:r>
            <a:r>
              <a:rPr lang="en-US" sz="2000" b="1" i="1">
                <a:latin typeface="Arial" charset="0"/>
                <a:cs typeface="Times New Roman" pitchFamily="18" charset="0"/>
              </a:rPr>
              <a:t> </a:t>
            </a:r>
          </a:p>
        </p:txBody>
      </p:sp>
      <p:pic>
        <p:nvPicPr>
          <p:cNvPr id="54283" name="Picture 11" descr="flowers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2514600" cy="1819275"/>
          </a:xfrm>
          <a:prstGeom prst="rect">
            <a:avLst/>
          </a:prstGeom>
          <a:noFill/>
        </p:spPr>
      </p:pic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3309938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pic>
        <p:nvPicPr>
          <p:cNvPr id="54285" name="Picture 13" descr="flowers1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2524125" cy="1819275"/>
          </a:xfrm>
          <a:prstGeom prst="rect">
            <a:avLst/>
          </a:prstGeom>
          <a:noFill/>
        </p:spPr>
      </p:pic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31470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pic>
        <p:nvPicPr>
          <p:cNvPr id="54287" name="Picture 15" descr="flowers50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14800"/>
            <a:ext cx="2514600" cy="1819275"/>
          </a:xfrm>
          <a:prstGeom prst="rect">
            <a:avLst/>
          </a:prstGeom>
          <a:noFill/>
        </p:spPr>
      </p:pic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3309938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pic>
        <p:nvPicPr>
          <p:cNvPr id="54289" name="Picture 17" descr="flowers85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114800"/>
            <a:ext cx="2524125" cy="1819275"/>
          </a:xfrm>
          <a:prstGeom prst="rect">
            <a:avLst/>
          </a:prstGeom>
          <a:noFill/>
        </p:spPr>
      </p:pic>
      <p:sp>
        <p:nvSpPr>
          <p:cNvPr id="54291" name="Rectangle 19"/>
          <p:cNvSpPr>
            <a:spLocks noChangeAspect="1" noChangeArrowheads="1"/>
          </p:cNvSpPr>
          <p:nvPr/>
        </p:nvSpPr>
        <p:spPr bwMode="auto">
          <a:xfrm>
            <a:off x="1752600" y="35814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Originalna slika</a:t>
            </a:r>
            <a:endParaRPr lang="en-US" sz="2000">
              <a:latin typeface="Arial" charset="0"/>
            </a:endParaRPr>
          </a:p>
        </p:txBody>
      </p:sp>
      <p:sp>
        <p:nvSpPr>
          <p:cNvPr id="54292" name="Rectangle 20"/>
          <p:cNvSpPr>
            <a:spLocks noChangeAspect="1" noChangeArrowheads="1"/>
          </p:cNvSpPr>
          <p:nvPr/>
        </p:nvSpPr>
        <p:spPr bwMode="auto">
          <a:xfrm>
            <a:off x="4648200" y="35814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Slika komprimovana 10 puta</a:t>
            </a:r>
            <a:endParaRPr lang="en-US" sz="2000">
              <a:latin typeface="Arial" charset="0"/>
            </a:endParaRPr>
          </a:p>
        </p:txBody>
      </p:sp>
      <p:sp>
        <p:nvSpPr>
          <p:cNvPr id="54293" name="Rectangle 21"/>
          <p:cNvSpPr>
            <a:spLocks noChangeAspect="1" noChangeArrowheads="1"/>
          </p:cNvSpPr>
          <p:nvPr/>
        </p:nvSpPr>
        <p:spPr bwMode="auto">
          <a:xfrm>
            <a:off x="1219200" y="6019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Slika komprimovana 20 puta</a:t>
            </a:r>
            <a:endParaRPr lang="en-US" sz="2000">
              <a:latin typeface="Arial" charset="0"/>
            </a:endParaRPr>
          </a:p>
        </p:txBody>
      </p:sp>
      <p:sp>
        <p:nvSpPr>
          <p:cNvPr id="54294" name="Rectangle 22"/>
          <p:cNvSpPr>
            <a:spLocks noChangeAspect="1" noChangeArrowheads="1"/>
          </p:cNvSpPr>
          <p:nvPr/>
        </p:nvSpPr>
        <p:spPr bwMode="auto">
          <a:xfrm>
            <a:off x="4800600" y="601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Slika komprimovana 43 puta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SLIKE U BOJI I NJIHOVA KOMPRESIJA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57200" y="1219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Kompresija slike u boji</a:t>
            </a:r>
            <a:r>
              <a:rPr lang="en-US" sz="2000" b="1" i="1">
                <a:latin typeface="Arial" charset="0"/>
                <a:cs typeface="Times New Roman" pitchFamily="18" charset="0"/>
              </a:rPr>
              <a:t> </a:t>
            </a:r>
          </a:p>
        </p:txBody>
      </p:sp>
      <p:pic>
        <p:nvPicPr>
          <p:cNvPr id="55300" name="Picture 4" descr="flowers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16663" cy="4570413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309938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31470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sp>
        <p:nvSpPr>
          <p:cNvPr id="55307" name="Rectangle 11"/>
          <p:cNvSpPr>
            <a:spLocks noChangeAspect="1" noChangeArrowheads="1"/>
          </p:cNvSpPr>
          <p:nvPr/>
        </p:nvSpPr>
        <p:spPr bwMode="auto">
          <a:xfrm>
            <a:off x="3581400" y="6324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Originalna slika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SLIKE U BOJI I NJIHOVA KOMPRESIJA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57200" y="1219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Kompresija slike u boji</a:t>
            </a:r>
            <a:r>
              <a:rPr lang="en-US" sz="2000" b="1" i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309938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pic>
        <p:nvPicPr>
          <p:cNvPr id="56326" name="Picture 6" descr="flowers1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43650" cy="4572000"/>
          </a:xfrm>
          <a:prstGeom prst="rect">
            <a:avLst/>
          </a:prstGeom>
          <a:noFill/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31470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309938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sp>
        <p:nvSpPr>
          <p:cNvPr id="56332" name="Rectangle 12"/>
          <p:cNvSpPr>
            <a:spLocks noChangeAspect="1" noChangeArrowheads="1"/>
          </p:cNvSpPr>
          <p:nvPr/>
        </p:nvSpPr>
        <p:spPr bwMode="auto">
          <a:xfrm>
            <a:off x="2590800" y="63246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Slika komprimovana 10 puta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Kompresija multimedijalnih podataka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Kompresija koristi redundansu u podacima:</a:t>
            </a:r>
          </a:p>
          <a:p>
            <a:pPr lvl="1"/>
            <a:r>
              <a:rPr lang="sr-Latn-BA" smtClean="0">
                <a:solidFill>
                  <a:schemeClr val="tx2"/>
                </a:solidFill>
              </a:rPr>
              <a:t>Vremenska</a:t>
            </a:r>
            <a:r>
              <a:rPr lang="sr-Latn-BA" smtClean="0"/>
              <a:t>: kod 1D </a:t>
            </a:r>
            <a:r>
              <a:rPr lang="sr-Latn-BA" smtClean="0"/>
              <a:t>signala</a:t>
            </a:r>
            <a:r>
              <a:rPr lang="en-US" smtClean="0"/>
              <a:t> – </a:t>
            </a:r>
            <a:r>
              <a:rPr lang="sr-Latn-BA" smtClean="0"/>
              <a:t>audio, </a:t>
            </a:r>
            <a:r>
              <a:rPr lang="sr-Latn-BA" smtClean="0"/>
              <a:t>između frejmova videa</a:t>
            </a:r>
          </a:p>
          <a:p>
            <a:pPr lvl="1"/>
            <a:r>
              <a:rPr lang="sr-Latn-BA" smtClean="0">
                <a:solidFill>
                  <a:schemeClr val="tx2"/>
                </a:solidFill>
              </a:rPr>
              <a:t>Prostorna</a:t>
            </a:r>
            <a:r>
              <a:rPr lang="sr-Latn-BA" smtClean="0"/>
              <a:t>: susjedni pikseli su korelisani</a:t>
            </a:r>
          </a:p>
          <a:p>
            <a:pPr lvl="1"/>
            <a:r>
              <a:rPr lang="sr-Latn-BA" smtClean="0">
                <a:solidFill>
                  <a:schemeClr val="tx2"/>
                </a:solidFill>
              </a:rPr>
              <a:t>Spektralna</a:t>
            </a:r>
            <a:r>
              <a:rPr lang="sr-Latn-BA" smtClean="0"/>
              <a:t>: korelacije između kolor-komponenata</a:t>
            </a:r>
          </a:p>
          <a:p>
            <a:pPr lvl="1"/>
            <a:r>
              <a:rPr lang="sr-Latn-BA" smtClean="0">
                <a:solidFill>
                  <a:schemeClr val="tx2"/>
                </a:solidFill>
              </a:rPr>
              <a:t>Psihovizuelna</a:t>
            </a:r>
            <a:r>
              <a:rPr lang="sr-Latn-BA" smtClean="0"/>
              <a:t>: koriste se perceptualne osobine ljudskog vizuelnog sistema</a:t>
            </a:r>
            <a:endParaRPr lang="en-US" smtClean="0"/>
          </a:p>
          <a:p>
            <a:pPr lvl="1"/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Statisti</a:t>
            </a:r>
            <a:r>
              <a:rPr lang="sr-Latn-BA" smtClean="0">
                <a:solidFill>
                  <a:schemeClr val="accent1">
                    <a:lumMod val="75000"/>
                  </a:schemeClr>
                </a:solidFill>
              </a:rPr>
              <a:t>čka: </a:t>
            </a:r>
            <a:r>
              <a:rPr lang="sr-Latn-BA" smtClean="0"/>
              <a:t>koristi se vjerovatnoća pojavljivanja simbola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SLIKE U BOJI I NJIHOVA KOMPRESIJA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1219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Kompresija slike u boji</a:t>
            </a:r>
            <a:r>
              <a:rPr lang="en-US" sz="2000" b="1" i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309938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31470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pic>
        <p:nvPicPr>
          <p:cNvPr id="57352" name="Picture 8" descr="flowers50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16663" cy="4570413"/>
          </a:xfrm>
          <a:prstGeom prst="rect">
            <a:avLst/>
          </a:prstGeom>
          <a:noFill/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309938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sp>
        <p:nvSpPr>
          <p:cNvPr id="57357" name="Rectangle 13"/>
          <p:cNvSpPr>
            <a:spLocks noChangeAspect="1" noChangeArrowheads="1"/>
          </p:cNvSpPr>
          <p:nvPr/>
        </p:nvSpPr>
        <p:spPr bwMode="auto">
          <a:xfrm>
            <a:off x="2514600" y="63246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Slika komprimovana 20 puta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026"/>
          <p:cNvSpPr txBox="1">
            <a:spLocks noChangeArrowheads="1"/>
          </p:cNvSpPr>
          <p:nvPr/>
        </p:nvSpPr>
        <p:spPr bwMode="auto">
          <a:xfrm>
            <a:off x="4572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SLIKE U BOJI I NJIHOVA KOMPRESIJA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1" name="Rectangle 1027"/>
          <p:cNvSpPr>
            <a:spLocks noChangeArrowheads="1"/>
          </p:cNvSpPr>
          <p:nvPr/>
        </p:nvSpPr>
        <p:spPr bwMode="auto">
          <a:xfrm>
            <a:off x="457200" y="12192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Kompresija slike u boji</a:t>
            </a:r>
            <a:r>
              <a:rPr lang="en-US" sz="2000" b="1" i="1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58373" name="Rectangle 1029"/>
          <p:cNvSpPr>
            <a:spLocks noChangeArrowheads="1"/>
          </p:cNvSpPr>
          <p:nvPr/>
        </p:nvSpPr>
        <p:spPr bwMode="auto">
          <a:xfrm>
            <a:off x="3309938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sp>
        <p:nvSpPr>
          <p:cNvPr id="58375" name="Rectangle 1031"/>
          <p:cNvSpPr>
            <a:spLocks noChangeArrowheads="1"/>
          </p:cNvSpPr>
          <p:nvPr/>
        </p:nvSpPr>
        <p:spPr bwMode="auto">
          <a:xfrm>
            <a:off x="3314700" y="251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r-Latn-BA"/>
          </a:p>
        </p:txBody>
      </p:sp>
      <p:pic>
        <p:nvPicPr>
          <p:cNvPr id="58378" name="Picture 1034" descr="flowers8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43650" cy="4572000"/>
          </a:xfrm>
          <a:prstGeom prst="rect">
            <a:avLst/>
          </a:prstGeom>
          <a:noFill/>
        </p:spPr>
      </p:pic>
      <p:sp>
        <p:nvSpPr>
          <p:cNvPr id="58382" name="Rectangle 1038"/>
          <p:cNvSpPr>
            <a:spLocks noChangeAspect="1" noChangeArrowheads="1"/>
          </p:cNvSpPr>
          <p:nvPr/>
        </p:nvSpPr>
        <p:spPr bwMode="auto">
          <a:xfrm>
            <a:off x="3124200" y="63246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Slika komprimovana 43 puta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Kompresija bez i sa gubicima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mtClean="0"/>
              <a:t>Dva tipa kompresije:</a:t>
            </a:r>
          </a:p>
          <a:p>
            <a:r>
              <a:rPr lang="sr-Latn-BA" smtClean="0">
                <a:solidFill>
                  <a:srgbClr val="C00000"/>
                </a:solidFill>
              </a:rPr>
              <a:t>Kompresija bez gubitaka </a:t>
            </a:r>
            <a:r>
              <a:rPr lang="sr-Latn-BA" smtClean="0"/>
              <a:t>– nakon dekompresije se dobija tačna kopija originalnih podataka</a:t>
            </a:r>
          </a:p>
          <a:p>
            <a:pPr lvl="1"/>
            <a:r>
              <a:rPr lang="sr-Latn-BA" smtClean="0"/>
              <a:t>Primjeri: entropijsko kodovanje (Huffman), LZW algoritam (GIF)</a:t>
            </a:r>
          </a:p>
          <a:p>
            <a:r>
              <a:rPr lang="sr-Latn-BA" smtClean="0">
                <a:solidFill>
                  <a:srgbClr val="C00000"/>
                </a:solidFill>
              </a:rPr>
              <a:t>Kompresija sa gubicima </a:t>
            </a:r>
            <a:r>
              <a:rPr lang="sr-Latn-BA" smtClean="0"/>
              <a:t>– nakon dekompresije se dobija aproksimacija originalnih podataka</a:t>
            </a:r>
          </a:p>
          <a:p>
            <a:pPr lvl="1"/>
            <a:r>
              <a:rPr lang="en-US" smtClean="0"/>
              <a:t>Idealno: </a:t>
            </a:r>
            <a:r>
              <a:rPr lang="en-US" smtClean="0">
                <a:solidFill>
                  <a:schemeClr val="tx2"/>
                </a:solidFill>
              </a:rPr>
              <a:t>Per</a:t>
            </a:r>
            <a:r>
              <a:rPr lang="sr-Latn-BA" smtClean="0">
                <a:solidFill>
                  <a:schemeClr val="tx2"/>
                </a:solidFill>
              </a:rPr>
              <a:t>ceptualno </a:t>
            </a:r>
            <a:r>
              <a:rPr lang="sr-Latn-BA" smtClean="0"/>
              <a:t>bez gubitaka</a:t>
            </a:r>
          </a:p>
          <a:p>
            <a:pPr lvl="1"/>
            <a:r>
              <a:rPr lang="sr-Latn-BA" smtClean="0"/>
              <a:t>Primjeri: transformaciono kodovanje (JPEG/MPEG), vektorska kvantizacija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762000" y="1371600"/>
            <a:ext cx="489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r-Cyrl-CS" sz="2000" b="1" i="1">
                <a:latin typeface="Arial" charset="0"/>
                <a:cs typeface="Times New Roman" pitchFamily="18" charset="0"/>
              </a:rPr>
              <a:t>Kodovanje dužina nizova</a:t>
            </a:r>
            <a:r>
              <a:rPr lang="en-US" sz="2000" b="1" i="1">
                <a:latin typeface="Arial" charset="0"/>
              </a:rPr>
              <a:t> 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148013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1981200" y="3875088"/>
          <a:ext cx="5410200" cy="3059112"/>
        </p:xfrm>
        <a:graphic>
          <a:graphicData uri="http://schemas.openxmlformats.org/presentationml/2006/ole">
            <p:oleObj spid="_x0000_s52235" r:id="rId4" imgW="3546348" imgH="2002536" progId="">
              <p:embed/>
            </p:oleObj>
          </a:graphicData>
        </a:graphic>
      </p:graphicFrame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762000" y="2209800"/>
            <a:ext cx="838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l-SI" sz="2000">
                <a:latin typeface="Arial" charset="0"/>
                <a:cs typeface="Times New Roman" pitchFamily="18" charset="0"/>
              </a:rPr>
              <a:t>Grupu piksela </a:t>
            </a:r>
            <a:r>
              <a:rPr lang="sr-Cyrl-CS" sz="2000">
                <a:latin typeface="Arial" charset="0"/>
                <a:cs typeface="Times New Roman" pitchFamily="18" charset="0"/>
              </a:rPr>
              <a:t>dužine </a:t>
            </a:r>
            <a:r>
              <a:rPr lang="sr-Cyrl-CS" sz="2000" i="1">
                <a:latin typeface="Arial" charset="0"/>
                <a:cs typeface="Times New Roman" pitchFamily="18" charset="0"/>
              </a:rPr>
              <a:t>l</a:t>
            </a:r>
            <a:r>
              <a:rPr lang="sr-Cyrl-CS" sz="2000" i="1" baseline="-30000">
                <a:latin typeface="Arial" charset="0"/>
                <a:cs typeface="Times New Roman" pitchFamily="18" charset="0"/>
              </a:rPr>
              <a:t>i</a:t>
            </a:r>
            <a:r>
              <a:rPr lang="sr-Cyrl-CS" sz="2000">
                <a:latin typeface="Arial" charset="0"/>
                <a:cs typeface="Times New Roman" pitchFamily="18" charset="0"/>
              </a:rPr>
              <a:t> sa nivoom sivog </a:t>
            </a:r>
            <a:r>
              <a:rPr lang="sr-Cyrl-CS" sz="2000" i="1">
                <a:latin typeface="Arial" charset="0"/>
                <a:cs typeface="Times New Roman" pitchFamily="18" charset="0"/>
              </a:rPr>
              <a:t>g</a:t>
            </a:r>
            <a:r>
              <a:rPr lang="sr-Cyrl-CS" sz="2000" i="1" baseline="-30000">
                <a:latin typeface="Arial" charset="0"/>
                <a:cs typeface="Times New Roman" pitchFamily="18" charset="0"/>
              </a:rPr>
              <a:t>i</a:t>
            </a:r>
            <a:r>
              <a:rPr lang="sr-Cyrl-CS" sz="2000">
                <a:latin typeface="Arial" charset="0"/>
                <a:cs typeface="Times New Roman" pitchFamily="18" charset="0"/>
              </a:rPr>
              <a:t>, </a:t>
            </a:r>
            <a:r>
              <a:rPr lang="sl-SI" sz="2000">
                <a:latin typeface="Arial" charset="0"/>
                <a:cs typeface="Times New Roman" pitchFamily="18" charset="0"/>
              </a:rPr>
              <a:t>nazivamo niz. Ako se u jednoj liniji nalazi </a:t>
            </a:r>
            <a:r>
              <a:rPr lang="sr-Cyrl-CS" sz="2000" i="1">
                <a:latin typeface="Arial" charset="0"/>
                <a:cs typeface="Times New Roman" pitchFamily="18" charset="0"/>
              </a:rPr>
              <a:t>k</a:t>
            </a:r>
            <a:r>
              <a:rPr lang="sr-Cyrl-CS" sz="2000">
                <a:latin typeface="Arial" charset="0"/>
                <a:cs typeface="Times New Roman" pitchFamily="18" charset="0"/>
              </a:rPr>
              <a:t> takvih segmenata, sadržaj linije slike se umjesto pojedinačnim vrijednostima piksela može predstaviti uređenim parovima (</a:t>
            </a:r>
            <a:r>
              <a:rPr lang="sr-Cyrl-CS" sz="2000" i="1">
                <a:latin typeface="Arial" charset="0"/>
                <a:cs typeface="Times New Roman" pitchFamily="18" charset="0"/>
              </a:rPr>
              <a:t>l</a:t>
            </a:r>
            <a:r>
              <a:rPr lang="sr-Cyrl-CS" sz="2000" i="1" baseline="-30000">
                <a:latin typeface="Arial" charset="0"/>
                <a:cs typeface="Times New Roman" pitchFamily="18" charset="0"/>
              </a:rPr>
              <a:t>i</a:t>
            </a:r>
            <a:r>
              <a:rPr lang="sr-Cyrl-CS" sz="2000" i="1">
                <a:latin typeface="Arial" charset="0"/>
                <a:cs typeface="Times New Roman" pitchFamily="18" charset="0"/>
              </a:rPr>
              <a:t>, g</a:t>
            </a:r>
            <a:r>
              <a:rPr lang="sr-Cyrl-CS" sz="2000" i="1" baseline="-30000">
                <a:latin typeface="Arial" charset="0"/>
                <a:cs typeface="Times New Roman" pitchFamily="18" charset="0"/>
              </a:rPr>
              <a:t>i</a:t>
            </a:r>
            <a:r>
              <a:rPr lang="sr-Cyrl-CS" sz="2000">
                <a:latin typeface="Arial" charset="0"/>
                <a:cs typeface="Times New Roman" pitchFamily="18" charset="0"/>
              </a:rPr>
              <a:t>) i  umjesto kodovanja pojedinačnih piksela može se kodovati cijela grupa.  </a:t>
            </a:r>
            <a:endParaRPr lang="sr-Cyrl-CS" sz="2000">
              <a:latin typeface="Arial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762000" y="1752600"/>
            <a:ext cx="33813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sr-Cyrl-CS" sz="2000">
                <a:latin typeface="Arial" charset="0"/>
                <a:cs typeface="Times New Roman" pitchFamily="18" charset="0"/>
              </a:rPr>
              <a:t>run-length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en</a:t>
            </a:r>
            <a:r>
              <a:rPr lang="sr-Cyrl-CS" sz="2000" smtClean="0">
                <a:latin typeface="Arial" charset="0"/>
                <a:cs typeface="Times New Roman" pitchFamily="18" charset="0"/>
              </a:rPr>
              <a:t>coding </a:t>
            </a:r>
            <a:r>
              <a:rPr lang="sr-Cyrl-CS" sz="2000">
                <a:latin typeface="Arial" charset="0"/>
                <a:cs typeface="Times New Roman" pitchFamily="18" charset="0"/>
              </a:rPr>
              <a:t>- </a:t>
            </a:r>
            <a:r>
              <a:rPr lang="sr-Cyrl-CS" sz="2000" smtClean="0">
                <a:latin typeface="Arial" charset="0"/>
                <a:cs typeface="Times New Roman" pitchFamily="18" charset="0"/>
              </a:rPr>
              <a:t>RL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E</a:t>
            </a:r>
            <a:r>
              <a:rPr lang="en-US" sz="2000" smtClean="0">
                <a:latin typeface="Arial" charset="0"/>
              </a:rPr>
              <a:t> </a:t>
            </a:r>
            <a:endParaRPr lang="en-US" sz="2000">
              <a:latin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7620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b="1">
                <a:solidFill>
                  <a:srgbClr val="000000"/>
                </a:solidFill>
                <a:latin typeface="Arial" charset="0"/>
              </a:rPr>
              <a:t>KOMPRESIJA </a:t>
            </a:r>
            <a:r>
              <a:rPr lang="sr-Latn-CS" b="1">
                <a:latin typeface="Arial" charset="0"/>
              </a:rPr>
              <a:t>BEZ GUBITAKA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l="9377" t="25208" r="7079" b="23759"/>
          <a:stretch>
            <a:fillRect/>
          </a:stretch>
        </p:blipFill>
        <p:spPr bwMode="auto">
          <a:xfrm>
            <a:off x="642910" y="2071678"/>
            <a:ext cx="79356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Kodovanje dužina nizova (primjer)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2349</Words>
  <Application>Microsoft Office PowerPoint</Application>
  <PresentationFormat>On-screen Show (4:3)</PresentationFormat>
  <Paragraphs>322</Paragraphs>
  <Slides>61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Office Theme</vt:lpstr>
      <vt:lpstr>Microsoft Equation 3.0</vt:lpstr>
      <vt:lpstr>Equation</vt:lpstr>
      <vt:lpstr>Bitmap Image</vt:lpstr>
      <vt:lpstr>Paintbrush Picture</vt:lpstr>
      <vt:lpstr>Kompresija slike</vt:lpstr>
      <vt:lpstr>Zahtjevi za memorijom</vt:lpstr>
      <vt:lpstr>Kompresija</vt:lpstr>
      <vt:lpstr>Kompresija podataka</vt:lpstr>
      <vt:lpstr>Kompresija podataka</vt:lpstr>
      <vt:lpstr>Kompresija multimedijalnih podataka</vt:lpstr>
      <vt:lpstr>Kompresija bez i sa gubicima</vt:lpstr>
      <vt:lpstr>Slide 8</vt:lpstr>
      <vt:lpstr>Kodovanje dužina nizova (primjer)</vt:lpstr>
      <vt:lpstr>Kodovanje dužina nizova (primjer)</vt:lpstr>
      <vt:lpstr>Hafmanovo kodovanje</vt:lpstr>
      <vt:lpstr>Hafmanovo kodovanje Primjer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Primjena LZW algoritma</vt:lpstr>
      <vt:lpstr>Slide 22</vt:lpstr>
      <vt:lpstr>Kompresija sa gubicima</vt:lpstr>
      <vt:lpstr>Kompresija sa gubicima</vt:lpstr>
      <vt:lpstr>Slide 25</vt:lpstr>
      <vt:lpstr>Diskretna kosinusna transformacija</vt:lpstr>
      <vt:lpstr>Kvantovanje</vt:lpstr>
      <vt:lpstr>Kvantovanje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JPEG kompresija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Faculty of 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Zdenka Babic</dc:creator>
  <cp:lastModifiedBy>Vladimir Risojevic</cp:lastModifiedBy>
  <cp:revision>232</cp:revision>
  <dcterms:created xsi:type="dcterms:W3CDTF">2000-12-06T07:43:18Z</dcterms:created>
  <dcterms:modified xsi:type="dcterms:W3CDTF">2015-12-14T09:24:45Z</dcterms:modified>
</cp:coreProperties>
</file>