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1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1/19/2015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1/19/2015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1B8F-E277-4B58-91C2-834EAADDA0C7}" type="datetimeFigureOut">
              <a:rPr lang="en-US" smtClean="0"/>
              <a:pPr/>
              <a:t>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Hipermedija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Multimediji</a:t>
            </a:r>
          </a:p>
          <a:p>
            <a:r>
              <a:rPr lang="en-US" smtClean="0"/>
              <a:t>Tehnolo</a:t>
            </a:r>
            <a:r>
              <a:rPr lang="sr-Latn-BA" smtClean="0"/>
              <a:t>ški fakultet</a:t>
            </a:r>
          </a:p>
          <a:p>
            <a:r>
              <a:rPr lang="sr-Latn-BA" smtClean="0"/>
              <a:t>Univerzitet u Banjoj Luci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Značenje tagova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Tekst između</a:t>
            </a:r>
            <a:r>
              <a:rPr lang="en-US" smtClean="0"/>
              <a:t> </a:t>
            </a:r>
            <a:r>
              <a:rPr lang="en-US" b="1" smtClean="0"/>
              <a:t>&lt;title&gt;</a:t>
            </a:r>
            <a:r>
              <a:rPr lang="en-US" smtClean="0"/>
              <a:t> </a:t>
            </a:r>
            <a:r>
              <a:rPr lang="sr-Latn-BA" smtClean="0"/>
              <a:t>i</a:t>
            </a:r>
            <a:r>
              <a:rPr lang="en-US" smtClean="0"/>
              <a:t> </a:t>
            </a:r>
            <a:r>
              <a:rPr lang="en-US" b="1" smtClean="0"/>
              <a:t>&lt;/title&gt;</a:t>
            </a:r>
            <a:r>
              <a:rPr lang="en-US" smtClean="0"/>
              <a:t> </a:t>
            </a:r>
            <a:r>
              <a:rPr lang="sr-Latn-BA" smtClean="0"/>
              <a:t>je naslov dokumenta</a:t>
            </a:r>
          </a:p>
          <a:p>
            <a:r>
              <a:rPr lang="sr-Latn-BA" smtClean="0"/>
              <a:t>Tekst između</a:t>
            </a:r>
            <a:r>
              <a:rPr lang="en-US" smtClean="0"/>
              <a:t> </a:t>
            </a:r>
            <a:r>
              <a:rPr lang="en-US" b="1" smtClean="0"/>
              <a:t>&lt;h1&gt;</a:t>
            </a:r>
            <a:r>
              <a:rPr lang="en-US" smtClean="0"/>
              <a:t> </a:t>
            </a:r>
            <a:r>
              <a:rPr lang="sr-Latn-BA" smtClean="0"/>
              <a:t>i</a:t>
            </a:r>
            <a:r>
              <a:rPr lang="en-US" smtClean="0"/>
              <a:t> </a:t>
            </a:r>
            <a:r>
              <a:rPr lang="en-US" b="1" smtClean="0"/>
              <a:t>&lt;/h1&gt;</a:t>
            </a:r>
            <a:r>
              <a:rPr lang="en-US" smtClean="0"/>
              <a:t> </a:t>
            </a:r>
            <a:r>
              <a:rPr lang="sr-Latn-BA" smtClean="0"/>
              <a:t>je podnaslov</a:t>
            </a:r>
          </a:p>
          <a:p>
            <a:r>
              <a:rPr lang="sr-Latn-BA" smtClean="0"/>
              <a:t>Podnaslovi na različitim nivoima se označavaju sa </a:t>
            </a:r>
            <a:r>
              <a:rPr lang="sr-Latn-BA" b="1" smtClean="0"/>
              <a:t>&lt;h1&gt;</a:t>
            </a:r>
            <a:r>
              <a:rPr lang="sr-Latn-BA" smtClean="0"/>
              <a:t> do </a:t>
            </a:r>
            <a:r>
              <a:rPr lang="sr-Latn-BA" b="1" smtClean="0"/>
              <a:t>&lt;h6&gt;</a:t>
            </a:r>
            <a:endParaRPr lang="sr-Latn-BA" smtClean="0"/>
          </a:p>
          <a:p>
            <a:r>
              <a:rPr lang="sr-Latn-BA" smtClean="0"/>
              <a:t>Tekst između </a:t>
            </a:r>
            <a:r>
              <a:rPr lang="en-US" b="1" smtClean="0"/>
              <a:t>&lt;p&gt;</a:t>
            </a:r>
            <a:r>
              <a:rPr lang="en-US" smtClean="0"/>
              <a:t> </a:t>
            </a:r>
            <a:r>
              <a:rPr lang="sr-Latn-BA" smtClean="0"/>
              <a:t>i</a:t>
            </a:r>
            <a:r>
              <a:rPr lang="en-US" smtClean="0"/>
              <a:t> </a:t>
            </a:r>
            <a:r>
              <a:rPr lang="en-US" b="1" smtClean="0"/>
              <a:t>&lt;/p&gt;</a:t>
            </a:r>
            <a:r>
              <a:rPr lang="en-US" smtClean="0"/>
              <a:t> </a:t>
            </a:r>
            <a:r>
              <a:rPr lang="sr-Latn-BA" smtClean="0"/>
              <a:t>je paragraf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HTML atributi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HTML element</a:t>
            </a:r>
            <a:r>
              <a:rPr lang="sr-Latn-BA" smtClean="0"/>
              <a:t>i mogu imati </a:t>
            </a:r>
            <a:r>
              <a:rPr lang="sr-Latn-BA" smtClean="0">
                <a:solidFill>
                  <a:srgbClr val="C00000"/>
                </a:solidFill>
              </a:rPr>
              <a:t>atribute</a:t>
            </a:r>
            <a:endParaRPr lang="en-US" smtClean="0">
              <a:solidFill>
                <a:srgbClr val="C00000"/>
              </a:solidFill>
            </a:endParaRPr>
          </a:p>
          <a:p>
            <a:r>
              <a:rPr lang="sr-Latn-BA" smtClean="0"/>
              <a:t>Atributi sadrže </a:t>
            </a:r>
            <a:r>
              <a:rPr lang="sr-Latn-BA" smtClean="0">
                <a:solidFill>
                  <a:srgbClr val="C00000"/>
                </a:solidFill>
              </a:rPr>
              <a:t>dodatne informacije </a:t>
            </a:r>
            <a:r>
              <a:rPr lang="sr-Latn-BA" smtClean="0"/>
              <a:t>o elementu</a:t>
            </a:r>
            <a:endParaRPr lang="en-US" smtClean="0"/>
          </a:p>
          <a:p>
            <a:r>
              <a:rPr lang="sr-Latn-BA" smtClean="0"/>
              <a:t>Atributi se uvijek zadaju u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otvarajućem tagu</a:t>
            </a:r>
            <a:endParaRPr lang="en-US" smtClean="0"/>
          </a:p>
          <a:p>
            <a:r>
              <a:rPr lang="sr-Latn-BA" smtClean="0"/>
              <a:t>Atributi se sastoje iz parova ime/vrijednost: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ime=“vrijednost”</a:t>
            </a:r>
            <a:endParaRPr lang="en-US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r-Latn-BA" smtClean="0"/>
              <a:t>Npr. jezik dokumenta se definiše sa:</a:t>
            </a:r>
          </a:p>
          <a:p>
            <a:pPr lvl="1"/>
            <a:r>
              <a:rPr lang="sr-Latn-BA" smtClean="0"/>
              <a:t>&lt;html </a:t>
            </a:r>
            <a:r>
              <a:rPr lang="sr-Latn-BA" smtClean="0">
                <a:solidFill>
                  <a:srgbClr val="C00000"/>
                </a:solidFill>
              </a:rPr>
              <a:t>lang=‘sr’</a:t>
            </a:r>
            <a:r>
              <a:rPr lang="sr-Latn-BA" smtClean="0"/>
              <a:t>&gt;</a:t>
            </a:r>
          </a:p>
          <a:p>
            <a:pPr lvl="1"/>
            <a:r>
              <a:rPr lang="sr-Latn-BA" smtClean="0"/>
              <a:t>Važno za pretraživače i čitače ekrana</a:t>
            </a:r>
          </a:p>
          <a:p>
            <a:pPr lvl="1"/>
            <a:r>
              <a:rPr lang="sr-Latn-BA" smtClean="0"/>
              <a:t>Kodovi jezika definisani u </a:t>
            </a:r>
            <a:r>
              <a:rPr lang="en-US" smtClean="0">
                <a:solidFill>
                  <a:srgbClr val="C00000"/>
                </a:solidFill>
              </a:rPr>
              <a:t>ISO 639-1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Prazan element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Prazni elementi nemaju sadržaj</a:t>
            </a:r>
          </a:p>
          <a:p>
            <a:r>
              <a:rPr lang="sr-Latn-BA" smtClean="0"/>
              <a:t>Predstavljaju se neuparenim tagovima</a:t>
            </a:r>
          </a:p>
          <a:p>
            <a:r>
              <a:rPr lang="sr-Latn-BA" smtClean="0"/>
              <a:t>Primjer: definisanje skupa znakova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&lt;meta charset=“utf-8”&gt;</a:t>
            </a:r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Linkovi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BA" smtClean="0"/>
              <a:t>HTML linkovi su </a:t>
            </a:r>
            <a:r>
              <a:rPr lang="sr-Latn-BA" smtClean="0">
                <a:solidFill>
                  <a:srgbClr val="C00000"/>
                </a:solidFill>
              </a:rPr>
              <a:t>hiperlinkovi</a:t>
            </a:r>
          </a:p>
          <a:p>
            <a:r>
              <a:rPr lang="sr-Latn-BA" smtClean="0">
                <a:solidFill>
                  <a:srgbClr val="C00000"/>
                </a:solidFill>
              </a:rPr>
              <a:t>Hiperlink</a:t>
            </a:r>
            <a:r>
              <a:rPr lang="sr-Latn-BA" smtClean="0"/>
              <a:t> je element, tekst ili slika na koju se može kliknuti (u nedostatku boljeg termina) i preći na drugi dokument</a:t>
            </a:r>
          </a:p>
          <a:p>
            <a:r>
              <a:rPr lang="sr-Latn-BA" smtClean="0"/>
              <a:t>Linkovi se definišu pomoću taga </a:t>
            </a:r>
            <a:r>
              <a:rPr lang="sr-Latn-BA" smtClean="0">
                <a:solidFill>
                  <a:srgbClr val="C00000"/>
                </a:solidFill>
              </a:rPr>
              <a:t>&lt;a&gt;</a:t>
            </a:r>
          </a:p>
          <a:p>
            <a:pPr lvl="1"/>
            <a:r>
              <a:rPr lang="sr-Latn-BA" smtClean="0"/>
              <a:t>&lt;a href=“adresa”&gt;tekst linka&lt;/a&gt;</a:t>
            </a:r>
          </a:p>
          <a:p>
            <a:pPr lvl="1"/>
            <a:r>
              <a:rPr lang="sr-Latn-BA" smtClean="0"/>
              <a:t>Atribut </a:t>
            </a:r>
            <a:r>
              <a:rPr lang="sr-Latn-BA" smtClean="0">
                <a:solidFill>
                  <a:srgbClr val="C00000"/>
                </a:solidFill>
              </a:rPr>
              <a:t>href</a:t>
            </a:r>
            <a:r>
              <a:rPr lang="sr-Latn-BA" smtClean="0"/>
              <a:t> sadrži adresu odredišta</a:t>
            </a:r>
          </a:p>
          <a:p>
            <a:pPr lvl="1"/>
            <a:r>
              <a:rPr lang="sr-Latn-BA" smtClean="0"/>
              <a:t>Tekst linka je vidljivi dio linka</a:t>
            </a:r>
          </a:p>
          <a:p>
            <a:pPr lvl="1"/>
            <a:r>
              <a:rPr lang="sr-Latn-BA" smtClean="0"/>
              <a:t>Vidljivi dio linka ne mora da bude tekst, može biti slika ili bilo koji drugi HTML element</a:t>
            </a:r>
          </a:p>
          <a:p>
            <a:r>
              <a:rPr lang="sr-Latn-BA" smtClean="0"/>
              <a:t>Primjer:</a:t>
            </a:r>
          </a:p>
          <a:p>
            <a:pPr lvl="1"/>
            <a:r>
              <a:rPr lang="sr-Latn-BA" smtClean="0"/>
              <a:t>&lt;a href=“http://www.etfbl.net”&gt;Elektrotehnički fakultet&lt;/a&gt;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Slike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BA" smtClean="0"/>
              <a:t>HTML omogućava da se u stranicu uključi slika</a:t>
            </a:r>
          </a:p>
          <a:p>
            <a:r>
              <a:rPr lang="sr-Latn-BA" smtClean="0"/>
              <a:t>Slika se uključuje pomoću taga </a:t>
            </a:r>
            <a:r>
              <a:rPr lang="sr-Latn-BA" smtClean="0">
                <a:solidFill>
                  <a:srgbClr val="C00000"/>
                </a:solidFill>
              </a:rPr>
              <a:t>&lt;img&gt;</a:t>
            </a:r>
            <a:endParaRPr lang="sr-Latn-BA" smtClean="0"/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&lt;img src=“adresa” alt=“neki tekst”&gt;</a:t>
            </a:r>
          </a:p>
          <a:p>
            <a:pPr lvl="1"/>
            <a:r>
              <a:rPr lang="sr-Latn-BA" smtClean="0"/>
              <a:t>Prazan HTML element, sadrži samo atribute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src</a:t>
            </a:r>
            <a:r>
              <a:rPr lang="sr-Latn-BA" smtClean="0"/>
              <a:t> atribut je adresa slike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alt</a:t>
            </a:r>
            <a:r>
              <a:rPr lang="sr-Latn-BA" smtClean="0"/>
              <a:t> atribut je tekst koji se ispisuje ako se slika ne može prikazati (npr. ako se koristi audio čitač)</a:t>
            </a:r>
          </a:p>
          <a:p>
            <a:r>
              <a:rPr lang="sr-Latn-BA" smtClean="0"/>
              <a:t>Primjer:</a:t>
            </a:r>
          </a:p>
          <a:p>
            <a:pPr lvl="1"/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&lt;img src=“lena.jpg” alt=“Slika djevojke” width=“256” height=“256”&gt;</a:t>
            </a:r>
          </a:p>
          <a:p>
            <a:pPr lvl="1"/>
            <a:r>
              <a:rPr lang="sr-Latn-BA" smtClean="0"/>
              <a:t>Atributima </a:t>
            </a:r>
            <a:r>
              <a:rPr lang="sr-Latn-BA" smtClean="0">
                <a:solidFill>
                  <a:srgbClr val="C00000"/>
                </a:solidFill>
              </a:rPr>
              <a:t>width</a:t>
            </a:r>
            <a:r>
              <a:rPr lang="sr-Latn-BA" smtClean="0"/>
              <a:t> i </a:t>
            </a:r>
            <a:r>
              <a:rPr lang="sr-Latn-BA" smtClean="0">
                <a:solidFill>
                  <a:srgbClr val="C00000"/>
                </a:solidFill>
              </a:rPr>
              <a:t>height</a:t>
            </a:r>
            <a:r>
              <a:rPr lang="sr-Latn-BA" smtClean="0"/>
              <a:t> definisana je veličina slike</a:t>
            </a:r>
          </a:p>
          <a:p>
            <a:pPr lvl="1"/>
            <a:r>
              <a:rPr lang="sr-Latn-BA" smtClean="0"/>
              <a:t>Dobra je praksa da se koriste kako bi se omogućilo čitaču da rezerviše prostor za sliku prije nego što se slika učita (izbjegava se treperenje ekrana)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Audio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smtClean="0"/>
              <a:t>HTML5 posjeduje standardno rješenje za reprodukciju audio fajlova</a:t>
            </a:r>
          </a:p>
          <a:p>
            <a:r>
              <a:rPr lang="sr-Latn-BA" smtClean="0"/>
              <a:t>Prije HTML5 nije postojalo standardno rješenje za reprodukciju audio fajlova na web stranicama</a:t>
            </a:r>
          </a:p>
          <a:p>
            <a:pPr lvl="1"/>
            <a:r>
              <a:rPr lang="sr-Latn-BA" smtClean="0"/>
              <a:t>Morao se koristiti plug-in (npr. Flash)</a:t>
            </a:r>
          </a:p>
          <a:p>
            <a:r>
              <a:rPr lang="sr-Latn-BA" smtClean="0"/>
              <a:t>Za reprodukciju audio fajla koristi se </a:t>
            </a:r>
            <a:r>
              <a:rPr lang="sr-Latn-BA" smtClean="0">
                <a:solidFill>
                  <a:srgbClr val="C00000"/>
                </a:solidFill>
              </a:rPr>
              <a:t>&lt;audio&gt; </a:t>
            </a:r>
            <a:r>
              <a:rPr lang="sr-Latn-BA" smtClean="0"/>
              <a:t>tag</a:t>
            </a:r>
          </a:p>
          <a:p>
            <a:r>
              <a:rPr lang="sr-Latn-BA" smtClean="0"/>
              <a:t>Podržani tipovi audio fajlova: </a:t>
            </a:r>
          </a:p>
          <a:p>
            <a:pPr lvl="1"/>
            <a:r>
              <a:rPr lang="sr-Latn-BA" smtClean="0"/>
              <a:t>WAV – audio/wav</a:t>
            </a:r>
          </a:p>
          <a:p>
            <a:pPr lvl="1"/>
            <a:r>
              <a:rPr lang="sr-Latn-BA" smtClean="0"/>
              <a:t>MP3 – audio/mpeg</a:t>
            </a:r>
          </a:p>
          <a:p>
            <a:pPr lvl="1"/>
            <a:r>
              <a:rPr lang="sr-Latn-BA" smtClean="0"/>
              <a:t>Ogg – audio/ogg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Audio primjer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smtClean="0"/>
              <a:t>&lt;audi</a:t>
            </a:r>
            <a:r>
              <a:rPr lang="sr-Latn-BA" sz="2800"/>
              <a:t>o</a:t>
            </a:r>
            <a:r>
              <a:rPr lang="sr-Latn-BA" sz="2800" smtClean="0"/>
              <a:t> src=“acoustic.wav” </a:t>
            </a:r>
            <a:r>
              <a:rPr lang="en-US" sz="2800" smtClean="0"/>
              <a:t>controls</a:t>
            </a:r>
            <a:r>
              <a:rPr lang="sr-Latn-BA" sz="2800" smtClean="0"/>
              <a:t>&gt;</a:t>
            </a:r>
          </a:p>
          <a:p>
            <a:pPr>
              <a:buNone/>
            </a:pPr>
            <a:r>
              <a:rPr lang="sr-Latn-BA" sz="2800"/>
              <a:t> </a:t>
            </a:r>
            <a:r>
              <a:rPr lang="sr-Latn-BA" sz="2800" smtClean="0"/>
              <a:t>   Čitač ne podržava audio </a:t>
            </a:r>
            <a:r>
              <a:rPr lang="en-US" sz="2800" smtClean="0"/>
              <a:t>element.</a:t>
            </a:r>
            <a:endParaRPr lang="sr-Latn-BA" sz="2800" smtClean="0"/>
          </a:p>
          <a:p>
            <a:pPr>
              <a:buNone/>
            </a:pPr>
            <a:r>
              <a:rPr lang="en-US" sz="2800" smtClean="0"/>
              <a:t>&lt;/audio&gt; </a:t>
            </a:r>
            <a:endParaRPr lang="sr-Latn-BA" sz="2800" smtClean="0"/>
          </a:p>
          <a:p>
            <a:r>
              <a:rPr lang="sr-Latn-BA" sz="2800" smtClean="0">
                <a:solidFill>
                  <a:srgbClr val="C00000"/>
                </a:solidFill>
              </a:rPr>
              <a:t>controls</a:t>
            </a:r>
            <a:r>
              <a:rPr lang="sr-Latn-BA" sz="2800">
                <a:solidFill>
                  <a:srgbClr val="C00000"/>
                </a:solidFill>
              </a:rPr>
              <a:t> </a:t>
            </a:r>
            <a:r>
              <a:rPr lang="sr-Latn-BA" sz="2800" smtClean="0"/>
              <a:t>atribut dodaje kontrole: play, pause, volume</a:t>
            </a:r>
          </a:p>
          <a:p>
            <a:r>
              <a:rPr lang="sr-Latn-BA" sz="2800" smtClean="0">
                <a:solidFill>
                  <a:srgbClr val="C00000"/>
                </a:solidFill>
              </a:rPr>
              <a:t>src</a:t>
            </a:r>
            <a:r>
              <a:rPr lang="sr-Latn-BA" sz="2800" smtClean="0"/>
              <a:t> ukazuje na audio fajl</a:t>
            </a:r>
          </a:p>
          <a:p>
            <a:r>
              <a:rPr lang="sr-Latn-BA" sz="2800" smtClean="0"/>
              <a:t>Tekst između &lt;audio&gt; i &lt;/audio&gt; tagova će se ispisati ako čitač ne podržava &lt;audio&gt; element</a:t>
            </a:r>
            <a:endParaRPr lang="en-US" sz="2800" smtClean="0"/>
          </a:p>
          <a:p>
            <a:r>
              <a:rPr lang="sr-Latn-BA" sz="2800" smtClean="0"/>
              <a:t>Moguće je koristiti </a:t>
            </a:r>
            <a:r>
              <a:rPr lang="sr-Latn-BA" sz="2800" smtClean="0">
                <a:solidFill>
                  <a:srgbClr val="C00000"/>
                </a:solidFill>
              </a:rPr>
              <a:t>&lt;source&gt;</a:t>
            </a:r>
            <a:r>
              <a:rPr lang="sr-Latn-BA" sz="2800" smtClean="0"/>
              <a:t> tagove</a:t>
            </a:r>
          </a:p>
          <a:p>
            <a:pPr lvl="1"/>
            <a:r>
              <a:rPr lang="sr-Latn-BA" sz="2400" smtClean="0"/>
              <a:t>Čitač će iskoristiti prvi prepoznati format</a:t>
            </a:r>
          </a:p>
          <a:p>
            <a:pPr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Video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smtClean="0"/>
              <a:t>HTML5 posjeduje standardno rješenje za reprodukciju video fajlova</a:t>
            </a:r>
          </a:p>
          <a:p>
            <a:r>
              <a:rPr lang="sr-Latn-BA" smtClean="0"/>
              <a:t>Prije HTML5 nije postojalo standardno rješenje za reprodukciju video fajlova na web stranicama</a:t>
            </a:r>
          </a:p>
          <a:p>
            <a:pPr lvl="1"/>
            <a:r>
              <a:rPr lang="sr-Latn-BA" smtClean="0"/>
              <a:t>Morao se koristiti plug-in (npr. Flash)</a:t>
            </a:r>
          </a:p>
          <a:p>
            <a:r>
              <a:rPr lang="sr-Latn-BA" smtClean="0"/>
              <a:t>Za reprodukciju </a:t>
            </a:r>
            <a:r>
              <a:rPr lang="sr-Latn-BA" smtClean="0"/>
              <a:t>video fajla </a:t>
            </a:r>
            <a:r>
              <a:rPr lang="sr-Latn-BA" smtClean="0"/>
              <a:t>koristi se </a:t>
            </a:r>
            <a:r>
              <a:rPr lang="sr-Latn-BA" smtClean="0">
                <a:solidFill>
                  <a:srgbClr val="C00000"/>
                </a:solidFill>
              </a:rPr>
              <a:t>&lt;video&gt; </a:t>
            </a:r>
            <a:r>
              <a:rPr lang="sr-Latn-BA" smtClean="0"/>
              <a:t>tag</a:t>
            </a:r>
          </a:p>
          <a:p>
            <a:r>
              <a:rPr lang="sr-Latn-BA" smtClean="0"/>
              <a:t>Podržani tipovi </a:t>
            </a:r>
            <a:r>
              <a:rPr lang="sr-Latn-BA" smtClean="0"/>
              <a:t>vide</a:t>
            </a:r>
            <a:r>
              <a:rPr lang="sr-Latn-BA" smtClean="0"/>
              <a:t>o </a:t>
            </a:r>
            <a:r>
              <a:rPr lang="sr-Latn-BA" smtClean="0"/>
              <a:t>fajlova: </a:t>
            </a:r>
          </a:p>
          <a:p>
            <a:pPr lvl="1"/>
            <a:r>
              <a:rPr lang="sr-Latn-BA" smtClean="0"/>
              <a:t>MP4 – video/mp4</a:t>
            </a:r>
          </a:p>
          <a:p>
            <a:pPr lvl="1"/>
            <a:r>
              <a:rPr lang="sr-Latn-BA" smtClean="0"/>
              <a:t>WebM – video/webm</a:t>
            </a:r>
          </a:p>
          <a:p>
            <a:pPr lvl="1"/>
            <a:r>
              <a:rPr lang="sr-Latn-BA" smtClean="0"/>
              <a:t>Ogg – video/ogg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Video primjer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smtClean="0"/>
              <a:t>&lt;</a:t>
            </a:r>
            <a:r>
              <a:rPr lang="sr-Latn-BA" sz="2800" smtClean="0"/>
              <a:t>video src=“mobile.mp4” </a:t>
            </a:r>
            <a:r>
              <a:rPr lang="en-US" sz="2800" smtClean="0"/>
              <a:t>controls</a:t>
            </a:r>
            <a:r>
              <a:rPr lang="sr-Latn-BA" sz="2800" smtClean="0"/>
              <a:t>&gt;</a:t>
            </a:r>
          </a:p>
          <a:p>
            <a:pPr>
              <a:buNone/>
            </a:pPr>
            <a:r>
              <a:rPr lang="sr-Latn-BA" sz="2800"/>
              <a:t> </a:t>
            </a:r>
            <a:r>
              <a:rPr lang="sr-Latn-BA" sz="2800" smtClean="0"/>
              <a:t>   Čitač ne podržava video </a:t>
            </a:r>
            <a:r>
              <a:rPr lang="en-US" sz="2800" smtClean="0"/>
              <a:t>element.</a:t>
            </a:r>
            <a:endParaRPr lang="sr-Latn-BA" sz="2800" smtClean="0"/>
          </a:p>
          <a:p>
            <a:pPr>
              <a:buNone/>
            </a:pPr>
            <a:r>
              <a:rPr lang="en-US" sz="2800" smtClean="0"/>
              <a:t>&lt;/</a:t>
            </a:r>
            <a:r>
              <a:rPr lang="sr-Latn-BA" sz="2800" smtClean="0"/>
              <a:t>video</a:t>
            </a:r>
            <a:r>
              <a:rPr lang="en-US" sz="2800" smtClean="0"/>
              <a:t>&gt; </a:t>
            </a:r>
            <a:endParaRPr lang="sr-Latn-BA" sz="2800" smtClean="0"/>
          </a:p>
          <a:p>
            <a:r>
              <a:rPr lang="sr-Latn-BA" sz="2800" smtClean="0">
                <a:solidFill>
                  <a:srgbClr val="C00000"/>
                </a:solidFill>
              </a:rPr>
              <a:t>controls</a:t>
            </a:r>
            <a:r>
              <a:rPr lang="sr-Latn-BA" sz="2800">
                <a:solidFill>
                  <a:srgbClr val="C00000"/>
                </a:solidFill>
              </a:rPr>
              <a:t> </a:t>
            </a:r>
            <a:r>
              <a:rPr lang="sr-Latn-BA" sz="2800" smtClean="0"/>
              <a:t>atribut dodaje kontrole: play, pause</a:t>
            </a:r>
          </a:p>
          <a:p>
            <a:r>
              <a:rPr lang="sr-Latn-BA" sz="2800" smtClean="0">
                <a:solidFill>
                  <a:srgbClr val="C00000"/>
                </a:solidFill>
              </a:rPr>
              <a:t>src</a:t>
            </a:r>
            <a:r>
              <a:rPr lang="sr-Latn-BA" sz="2800" smtClean="0"/>
              <a:t> ukazuje na video fajl</a:t>
            </a:r>
          </a:p>
          <a:p>
            <a:r>
              <a:rPr lang="sr-Latn-BA" sz="2800" smtClean="0"/>
              <a:t>Tekst između &lt;video&gt; i &lt;/video&gt; tagova će se ispisati ako čitač ne podržava &lt;video&gt; element</a:t>
            </a:r>
            <a:endParaRPr lang="en-US" sz="2800" smtClean="0"/>
          </a:p>
          <a:p>
            <a:r>
              <a:rPr lang="sr-Latn-BA" sz="2800" smtClean="0"/>
              <a:t>Moguće je koristiti </a:t>
            </a:r>
            <a:r>
              <a:rPr lang="sr-Latn-BA" sz="2800" smtClean="0">
                <a:solidFill>
                  <a:srgbClr val="C00000"/>
                </a:solidFill>
              </a:rPr>
              <a:t>&lt;source&gt;</a:t>
            </a:r>
            <a:r>
              <a:rPr lang="sr-Latn-BA" sz="2800" smtClean="0"/>
              <a:t> tagove</a:t>
            </a:r>
          </a:p>
          <a:p>
            <a:pPr lvl="1"/>
            <a:r>
              <a:rPr lang="sr-Latn-BA" sz="2400" smtClean="0"/>
              <a:t>Čitač će iskoristiti prvi prepoznati format</a:t>
            </a:r>
          </a:p>
          <a:p>
            <a:pPr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smtClean="0"/>
              <a:t>Grafika</a:t>
            </a:r>
            <a:br>
              <a:rPr lang="sr-Latn-BA" smtClean="0"/>
            </a:br>
            <a:r>
              <a:rPr lang="sr-Latn-BA" smtClean="0"/>
              <a:t>Canvas element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28931"/>
          </a:xfrm>
        </p:spPr>
        <p:txBody>
          <a:bodyPr>
            <a:normAutofit fontScale="85000" lnSpcReduction="20000"/>
          </a:bodyPr>
          <a:lstStyle/>
          <a:p>
            <a:r>
              <a:rPr lang="en-US" smtClean="0"/>
              <a:t>Kontejner </a:t>
            </a:r>
            <a:r>
              <a:rPr lang="sr-Latn-BA" smtClean="0"/>
              <a:t>za grafiku u HTML5 standardu je </a:t>
            </a:r>
            <a:r>
              <a:rPr lang="sr-Latn-BA" smtClean="0">
                <a:solidFill>
                  <a:srgbClr val="C00000"/>
                </a:solidFill>
              </a:rPr>
              <a:t>&lt;canvas&gt;</a:t>
            </a:r>
            <a:r>
              <a:rPr lang="sr-Latn-BA" smtClean="0"/>
              <a:t> element</a:t>
            </a:r>
          </a:p>
          <a:p>
            <a:r>
              <a:rPr lang="sr-Latn-BA" smtClean="0"/>
              <a:t>HTML canvas je pravougaoni region na HTML stranici</a:t>
            </a:r>
          </a:p>
          <a:p>
            <a:r>
              <a:rPr lang="sr-Latn-BA" smtClean="0"/>
              <a:t>Canvas posjeduje metode za crtanje linija, pravougaonika, kružnica, ispisivanje teksta i prikazivanje slika</a:t>
            </a:r>
          </a:p>
          <a:p>
            <a:r>
              <a:rPr lang="sr-Latn-BA" smtClean="0"/>
              <a:t>Primjer: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78761" y="4500570"/>
            <a:ext cx="5786478" cy="1631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smtClean="0">
                <a:solidFill>
                  <a:srgbClr val="C00000"/>
                </a:solidFill>
              </a:rPr>
              <a:t>&lt;canvas id="myCanvas" width="200" height="100"</a:t>
            </a:r>
            <a:br>
              <a:rPr lang="en-US" sz="2000" smtClean="0">
                <a:solidFill>
                  <a:srgbClr val="C00000"/>
                </a:solidFill>
              </a:rPr>
            </a:br>
            <a:r>
              <a:rPr lang="sr-Latn-BA" sz="2000" smtClean="0">
                <a:solidFill>
                  <a:srgbClr val="C00000"/>
                </a:solidFill>
              </a:rPr>
              <a:t>    </a:t>
            </a:r>
            <a:r>
              <a:rPr lang="en-US" sz="2000" smtClean="0">
                <a:solidFill>
                  <a:srgbClr val="C00000"/>
                </a:solidFill>
              </a:rPr>
              <a:t>style="border:1px solid #000000;"&gt;</a:t>
            </a:r>
            <a:endParaRPr lang="sr-Latn-BA" sz="2000" smtClean="0">
              <a:solidFill>
                <a:srgbClr val="C00000"/>
              </a:solidFill>
            </a:endParaRPr>
          </a:p>
          <a:p>
            <a:pPr>
              <a:buNone/>
            </a:pPr>
            <a:endParaRPr lang="sr-Latn-BA" sz="200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sz="2000" smtClean="0">
                <a:solidFill>
                  <a:srgbClr val="C00000"/>
                </a:solidFill>
              </a:rPr>
              <a:t>&lt;/canvas&gt; </a:t>
            </a:r>
          </a:p>
          <a:p>
            <a:endParaRPr lang="en-US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Definicija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smtClean="0">
                <a:solidFill>
                  <a:srgbClr val="C00000"/>
                </a:solidFill>
              </a:rPr>
              <a:t>Hipermedija</a:t>
            </a:r>
            <a:r>
              <a:rPr lang="sr-Latn-BA" smtClean="0"/>
              <a:t> je termin koji se odnosi na sadržaj koji obuhvata tekst, slike, zvuk, video, animacije, itd. povezan je linkovima i omogućava interakciju sa korisnikom</a:t>
            </a:r>
          </a:p>
          <a:p>
            <a:r>
              <a:rPr lang="sr-Latn-BA" smtClean="0"/>
              <a:t>Naglasak je na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interaktivnosti</a:t>
            </a:r>
            <a:r>
              <a:rPr lang="sr-Latn-BA" smtClean="0"/>
              <a:t> koja ne mora da bude prisutna u svakoj multimedijalnoj </a:t>
            </a:r>
            <a:r>
              <a:rPr lang="sr-Latn-BA" smtClean="0"/>
              <a:t>aplikac</a:t>
            </a:r>
            <a:r>
              <a:rPr lang="en-US" smtClean="0"/>
              <a:t>i</a:t>
            </a:r>
            <a:r>
              <a:rPr lang="sr-Latn-BA" smtClean="0"/>
              <a:t>ji</a:t>
            </a:r>
            <a:endParaRPr lang="sr-Latn-BA" smtClean="0"/>
          </a:p>
          <a:p>
            <a:r>
              <a:rPr lang="sr-Latn-BA" smtClean="0"/>
              <a:t>WWW je primjer hipermedije</a:t>
            </a:r>
          </a:p>
          <a:p>
            <a:r>
              <a:rPr lang="sr-Latn-BA" smtClean="0"/>
              <a:t>Generalizacija koncepta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hiperteksta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smtClean="0"/>
              <a:t>Crtanje</a:t>
            </a:r>
            <a:br>
              <a:rPr lang="sr-Latn-BA" smtClean="0"/>
            </a:br>
            <a:r>
              <a:rPr lang="sr-Latn-BA" smtClean="0"/>
              <a:t>Canvas element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Za crtanje je potrebno koristiti Javascript</a:t>
            </a:r>
          </a:p>
          <a:p>
            <a:r>
              <a:rPr lang="sr-Latn-BA" smtClean="0"/>
              <a:t>Primjer, crtanje linije:</a:t>
            </a:r>
          </a:p>
          <a:p>
            <a:pPr>
              <a:buNone/>
            </a:pPr>
            <a:r>
              <a:rPr lang="en-US" smtClean="0"/>
              <a:t>var c = document.getElementById("myCanvas");</a:t>
            </a:r>
            <a:endParaRPr lang="sr-Latn-BA" smtClean="0"/>
          </a:p>
          <a:p>
            <a:pPr>
              <a:buNone/>
            </a:pPr>
            <a:r>
              <a:rPr lang="en-US" smtClean="0"/>
              <a:t>var ctx = c.getContext("2d");</a:t>
            </a:r>
            <a:endParaRPr lang="sr-Latn-BA" smtClean="0"/>
          </a:p>
          <a:p>
            <a:pPr>
              <a:buNone/>
            </a:pPr>
            <a:r>
              <a:rPr lang="en-US" smtClean="0"/>
              <a:t>ctx.moveTo(0,0);</a:t>
            </a:r>
            <a:endParaRPr lang="sr-Latn-BA" smtClean="0"/>
          </a:p>
          <a:p>
            <a:pPr>
              <a:buNone/>
            </a:pPr>
            <a:r>
              <a:rPr lang="en-US" smtClean="0"/>
              <a:t>ctx.lineTo(200,100);</a:t>
            </a:r>
            <a:endParaRPr lang="sr-Latn-BA" smtClean="0"/>
          </a:p>
          <a:p>
            <a:pPr>
              <a:buNone/>
            </a:pPr>
            <a:r>
              <a:rPr lang="en-US" smtClean="0"/>
              <a:t>ctx.stroke();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smtClean="0"/>
              <a:t>Grafika</a:t>
            </a:r>
            <a:br>
              <a:rPr lang="sr-Latn-BA" smtClean="0"/>
            </a:br>
            <a:r>
              <a:rPr lang="sr-Latn-BA" smtClean="0"/>
              <a:t>Scalable Vector Graphics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Scalable Vector Graphics (SVG) se koristi za definisanje vektorske grafike na webu</a:t>
            </a:r>
          </a:p>
          <a:p>
            <a:r>
              <a:rPr lang="sr-Latn-BA" smtClean="0"/>
              <a:t>Kontejner za SVG grafiku je </a:t>
            </a:r>
            <a:r>
              <a:rPr lang="sr-Latn-BA" smtClean="0">
                <a:solidFill>
                  <a:srgbClr val="C00000"/>
                </a:solidFill>
              </a:rPr>
              <a:t>&lt;svg&gt;</a:t>
            </a:r>
            <a:r>
              <a:rPr lang="sr-Latn-BA" smtClean="0"/>
              <a:t> element</a:t>
            </a:r>
          </a:p>
          <a:p>
            <a:r>
              <a:rPr lang="sr-Latn-BA" smtClean="0"/>
              <a:t>SVG ima metode za crtanje linija, pravougaonika, kružnica, ispis teksta i prikazivanje slika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smtClean="0"/>
              <a:t>Primjer</a:t>
            </a:r>
            <a:br>
              <a:rPr lang="sr-Latn-BA" smtClean="0"/>
            </a:br>
            <a:r>
              <a:rPr lang="sr-Latn-BA" smtClean="0"/>
              <a:t>SVG crtanje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sz="2800" smtClean="0"/>
              <a:t>&lt;svg width="400" height="100"&gt;</a:t>
            </a:r>
            <a:endParaRPr lang="sr-Latn-BA" sz="2800" smtClean="0"/>
          </a:p>
          <a:p>
            <a:pPr>
              <a:buNone/>
            </a:pPr>
            <a:r>
              <a:rPr lang="sr-Latn-BA" sz="2800" smtClean="0"/>
              <a:t>    </a:t>
            </a:r>
            <a:r>
              <a:rPr lang="en-US" sz="2800" smtClean="0"/>
              <a:t>&lt;rect width="400" height="100" fill="#0000FF" </a:t>
            </a:r>
          </a:p>
          <a:p>
            <a:pPr>
              <a:buNone/>
            </a:pPr>
            <a:r>
              <a:rPr lang="en-US" sz="2800" smtClean="0"/>
              <a:t>           stroke-width="10" stroke="#000000" /&gt;</a:t>
            </a:r>
            <a:endParaRPr lang="sr-Latn-BA" sz="2800" smtClean="0"/>
          </a:p>
          <a:p>
            <a:pPr>
              <a:buNone/>
            </a:pPr>
            <a:r>
              <a:rPr lang="sr-Latn-BA" sz="2800" smtClean="0"/>
              <a:t>    &lt;circle cx="50" cy="50" r="40" stroke="green" </a:t>
            </a:r>
          </a:p>
          <a:p>
            <a:pPr>
              <a:buNone/>
            </a:pPr>
            <a:r>
              <a:rPr lang="sr-Latn-BA" sz="2800" smtClean="0"/>
              <a:t>	      stroke-width="4" fill="yellow" /&gt;</a:t>
            </a:r>
          </a:p>
          <a:p>
            <a:pPr>
              <a:buNone/>
            </a:pPr>
            <a:r>
              <a:rPr lang="sr-Latn-BA" sz="2800" smtClean="0"/>
              <a:t>    &lt;text fill="#ffffff" font-size="45" font-family="Verdana" </a:t>
            </a:r>
          </a:p>
          <a:p>
            <a:pPr>
              <a:buNone/>
            </a:pPr>
            <a:r>
              <a:rPr lang="sr-Latn-BA" sz="2800" smtClean="0"/>
              <a:t>	      x="100" y="86"&gt;SVG&lt;/text&gt;</a:t>
            </a:r>
          </a:p>
          <a:p>
            <a:pPr>
              <a:buNone/>
            </a:pPr>
            <a:r>
              <a:rPr lang="en-US" sz="2800" smtClean="0"/>
              <a:t>&lt;/svg&gt;</a:t>
            </a:r>
            <a:br>
              <a:rPr lang="en-US" sz="2800" smtClean="0"/>
            </a:br>
            <a:endParaRPr lang="en-US"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Razlike između SVG i canvas grafike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BA" smtClean="0"/>
              <a:t>SVG je jezik za opis 2D grafike</a:t>
            </a:r>
          </a:p>
          <a:p>
            <a:r>
              <a:rPr lang="sr-Latn-BA" smtClean="0"/>
              <a:t>Canvas se koristi za crtanje grafike u hodu (pomoću Javascripta)</a:t>
            </a:r>
          </a:p>
          <a:p>
            <a:r>
              <a:rPr lang="sr-Latn-BA" smtClean="0"/>
              <a:t>Svaki oblik nacrtan pomoću SVG se čuva kao objekat i moguće ga je promijeniti i ponovo renderovati</a:t>
            </a:r>
          </a:p>
          <a:p>
            <a:r>
              <a:rPr lang="sr-Latn-BA" smtClean="0"/>
              <a:t>Objekti u canvas grafici se ne mogu mijenjati u hodu, moguće je samo ponovo iscrtati čitavu scenu</a:t>
            </a:r>
          </a:p>
          <a:p>
            <a:r>
              <a:rPr lang="sr-Latn-BA" smtClean="0"/>
              <a:t>SVG je pogodan za renderovanje većih područja (npr. Google Maps)</a:t>
            </a:r>
          </a:p>
          <a:p>
            <a:r>
              <a:rPr lang="sr-Latn-BA" smtClean="0"/>
              <a:t>SVG se može sporo renderovati</a:t>
            </a:r>
          </a:p>
          <a:p>
            <a:r>
              <a:rPr lang="sr-Latn-BA" smtClean="0"/>
              <a:t>Canvas grafika je pogodna za grafički intenzivne igre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smtClean="0"/>
              <a:t>Stilovi na webu</a:t>
            </a:r>
            <a:br>
              <a:rPr lang="sr-Latn-BA" smtClean="0"/>
            </a:br>
            <a:r>
              <a:rPr lang="sr-Latn-BA" smtClean="0"/>
              <a:t>Cascading Style Sheets – CSS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mtClean="0"/>
              <a:t>&lt;!</a:t>
            </a:r>
            <a:r>
              <a:rPr lang="en-US" smtClean="0"/>
              <a:t>DOCTYPE html&gt;</a:t>
            </a:r>
            <a:endParaRPr lang="sr-Latn-BA" smtClean="0"/>
          </a:p>
          <a:p>
            <a:pPr>
              <a:buNone/>
            </a:pPr>
            <a:r>
              <a:rPr lang="en-US" smtClean="0"/>
              <a:t>&lt;html&gt;</a:t>
            </a:r>
            <a:br>
              <a:rPr lang="en-US" smtClean="0"/>
            </a:br>
            <a:endParaRPr lang="sr-Latn-BA" smtClean="0"/>
          </a:p>
          <a:p>
            <a:pPr>
              <a:buNone/>
            </a:pPr>
            <a:r>
              <a:rPr lang="en-US" smtClean="0"/>
              <a:t>&lt;head&gt;</a:t>
            </a:r>
            <a:br>
              <a:rPr lang="en-US" smtClean="0"/>
            </a:br>
            <a:r>
              <a:rPr lang="en-US" smtClean="0"/>
              <a:t>&lt;style&gt;</a:t>
            </a:r>
            <a:br>
              <a:rPr lang="en-US" smtClean="0"/>
            </a:br>
            <a:r>
              <a:rPr lang="sr-Latn-BA" smtClean="0"/>
              <a:t>    </a:t>
            </a:r>
            <a:r>
              <a:rPr lang="en-US" smtClean="0"/>
              <a:t>body {background-color:lightgray}</a:t>
            </a:r>
            <a:br>
              <a:rPr lang="en-US" smtClean="0"/>
            </a:br>
            <a:r>
              <a:rPr lang="en-US" smtClean="0"/>
              <a:t>  </a:t>
            </a:r>
            <a:r>
              <a:rPr lang="sr-Latn-BA" smtClean="0"/>
              <a:t>  </a:t>
            </a:r>
            <a:r>
              <a:rPr lang="en-US" smtClean="0"/>
              <a:t>h1   {color:blue}</a:t>
            </a:r>
            <a:br>
              <a:rPr lang="en-US" smtClean="0"/>
            </a:br>
            <a:r>
              <a:rPr lang="en-US" smtClean="0"/>
              <a:t>  </a:t>
            </a:r>
            <a:r>
              <a:rPr lang="sr-Latn-BA" smtClean="0"/>
              <a:t>  </a:t>
            </a:r>
            <a:r>
              <a:rPr lang="en-US" smtClean="0"/>
              <a:t>p    {color:green}</a:t>
            </a:r>
            <a:br>
              <a:rPr lang="en-US" smtClean="0"/>
            </a:br>
            <a:r>
              <a:rPr lang="en-US" smtClean="0"/>
              <a:t>&lt;/style&gt;</a:t>
            </a:r>
            <a:endParaRPr lang="sr-Latn-BA" smtClean="0"/>
          </a:p>
          <a:p>
            <a:pPr>
              <a:buNone/>
            </a:pPr>
            <a:r>
              <a:rPr lang="en-US" smtClean="0"/>
              <a:t>&lt;/head&gt;</a:t>
            </a:r>
            <a:br>
              <a:rPr lang="en-US" smtClean="0"/>
            </a:br>
            <a:endParaRPr lang="sr-Latn-BA" smtClean="0"/>
          </a:p>
          <a:p>
            <a:pPr>
              <a:buNone/>
            </a:pPr>
            <a:r>
              <a:rPr lang="en-US" smtClean="0"/>
              <a:t>&lt;body</a:t>
            </a:r>
            <a:r>
              <a:rPr lang="sr-Latn-BA" smtClean="0"/>
              <a:t>&gt;</a:t>
            </a:r>
          </a:p>
          <a:p>
            <a:pPr>
              <a:buNone/>
            </a:pPr>
            <a:r>
              <a:rPr lang="sr-Latn-BA" smtClean="0"/>
              <a:t>    </a:t>
            </a:r>
            <a:r>
              <a:rPr lang="en-US" smtClean="0"/>
              <a:t>&lt;h1&gt;</a:t>
            </a:r>
            <a:r>
              <a:rPr lang="sr-Latn-BA" smtClean="0"/>
              <a:t>Ovo je podnaslov</a:t>
            </a:r>
            <a:r>
              <a:rPr lang="en-US" smtClean="0"/>
              <a:t>&lt;/h1&gt;</a:t>
            </a:r>
            <a:endParaRPr lang="sr-Latn-BA" smtClean="0"/>
          </a:p>
          <a:p>
            <a:pPr>
              <a:buNone/>
            </a:pPr>
            <a:r>
              <a:rPr lang="sr-Latn-BA" smtClean="0"/>
              <a:t>    </a:t>
            </a:r>
            <a:r>
              <a:rPr lang="en-US" smtClean="0"/>
              <a:t>&lt;p&gt;</a:t>
            </a:r>
            <a:r>
              <a:rPr lang="sr-Latn-BA" smtClean="0"/>
              <a:t>Ovo je paragraf</a:t>
            </a:r>
            <a:r>
              <a:rPr lang="en-US" smtClean="0"/>
              <a:t>.&lt;/p&gt;</a:t>
            </a:r>
            <a:endParaRPr lang="sr-Latn-BA" smtClean="0"/>
          </a:p>
          <a:p>
            <a:pPr>
              <a:buNone/>
            </a:pPr>
            <a:r>
              <a:rPr lang="en-US" smtClean="0"/>
              <a:t>&lt;/body&gt;</a:t>
            </a:r>
            <a:endParaRPr lang="sr-Latn-BA" smtClean="0"/>
          </a:p>
          <a:p>
            <a:pPr>
              <a:buNone/>
            </a:pPr>
            <a:r>
              <a:rPr lang="en-US" smtClean="0"/>
              <a:t>&lt;/html&gt;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CSS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BA" smtClean="0"/>
              <a:t>Stilovi se HTML elementu mogu pridružiti na tri načina: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Inline</a:t>
            </a:r>
            <a:r>
              <a:rPr lang="sr-Latn-BA" smtClean="0"/>
              <a:t> – korištenjem </a:t>
            </a:r>
            <a:r>
              <a:rPr lang="sr-Latn-BA" smtClean="0">
                <a:solidFill>
                  <a:srgbClr val="C00000"/>
                </a:solidFill>
              </a:rPr>
              <a:t>style</a:t>
            </a:r>
            <a:r>
              <a:rPr lang="sr-Latn-BA" smtClean="0"/>
              <a:t> atributa HTML elementa</a:t>
            </a:r>
          </a:p>
          <a:p>
            <a:pPr lvl="2"/>
            <a:r>
              <a:rPr lang="sr-Latn-BA" smtClean="0"/>
              <a:t>Pogodno za pridruživanje stila jednom HTML elementu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Interni</a:t>
            </a:r>
            <a:r>
              <a:rPr lang="sr-Latn-BA" smtClean="0"/>
              <a:t> – korištenjem </a:t>
            </a:r>
            <a:r>
              <a:rPr lang="sr-Latn-BA" smtClean="0">
                <a:solidFill>
                  <a:srgbClr val="C00000"/>
                </a:solidFill>
              </a:rPr>
              <a:t>&lt;style&gt; </a:t>
            </a:r>
            <a:r>
              <a:rPr lang="sr-Latn-BA" smtClean="0"/>
              <a:t>elementa u HTML &lt;head&gt; sekciji</a:t>
            </a:r>
          </a:p>
          <a:p>
            <a:pPr lvl="2"/>
            <a:r>
              <a:rPr lang="sr-Latn-BA" smtClean="0"/>
              <a:t>Pogodno za pridruživanje stilova elementima jedne HTML strane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Eksterni</a:t>
            </a:r>
            <a:r>
              <a:rPr lang="sr-Latn-BA" smtClean="0"/>
              <a:t> – korištenjem jednog ili više </a:t>
            </a:r>
            <a:r>
              <a:rPr lang="sr-Latn-BA" smtClean="0">
                <a:solidFill>
                  <a:srgbClr val="C00000"/>
                </a:solidFill>
              </a:rPr>
              <a:t>eksternih CSS fajlova</a:t>
            </a:r>
          </a:p>
          <a:p>
            <a:pPr lvl="2"/>
            <a:r>
              <a:rPr lang="sr-Latn-BA" smtClean="0"/>
              <a:t>Pogodno za pridruživanje stilova elementima na više strana</a:t>
            </a:r>
          </a:p>
          <a:p>
            <a:r>
              <a:rPr lang="sr-Latn-BA" smtClean="0"/>
              <a:t>Sintaksa: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element { osobina: vrijednost; osobina: vrijednost}</a:t>
            </a:r>
          </a:p>
          <a:p>
            <a:pPr lvl="2"/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element</a:t>
            </a:r>
            <a:r>
              <a:rPr lang="sr-Latn-BA" smtClean="0"/>
              <a:t> je ime HTML elementa</a:t>
            </a:r>
          </a:p>
          <a:p>
            <a:pPr lvl="2"/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osobina</a:t>
            </a:r>
            <a:r>
              <a:rPr lang="sr-Latn-BA" smtClean="0"/>
              <a:t> je CSS osobina</a:t>
            </a:r>
          </a:p>
          <a:p>
            <a:pPr lvl="2"/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vrijednost</a:t>
            </a:r>
            <a:r>
              <a:rPr lang="sr-Latn-BA" smtClean="0"/>
              <a:t> je CSS vrijednost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Stilovi fontova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BA" smtClean="0"/>
              <a:t>CSS osobina </a:t>
            </a:r>
            <a:r>
              <a:rPr lang="sr-Latn-BA" smtClean="0">
                <a:solidFill>
                  <a:srgbClr val="C00000"/>
                </a:solidFill>
              </a:rPr>
              <a:t>color</a:t>
            </a:r>
            <a:r>
              <a:rPr lang="sr-Latn-BA" smtClean="0"/>
              <a:t> definiše boju teksta HTML elementa</a:t>
            </a:r>
          </a:p>
          <a:p>
            <a:r>
              <a:rPr lang="sr-Latn-BA" smtClean="0"/>
              <a:t>CSS osobina </a:t>
            </a:r>
            <a:r>
              <a:rPr lang="sr-Latn-BA" smtClean="0">
                <a:solidFill>
                  <a:srgbClr val="C00000"/>
                </a:solidFill>
              </a:rPr>
              <a:t>background-color</a:t>
            </a:r>
            <a:r>
              <a:rPr lang="sr-Latn-BA" smtClean="0"/>
              <a:t> definiše bolju pozadine HTML elementa</a:t>
            </a:r>
          </a:p>
          <a:p>
            <a:pPr lvl="1"/>
            <a:r>
              <a:rPr lang="sr-Latn-BA" smtClean="0"/>
              <a:t>Boje se zadaju u RGB kolor- modelu: decimalnim ili heksadecimalnim vrijednostima, te simboličkim imenima</a:t>
            </a:r>
          </a:p>
          <a:p>
            <a:r>
              <a:rPr lang="sr-Latn-BA" smtClean="0"/>
              <a:t>CSS osobina </a:t>
            </a:r>
            <a:r>
              <a:rPr lang="sr-Latn-BA" smtClean="0">
                <a:solidFill>
                  <a:srgbClr val="C00000"/>
                </a:solidFill>
              </a:rPr>
              <a:t>font-family</a:t>
            </a:r>
            <a:r>
              <a:rPr lang="sr-Latn-BA" smtClean="0"/>
              <a:t> definiše font za HTML element</a:t>
            </a:r>
          </a:p>
          <a:p>
            <a:r>
              <a:rPr lang="sr-Latn-BA" smtClean="0"/>
              <a:t>CSS osobina </a:t>
            </a:r>
            <a:r>
              <a:rPr lang="sr-Latn-BA" smtClean="0">
                <a:solidFill>
                  <a:srgbClr val="C00000"/>
                </a:solidFill>
              </a:rPr>
              <a:t>font-size</a:t>
            </a:r>
            <a:r>
              <a:rPr lang="sr-Latn-BA" smtClean="0"/>
              <a:t> definiše veličinu fonta HTML elementa</a:t>
            </a:r>
          </a:p>
          <a:p>
            <a:r>
              <a:rPr lang="sr-Latn-BA" smtClean="0"/>
              <a:t>CSS osobina </a:t>
            </a:r>
            <a:r>
              <a:rPr lang="sr-Latn-BA" smtClean="0">
                <a:solidFill>
                  <a:srgbClr val="C00000"/>
                </a:solidFill>
              </a:rPr>
              <a:t>font-style</a:t>
            </a:r>
            <a:r>
              <a:rPr lang="sr-Latn-BA" smtClean="0"/>
              <a:t> definiše oblik fonta: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normal</a:t>
            </a:r>
            <a:r>
              <a:rPr lang="sr-Latn-BA" smtClean="0"/>
              <a:t>,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italic</a:t>
            </a:r>
            <a:r>
              <a:rPr lang="sr-Latn-BA" smtClean="0"/>
              <a:t> ili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oblique</a:t>
            </a:r>
          </a:p>
          <a:p>
            <a:r>
              <a:rPr lang="sr-Latn-BA" smtClean="0"/>
              <a:t>itd.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Okvir elementa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BA" smtClean="0"/>
              <a:t>Svaki vidljivi HTML element ima okvir (iako on često nije vidljiv)</a:t>
            </a:r>
          </a:p>
          <a:p>
            <a:r>
              <a:rPr lang="sr-Latn-BA" smtClean="0"/>
              <a:t>CSS osobina </a:t>
            </a:r>
            <a:r>
              <a:rPr lang="sr-Latn-BA" smtClean="0">
                <a:solidFill>
                  <a:srgbClr val="C00000"/>
                </a:solidFill>
              </a:rPr>
              <a:t>border</a:t>
            </a:r>
            <a:r>
              <a:rPr lang="de-DE" smtClean="0"/>
              <a:t> defini</a:t>
            </a:r>
            <a:r>
              <a:rPr lang="sr-Latn-BA" smtClean="0"/>
              <a:t>še okvir HTML elementa</a:t>
            </a:r>
          </a:p>
          <a:p>
            <a:r>
              <a:rPr lang="sr-Latn-BA" smtClean="0"/>
              <a:t>CSS osobina </a:t>
            </a:r>
            <a:r>
              <a:rPr lang="sr-Latn-BA" smtClean="0">
                <a:solidFill>
                  <a:srgbClr val="C00000"/>
                </a:solidFill>
              </a:rPr>
              <a:t>padding</a:t>
            </a:r>
            <a:r>
              <a:rPr lang="sr-Latn-BA" smtClean="0"/>
              <a:t> definiše razmak između okvira i sadržaja unutar okvira</a:t>
            </a:r>
          </a:p>
          <a:p>
            <a:r>
              <a:rPr lang="sr-Latn-BA" smtClean="0"/>
              <a:t>CSS osobina </a:t>
            </a:r>
            <a:r>
              <a:rPr lang="sr-Latn-BA" smtClean="0">
                <a:solidFill>
                  <a:srgbClr val="C00000"/>
                </a:solidFill>
              </a:rPr>
              <a:t>margin</a:t>
            </a:r>
            <a:r>
              <a:rPr lang="sr-Latn-BA" smtClean="0"/>
              <a:t> definiše prostor izvan okvira – razmak do susjednog elementa</a:t>
            </a:r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537663"/>
            <a:ext cx="4038600" cy="2651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CSS za pojedine elemente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smtClean="0"/>
              <a:t>Do sada opisani stilovi se primjenjuju na sve elemente istog tipa</a:t>
            </a:r>
          </a:p>
          <a:p>
            <a:r>
              <a:rPr lang="sr-Latn-BA" smtClean="0"/>
              <a:t>Da bi se definisao poseban stil za određeni element koristi se </a:t>
            </a:r>
            <a:r>
              <a:rPr lang="sr-Latn-BA" smtClean="0">
                <a:solidFill>
                  <a:srgbClr val="C00000"/>
                </a:solidFill>
              </a:rPr>
              <a:t>id</a:t>
            </a:r>
            <a:r>
              <a:rPr lang="sr-Latn-BA" smtClean="0"/>
              <a:t> atribut elementa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&lt;p id=“p01”&gt;Drugačiji paragraf&lt;/p&gt;</a:t>
            </a:r>
          </a:p>
          <a:p>
            <a:r>
              <a:rPr lang="sr-Latn-BA" smtClean="0"/>
              <a:t>... i definiše se poseban stil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p#p01 { color: blue; }</a:t>
            </a:r>
          </a:p>
          <a:p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Element sa određenim id atributom mora biti jedinstven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CSS za pojedine klase elemenata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Da bi se definisao stil za određenu klasu elemenata koristi se atribut </a:t>
            </a:r>
            <a:r>
              <a:rPr lang="sr-Latn-BA" smtClean="0">
                <a:solidFill>
                  <a:srgbClr val="C00000"/>
                </a:solidFill>
              </a:rPr>
              <a:t>class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&lt;p class=“c01”&gt;Paragraf posebne klase.&lt;/p&gt;</a:t>
            </a:r>
          </a:p>
          <a:p>
            <a:r>
              <a:rPr lang="sr-Latn-BA" smtClean="0"/>
              <a:t>... za koju se definiše stil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p.c01 { color: magenta; }</a:t>
            </a:r>
          </a:p>
          <a:p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Može postojati više elemenata sa istim class atributom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Alati za razvoj hipermedije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BA" smtClean="0"/>
              <a:t>Alati za kreiranje WWW sadržaja</a:t>
            </a:r>
          </a:p>
          <a:p>
            <a:pPr lvl="1"/>
            <a:r>
              <a:rPr lang="sr-Latn-BA" smtClean="0"/>
              <a:t>HTML editori</a:t>
            </a:r>
          </a:p>
          <a:p>
            <a:r>
              <a:rPr lang="sr-Latn-BA" smtClean="0"/>
              <a:t>Alati za razvoj multimedijalnih aplikacija</a:t>
            </a:r>
          </a:p>
          <a:p>
            <a:pPr lvl="1"/>
            <a:r>
              <a:rPr lang="sr-Latn-BA" smtClean="0"/>
              <a:t>Adobe Flash</a:t>
            </a:r>
          </a:p>
          <a:p>
            <a:pPr lvl="1"/>
            <a:r>
              <a:rPr lang="sr-Latn-BA" smtClean="0"/>
              <a:t>Adobe Director</a:t>
            </a:r>
          </a:p>
          <a:p>
            <a:r>
              <a:rPr lang="sr-Latn-BA" smtClean="0"/>
              <a:t>Alati za kreiranje prezentacija</a:t>
            </a:r>
          </a:p>
          <a:p>
            <a:pPr lvl="1"/>
            <a:r>
              <a:rPr lang="sr-Latn-BA" smtClean="0"/>
              <a:t>MS Powerpoint</a:t>
            </a:r>
          </a:p>
          <a:p>
            <a:pPr lvl="1"/>
            <a:r>
              <a:rPr lang="sr-Latn-BA" smtClean="0"/>
              <a:t>LibreOffice Impress</a:t>
            </a:r>
          </a:p>
          <a:p>
            <a:r>
              <a:rPr lang="sr-Latn-BA" smtClean="0"/>
              <a:t>Alati za kreiranje CD/DVD sadržaja</a:t>
            </a:r>
          </a:p>
          <a:p>
            <a:r>
              <a:rPr lang="sr-Latn-BA" smtClean="0"/>
              <a:t>Alati za uređivanje teksta omogućavaju dodavanje hiperlinkova</a:t>
            </a:r>
          </a:p>
          <a:p>
            <a:pPr lvl="1"/>
            <a:r>
              <a:rPr lang="sr-Latn-BA" smtClean="0"/>
              <a:t>MS Office</a:t>
            </a:r>
          </a:p>
          <a:p>
            <a:pPr lvl="1"/>
            <a:r>
              <a:rPr lang="sr-Latn-BA" smtClean="0"/>
              <a:t>LibreOffice</a:t>
            </a:r>
          </a:p>
          <a:p>
            <a:pPr lvl="1"/>
            <a:r>
              <a:rPr lang="sr-Latn-BA" smtClean="0"/>
              <a:t>Adobe InDesign</a:t>
            </a:r>
          </a:p>
          <a:p>
            <a:pPr lvl="1"/>
            <a:r>
              <a:rPr lang="sr-Latn-BA" smtClean="0"/>
              <a:t>Adobe Acrobat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Hipermedija i WWW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BA" smtClean="0">
                <a:solidFill>
                  <a:srgbClr val="C00000"/>
                </a:solidFill>
              </a:rPr>
              <a:t>HTML (HyperText Markup Language)</a:t>
            </a:r>
            <a:r>
              <a:rPr lang="sr-Latn-BA" smtClean="0"/>
              <a:t> je standardni jezik za označavanje (</a:t>
            </a:r>
            <a:r>
              <a:rPr lang="sr-Latn-BA" smtClean="0">
                <a:solidFill>
                  <a:srgbClr val="C00000"/>
                </a:solidFill>
              </a:rPr>
              <a:t>markup language</a:t>
            </a:r>
            <a:r>
              <a:rPr lang="sr-Latn-BA" smtClean="0"/>
              <a:t>) koji se koristi za kreiranje web stranica</a:t>
            </a:r>
          </a:p>
          <a:p>
            <a:r>
              <a:rPr lang="sr-Latn-BA" smtClean="0"/>
              <a:t>Najnovija verzija je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HTML5</a:t>
            </a:r>
          </a:p>
          <a:p>
            <a:r>
              <a:rPr lang="sr-Latn-BA" smtClean="0"/>
              <a:t>HTML opisuje strukturu web stranice</a:t>
            </a:r>
          </a:p>
          <a:p>
            <a:pPr lvl="1"/>
            <a:r>
              <a:rPr lang="sr-Latn-BA" smtClean="0"/>
              <a:t>Razdvajanje strukture od prezentacije</a:t>
            </a:r>
          </a:p>
          <a:p>
            <a:pPr lvl="1"/>
            <a:r>
              <a:rPr lang="sr-Latn-BA" smtClean="0"/>
              <a:t>U ranijim verzijama standarda bilo je moguće opisivati i izgled stranice, ali ta mogućnost je </a:t>
            </a:r>
            <a:r>
              <a:rPr lang="sr-Latn-BA" smtClean="0"/>
              <a:t>napuštena</a:t>
            </a:r>
            <a:endParaRPr lang="en-US" smtClean="0"/>
          </a:p>
          <a:p>
            <a:pPr lvl="1"/>
            <a:r>
              <a:rPr lang="sr-Latn-BA" smtClean="0"/>
              <a:t>Za opis izgleda stranice koriste se druge tehnologije (CSS)</a:t>
            </a:r>
            <a:endParaRPr lang="sr-Latn-BA" smtClean="0"/>
          </a:p>
          <a:p>
            <a:r>
              <a:rPr lang="sr-Latn-BA" smtClean="0"/>
              <a:t>Web čitači formiraju vizuelnu ili audio stranicu na osnovu HTML fajla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Zašto je potrebno poznavati HTML?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smtClean="0"/>
              <a:t>Različiti browseri i aplikacije različito renderišu iste oznake</a:t>
            </a:r>
          </a:p>
          <a:p>
            <a:pPr lvl="1"/>
            <a:r>
              <a:rPr lang="sr-Latn-BA" smtClean="0"/>
              <a:t>Firefox, Chrome, IE, Opera,...</a:t>
            </a:r>
          </a:p>
          <a:p>
            <a:pPr lvl="1"/>
            <a:r>
              <a:rPr lang="sr-Latn-BA" smtClean="0"/>
              <a:t>Verzija za monitor, štampu, mobilni uređaj, Brajevo pismo, audio verzija,...</a:t>
            </a:r>
          </a:p>
          <a:p>
            <a:r>
              <a:rPr lang="sr-Latn-BA" smtClean="0"/>
              <a:t>Browseri i uređaji mogu da budu različito podešeni</a:t>
            </a:r>
          </a:p>
          <a:p>
            <a:r>
              <a:rPr lang="sr-Latn-BA" smtClean="0"/>
              <a:t>Browseri imaju bagove</a:t>
            </a:r>
          </a:p>
          <a:p>
            <a:r>
              <a:rPr lang="sr-Latn-BA" smtClean="0"/>
              <a:t>Jedan vizuelni stil može imati različita semantička značenja</a:t>
            </a:r>
          </a:p>
          <a:p>
            <a:pPr lvl="1"/>
            <a:r>
              <a:rPr lang="sr-Latn-BA" smtClean="0"/>
              <a:t>Šta znači bold tekst?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HTML elementi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smtClean="0"/>
              <a:t>HTML dokument sadrži </a:t>
            </a:r>
            <a:r>
              <a:rPr lang="sr-Latn-BA" smtClean="0">
                <a:solidFill>
                  <a:srgbClr val="C00000"/>
                </a:solidFill>
              </a:rPr>
              <a:t>HTML elemente </a:t>
            </a:r>
            <a:r>
              <a:rPr lang="sr-Latn-BA" smtClean="0"/>
              <a:t>koji se sastoje od </a:t>
            </a:r>
            <a:r>
              <a:rPr lang="sr-Latn-BA" smtClean="0">
                <a:solidFill>
                  <a:srgbClr val="C00000"/>
                </a:solidFill>
              </a:rPr>
              <a:t>tagova</a:t>
            </a:r>
            <a:r>
              <a:rPr lang="sr-Latn-BA" smtClean="0"/>
              <a:t> (oznaka)</a:t>
            </a:r>
            <a:r>
              <a:rPr lang="sr-Latn-BA" smtClean="0">
                <a:solidFill>
                  <a:srgbClr val="C00000"/>
                </a:solidFill>
              </a:rPr>
              <a:t> </a:t>
            </a:r>
            <a:r>
              <a:rPr lang="sr-Latn-BA" smtClean="0"/>
              <a:t>u uglastim zagradama, npr. &lt;html&gt;, i sadržaja elemenata</a:t>
            </a:r>
          </a:p>
          <a:p>
            <a:r>
              <a:rPr lang="sr-Latn-BA" smtClean="0"/>
              <a:t>Tagovi se obično javljaju u parovima: </a:t>
            </a:r>
            <a:r>
              <a:rPr lang="sr-Latn-BA" smtClean="0">
                <a:solidFill>
                  <a:srgbClr val="C00000"/>
                </a:solidFill>
              </a:rPr>
              <a:t>otvarajući </a:t>
            </a:r>
            <a:r>
              <a:rPr lang="sr-Latn-BA" smtClean="0"/>
              <a:t>i </a:t>
            </a:r>
            <a:r>
              <a:rPr lang="sr-Latn-BA" smtClean="0">
                <a:solidFill>
                  <a:srgbClr val="C00000"/>
                </a:solidFill>
              </a:rPr>
              <a:t>zatvarajući</a:t>
            </a:r>
            <a:r>
              <a:rPr lang="sr-Latn-BA" smtClean="0"/>
              <a:t> tag</a:t>
            </a:r>
          </a:p>
          <a:p>
            <a:pPr lvl="1"/>
            <a:r>
              <a:rPr lang="sr-Latn-BA" smtClean="0"/>
              <a:t>Otvarajući tag: &lt;p&gt;</a:t>
            </a:r>
          </a:p>
          <a:p>
            <a:pPr lvl="1"/>
            <a:r>
              <a:rPr lang="sr-Latn-BA" smtClean="0"/>
              <a:t>Zatvarajući tag: &lt;/p&gt;</a:t>
            </a:r>
          </a:p>
          <a:p>
            <a:r>
              <a:rPr lang="sr-Latn-BA" smtClean="0"/>
              <a:t>Prazni elementi su predstavljeni neuparenim tagovima, npr. &lt;img&gt;</a:t>
            </a:r>
          </a:p>
          <a:p>
            <a:r>
              <a:rPr lang="sr-Latn-BA" smtClean="0"/>
              <a:t>Elementi mogu imati i </a:t>
            </a:r>
            <a:r>
              <a:rPr lang="sr-Latn-BA" smtClean="0">
                <a:solidFill>
                  <a:srgbClr val="C00000"/>
                </a:solidFill>
              </a:rPr>
              <a:t>atribute</a:t>
            </a:r>
            <a:r>
              <a:rPr lang="sr-Latn-BA" smtClean="0"/>
              <a:t> koji se definišu u otvarajućem tagu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Struktura HTML dokumenta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86056"/>
          </a:xfrm>
        </p:spPr>
        <p:txBody>
          <a:bodyPr/>
          <a:lstStyle/>
          <a:p>
            <a:r>
              <a:rPr lang="sr-Latn-BA" smtClean="0"/>
              <a:t>HTML dokument počinje </a:t>
            </a:r>
            <a:r>
              <a:rPr lang="sr-Latn-BA" smtClean="0">
                <a:solidFill>
                  <a:srgbClr val="C00000"/>
                </a:solidFill>
              </a:rPr>
              <a:t>deklaracijom tipa dokumenta (doctype)</a:t>
            </a:r>
          </a:p>
          <a:p>
            <a:pPr lvl="1"/>
            <a:r>
              <a:rPr lang="sr-Latn-BA" smtClean="0"/>
              <a:t> Potrebna iz istorijskih razloga</a:t>
            </a:r>
          </a:p>
          <a:p>
            <a:pPr lvl="1"/>
            <a:r>
              <a:rPr lang="sr-Latn-BA" smtClean="0"/>
              <a:t>Kada je prisutna čitač nastoji da prati relevantnu specifikaciju jezika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43240" y="4357694"/>
            <a:ext cx="2857520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r-Latn-BA" sz="2800" smtClean="0"/>
              <a:t>&lt;!DOCTYPE html&gt;</a:t>
            </a:r>
            <a:endParaRPr lang="en-US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Struktura HTML dokumenta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HTML dokument ima strukturu stabla</a:t>
            </a:r>
          </a:p>
          <a:p>
            <a:r>
              <a:rPr lang="sr-Latn-BA" smtClean="0"/>
              <a:t>Korijen stabla je </a:t>
            </a:r>
            <a:r>
              <a:rPr lang="sr-Latn-BA" smtClean="0">
                <a:solidFill>
                  <a:srgbClr val="C00000"/>
                </a:solidFill>
              </a:rPr>
              <a:t>html</a:t>
            </a:r>
            <a:r>
              <a:rPr lang="sr-Latn-BA" smtClean="0"/>
              <a:t> element</a:t>
            </a:r>
          </a:p>
          <a:p>
            <a:pPr lvl="1"/>
            <a:r>
              <a:rPr lang="sr-Latn-BA" smtClean="0"/>
              <a:t>&lt;html&gt;...&lt;/html&gt;</a:t>
            </a:r>
          </a:p>
          <a:p>
            <a:r>
              <a:rPr lang="sr-Latn-BA" smtClean="0"/>
              <a:t>Na sljedećem nivou nalaze se elementi </a:t>
            </a:r>
            <a:r>
              <a:rPr lang="sr-Latn-BA" smtClean="0">
                <a:solidFill>
                  <a:srgbClr val="C00000"/>
                </a:solidFill>
              </a:rPr>
              <a:t>head </a:t>
            </a:r>
            <a:r>
              <a:rPr lang="sr-Latn-BA" smtClean="0"/>
              <a:t>i </a:t>
            </a:r>
            <a:r>
              <a:rPr lang="sr-Latn-BA" smtClean="0">
                <a:solidFill>
                  <a:srgbClr val="C00000"/>
                </a:solidFill>
              </a:rPr>
              <a:t>body</a:t>
            </a:r>
          </a:p>
          <a:p>
            <a:pPr lvl="1"/>
            <a:r>
              <a:rPr lang="sr-Latn-BA" smtClean="0"/>
              <a:t>&lt;head&gt;...&lt;/head&gt; sadrži informacije o dokumentu</a:t>
            </a:r>
          </a:p>
          <a:p>
            <a:pPr lvl="1"/>
            <a:r>
              <a:rPr lang="sr-Latn-BA" smtClean="0"/>
              <a:t>&lt;body&gt;...&lt;/body&gt; sadrži vidljivi sadržaj stranice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Primjer HTML dokumenta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mtClean="0"/>
              <a:t>&lt;!DOCTYPE html&gt;</a:t>
            </a:r>
            <a:endParaRPr lang="sr-Latn-BA" smtClean="0"/>
          </a:p>
          <a:p>
            <a:pPr>
              <a:buNone/>
            </a:pPr>
            <a:r>
              <a:rPr lang="en-US" smtClean="0"/>
              <a:t>&lt;html&gt;</a:t>
            </a:r>
            <a:endParaRPr lang="sr-Latn-BA"/>
          </a:p>
          <a:p>
            <a:pPr>
              <a:buNone/>
            </a:pPr>
            <a:r>
              <a:rPr lang="sr-Latn-BA" smtClean="0"/>
              <a:t>    </a:t>
            </a:r>
            <a:r>
              <a:rPr lang="en-US" smtClean="0"/>
              <a:t>&lt;head&gt;</a:t>
            </a:r>
            <a:endParaRPr lang="sr-Latn-BA" smtClean="0"/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    </a:t>
            </a:r>
            <a:r>
              <a:rPr lang="en-US" smtClean="0"/>
              <a:t>&lt;title&gt;</a:t>
            </a:r>
            <a:r>
              <a:rPr lang="sr-Latn-BA" smtClean="0"/>
              <a:t>Naslov stranice</a:t>
            </a:r>
            <a:r>
              <a:rPr lang="en-US" smtClean="0"/>
              <a:t>&lt;/title&gt;</a:t>
            </a:r>
            <a:endParaRPr lang="sr-Latn-BA" smtClean="0"/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</a:t>
            </a:r>
            <a:r>
              <a:rPr lang="en-US" smtClean="0"/>
              <a:t>&lt;/head&gt;</a:t>
            </a:r>
            <a:endParaRPr lang="sr-Latn-BA" smtClean="0"/>
          </a:p>
          <a:p>
            <a:pPr>
              <a:buNone/>
            </a:pPr>
            <a:endParaRPr lang="sr-Latn-BA"/>
          </a:p>
          <a:p>
            <a:pPr>
              <a:buNone/>
            </a:pPr>
            <a:r>
              <a:rPr lang="sr-Latn-BA" smtClean="0"/>
              <a:t>    </a:t>
            </a:r>
            <a:r>
              <a:rPr lang="en-US" smtClean="0"/>
              <a:t>&lt;body&gt;</a:t>
            </a:r>
            <a:br>
              <a:rPr lang="en-US" smtClean="0"/>
            </a:br>
            <a:endParaRPr lang="sr-Latn-BA" smtClean="0"/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    </a:t>
            </a:r>
            <a:r>
              <a:rPr lang="en-US" smtClean="0"/>
              <a:t>&lt;h1&gt;M</a:t>
            </a:r>
            <a:r>
              <a:rPr lang="sr-Latn-BA" smtClean="0"/>
              <a:t>oj prvi podnaslov.</a:t>
            </a:r>
            <a:r>
              <a:rPr lang="en-US" smtClean="0"/>
              <a:t>&lt;/h1&gt;</a:t>
            </a:r>
            <a:endParaRPr lang="sr-Latn-BA" smtClean="0"/>
          </a:p>
          <a:p>
            <a:pPr>
              <a:buNone/>
            </a:pPr>
            <a:endParaRPr lang="sr-Latn-BA"/>
          </a:p>
          <a:p>
            <a:pPr>
              <a:buNone/>
            </a:pPr>
            <a:r>
              <a:rPr lang="sr-Latn-BA" smtClean="0"/>
              <a:t>        </a:t>
            </a:r>
            <a:r>
              <a:rPr lang="en-US" smtClean="0"/>
              <a:t>&lt;p&gt;M</a:t>
            </a:r>
            <a:r>
              <a:rPr lang="sr-Latn-BA" smtClean="0"/>
              <a:t>oj prvi paragraf</a:t>
            </a:r>
            <a:r>
              <a:rPr lang="en-US" smtClean="0"/>
              <a:t>.&lt;/p&gt;</a:t>
            </a:r>
            <a:endParaRPr lang="sr-Latn-BA" smtClean="0"/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</a:t>
            </a:r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</a:t>
            </a:r>
            <a:r>
              <a:rPr lang="en-US" smtClean="0"/>
              <a:t>&lt;/body&gt;</a:t>
            </a:r>
            <a:endParaRPr lang="sr-Latn-BA" smtClean="0"/>
          </a:p>
          <a:p>
            <a:pPr>
              <a:buNone/>
            </a:pPr>
            <a:r>
              <a:rPr lang="en-US" smtClean="0"/>
              <a:t>&lt;/html&gt; </a:t>
            </a:r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5836</TotalTime>
  <Words>1598</Words>
  <Application>Microsoft Office PowerPoint</Application>
  <PresentationFormat>On-screen Show (4:3)</PresentationFormat>
  <Paragraphs>235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Hipermedija</vt:lpstr>
      <vt:lpstr>Definicija</vt:lpstr>
      <vt:lpstr>Alati za razvoj hipermedije</vt:lpstr>
      <vt:lpstr>Hipermedija i WWW</vt:lpstr>
      <vt:lpstr>Zašto je potrebno poznavati HTML?</vt:lpstr>
      <vt:lpstr>HTML elementi</vt:lpstr>
      <vt:lpstr>Struktura HTML dokumenta</vt:lpstr>
      <vt:lpstr>Struktura HTML dokumenta</vt:lpstr>
      <vt:lpstr>Primjer HTML dokumenta</vt:lpstr>
      <vt:lpstr>Značenje tagova</vt:lpstr>
      <vt:lpstr>HTML atributi</vt:lpstr>
      <vt:lpstr>Prazan element</vt:lpstr>
      <vt:lpstr>Linkovi</vt:lpstr>
      <vt:lpstr>Slike</vt:lpstr>
      <vt:lpstr>Audio</vt:lpstr>
      <vt:lpstr>Audio primjer</vt:lpstr>
      <vt:lpstr>Video</vt:lpstr>
      <vt:lpstr>Video primjer</vt:lpstr>
      <vt:lpstr>Grafika Canvas element</vt:lpstr>
      <vt:lpstr>Crtanje Canvas element</vt:lpstr>
      <vt:lpstr>Grafika Scalable Vector Graphics</vt:lpstr>
      <vt:lpstr>Primjer SVG crtanje</vt:lpstr>
      <vt:lpstr>Razlike između SVG i canvas grafike</vt:lpstr>
      <vt:lpstr>Stilovi na webu Cascading Style Sheets – CSS</vt:lpstr>
      <vt:lpstr>CSS</vt:lpstr>
      <vt:lpstr>Stilovi fontova</vt:lpstr>
      <vt:lpstr>Okvir elementa</vt:lpstr>
      <vt:lpstr>CSS za pojedine elemente</vt:lpstr>
      <vt:lpstr>CSS za pojedine klase elemenata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Hipermedija</dc:title>
  <dc:creator>Vladimir Risojevic</dc:creator>
  <cp:lastModifiedBy>Korisnik</cp:lastModifiedBy>
  <cp:revision>45</cp:revision>
  <dcterms:created xsi:type="dcterms:W3CDTF">2015-01-08T13:32:31Z</dcterms:created>
  <dcterms:modified xsi:type="dcterms:W3CDTF">2015-01-19T08:21:05Z</dcterms:modified>
</cp:coreProperties>
</file>