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62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96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B20B1-6CB9-4A85-AC5A-2B06B0E70B2E}" type="datetimeFigureOut">
              <a:rPr lang="en-US" smtClean="0"/>
              <a:pPr/>
              <a:t>2/17/2016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lavica.savic@etfbl.net" TargetMode="External"/><Relationship Id="rId2" Type="http://schemas.openxmlformats.org/officeDocument/2006/relationships/hyperlink" Target="mailto:vlado@etfbl.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tf.unibl.org/index_cir.php?otvori=nastavni_predmet&amp;action=detalji&amp;id=800200" TargetMode="External"/><Relationship Id="rId2" Type="http://schemas.openxmlformats.org/officeDocument/2006/relationships/hyperlink" Target="http://dsp.etfbl.net/multimedij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Multimediji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BA" smtClean="0"/>
              <a:t>Tehnološki </a:t>
            </a:r>
            <a:r>
              <a:rPr lang="sr-Latn-RS" smtClean="0"/>
              <a:t>fakultet</a:t>
            </a:r>
          </a:p>
          <a:p>
            <a:r>
              <a:rPr lang="sr-Latn-RS" smtClean="0"/>
              <a:t>Univerzitet u Banjoj Luci</a:t>
            </a: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Informacije o predmetu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smtClean="0"/>
              <a:t>Multimediji, </a:t>
            </a:r>
            <a:r>
              <a:rPr lang="en-US" smtClean="0"/>
              <a:t>B</a:t>
            </a:r>
            <a:r>
              <a:rPr lang="sr-Cyrl-RS" smtClean="0"/>
              <a:t>52423</a:t>
            </a:r>
            <a:endParaRPr lang="sr-Latn-RS" smtClean="0"/>
          </a:p>
          <a:p>
            <a:pPr lvl="1"/>
            <a:r>
              <a:rPr lang="en-US" smtClean="0"/>
              <a:t>I</a:t>
            </a:r>
            <a:r>
              <a:rPr lang="sr-Latn-RS" smtClean="0"/>
              <a:t>V </a:t>
            </a:r>
            <a:r>
              <a:rPr lang="sr-Latn-RS" smtClean="0"/>
              <a:t>semestar, obavezni predmet</a:t>
            </a:r>
          </a:p>
          <a:p>
            <a:pPr lvl="1"/>
            <a:r>
              <a:rPr lang="sr-Latn-RS" smtClean="0"/>
              <a:t>5 </a:t>
            </a:r>
            <a:r>
              <a:rPr lang="sr-Latn-RS" smtClean="0"/>
              <a:t>ECTS kredita</a:t>
            </a:r>
          </a:p>
          <a:p>
            <a:r>
              <a:rPr lang="sr-Latn-RS" smtClean="0"/>
              <a:t>Fond časova</a:t>
            </a:r>
          </a:p>
          <a:p>
            <a:pPr lvl="1"/>
            <a:r>
              <a:rPr lang="en-GB" smtClean="0"/>
              <a:t>P</a:t>
            </a:r>
            <a:r>
              <a:rPr lang="sr-Latn-RS" smtClean="0"/>
              <a:t>redavanja: 2 časa sedmično</a:t>
            </a:r>
          </a:p>
          <a:p>
            <a:pPr lvl="1"/>
            <a:r>
              <a:rPr lang="sr-Latn-RS" smtClean="0"/>
              <a:t>Vježbe: 2 časa sedmično</a:t>
            </a:r>
          </a:p>
          <a:p>
            <a:r>
              <a:rPr lang="sr-Latn-RS" smtClean="0"/>
              <a:t>Način formiranja ocjene</a:t>
            </a:r>
          </a:p>
          <a:p>
            <a:pPr lvl="1"/>
            <a:r>
              <a:rPr lang="sr-Latn-RS" smtClean="0"/>
              <a:t>2 praktične provjere: 2x30 bodova</a:t>
            </a:r>
          </a:p>
          <a:p>
            <a:pPr lvl="1"/>
            <a:r>
              <a:rPr lang="sr-Latn-RS" smtClean="0"/>
              <a:t>Usmeni ispit: 40 bodova</a:t>
            </a:r>
          </a:p>
          <a:p>
            <a:pPr lvl="1"/>
            <a:r>
              <a:rPr lang="sr-Latn-RS" smtClean="0"/>
              <a:t>Potrebno je imati više od 50% na svakoj od provjera znanja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Izvođači radova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72122" cy="4525963"/>
          </a:xfrm>
        </p:spPr>
        <p:txBody>
          <a:bodyPr/>
          <a:lstStyle/>
          <a:p>
            <a:r>
              <a:rPr lang="sr-Latn-BA" smtClean="0"/>
              <a:t>dr Vladimir Risojević, docent</a:t>
            </a:r>
          </a:p>
          <a:p>
            <a:pPr lvl="1">
              <a:buNone/>
            </a:pPr>
            <a:r>
              <a:rPr lang="sr-Latn-BA" smtClean="0">
                <a:hlinkClick r:id="rId2"/>
              </a:rPr>
              <a:t>vlado@etfbl.net</a:t>
            </a:r>
            <a:endParaRPr lang="sr-Latn-BA" smtClean="0"/>
          </a:p>
          <a:p>
            <a:r>
              <a:rPr lang="sr-Latn-RS" smtClean="0"/>
              <a:t>Slavica Gajić</a:t>
            </a:r>
            <a:r>
              <a:rPr lang="sr-Latn-BA" smtClean="0"/>
              <a:t>, master </a:t>
            </a:r>
            <a:r>
              <a:rPr lang="sr-Latn-BA" smtClean="0"/>
              <a:t>elektrotehnike, asistent</a:t>
            </a:r>
          </a:p>
          <a:p>
            <a:pPr lvl="1">
              <a:buNone/>
            </a:pPr>
            <a:r>
              <a:rPr lang="sr-Latn-BA" smtClean="0">
                <a:hlinkClick r:id="rId3"/>
              </a:rPr>
              <a:t>slavica</a:t>
            </a:r>
            <a:r>
              <a:rPr lang="sr-Latn-BA" smtClean="0">
                <a:hlinkClick r:id="rId3"/>
              </a:rPr>
              <a:t>.gajic@etfbl.net</a:t>
            </a:r>
            <a:endParaRPr lang="sr-Latn-BA" smtClean="0"/>
          </a:p>
          <a:p>
            <a:pPr lvl="1">
              <a:buNone/>
            </a:pPr>
            <a:endParaRPr lang="en-US"/>
          </a:p>
        </p:txBody>
      </p:sp>
      <p:pic>
        <p:nvPicPr>
          <p:cNvPr id="1026" name="Picture 2" descr="C:\Users\User\Documents\Teaching\multimedia\predavanja 2014\gi\prezentacije\A25_radovi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7" y="1857364"/>
            <a:ext cx="2272489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Sadržaj predmeta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smtClean="0"/>
              <a:t>Osnovni pojmovi koji se odnose na multimediju</a:t>
            </a:r>
          </a:p>
          <a:p>
            <a:r>
              <a:rPr lang="sr-Latn-RS" smtClean="0"/>
              <a:t>Multimedijalni podaci</a:t>
            </a:r>
          </a:p>
          <a:p>
            <a:pPr lvl="1"/>
            <a:r>
              <a:rPr lang="sr-Latn-RS" smtClean="0"/>
              <a:t>Digitalni zvuk, slika, video, tekst, itd.</a:t>
            </a:r>
          </a:p>
          <a:p>
            <a:pPr lvl="1"/>
            <a:r>
              <a:rPr lang="sr-Latn-RS" smtClean="0"/>
              <a:t>Reprezentacija zvuka, slike, videa,...</a:t>
            </a:r>
          </a:p>
          <a:p>
            <a:pPr lvl="1"/>
            <a:r>
              <a:rPr lang="sr-Latn-RS" smtClean="0"/>
              <a:t>Osnovni algoritmi za obradu multimedijalnih podataka</a:t>
            </a:r>
          </a:p>
          <a:p>
            <a:r>
              <a:rPr lang="sr-Latn-RS" smtClean="0"/>
              <a:t>Kompresija podataka</a:t>
            </a:r>
          </a:p>
          <a:p>
            <a:pPr lvl="1"/>
            <a:r>
              <a:rPr lang="sr-Latn-RS" smtClean="0"/>
              <a:t>JPEG, GIF, MPEG, MP3</a:t>
            </a:r>
          </a:p>
          <a:p>
            <a:r>
              <a:rPr lang="sr-Latn-RS" smtClean="0"/>
              <a:t>Prenos i integracija medija</a:t>
            </a:r>
          </a:p>
          <a:p>
            <a:r>
              <a:rPr lang="sr-Latn-RS" smtClean="0"/>
              <a:t>Hipermedija</a:t>
            </a:r>
          </a:p>
          <a:p>
            <a:r>
              <a:rPr lang="sr-Latn-RS" smtClean="0"/>
              <a:t>Animacija i </a:t>
            </a:r>
            <a:r>
              <a:rPr lang="sr-Latn-RS" smtClean="0"/>
              <a:t>interaktivnost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Način izvođenja nastave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mtClean="0"/>
              <a:t>Predavanja</a:t>
            </a:r>
          </a:p>
          <a:p>
            <a:pPr lvl="1"/>
            <a:r>
              <a:rPr lang="sr-Latn-RS" smtClean="0"/>
              <a:t>Teorijska osnova predmeta</a:t>
            </a:r>
          </a:p>
          <a:p>
            <a:pPr lvl="1"/>
            <a:r>
              <a:rPr lang="sr-Latn-RS" smtClean="0"/>
              <a:t>Primjeri + objašnjenja</a:t>
            </a:r>
          </a:p>
          <a:p>
            <a:pPr lvl="1"/>
            <a:r>
              <a:rPr lang="sr-Latn-RS" smtClean="0"/>
              <a:t>Interaktivnost – pitanja i odgovori</a:t>
            </a:r>
          </a:p>
          <a:p>
            <a:r>
              <a:rPr lang="sr-Latn-RS" smtClean="0"/>
              <a:t>Vježbe</a:t>
            </a:r>
          </a:p>
          <a:p>
            <a:pPr lvl="1"/>
            <a:r>
              <a:rPr lang="sr-Latn-RS" smtClean="0"/>
              <a:t>Praktičan rad u Adobe </a:t>
            </a:r>
            <a:r>
              <a:rPr lang="sr-Latn-RS" smtClean="0"/>
              <a:t>Flashu</a:t>
            </a:r>
          </a:p>
          <a:p>
            <a:pPr lvl="1"/>
            <a:r>
              <a:rPr lang="sr-Latn-RS" smtClean="0"/>
              <a:t>Praktičan rad u HTML-u</a:t>
            </a:r>
            <a:endParaRPr lang="sr-Latn-RS" smtClean="0"/>
          </a:p>
          <a:p>
            <a:pPr lvl="1"/>
            <a:r>
              <a:rPr lang="sr-Latn-RS" smtClean="0"/>
              <a:t>Osnova za polaganje praktičnih provjera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Prethodno znanje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smtClean="0"/>
              <a:t>Matematika</a:t>
            </a:r>
          </a:p>
          <a:p>
            <a:pPr lvl="1"/>
            <a:r>
              <a:rPr lang="sr-Latn-RS" smtClean="0"/>
              <a:t>Mnogi algoritmi imaju jaku matematičku osnovu</a:t>
            </a:r>
          </a:p>
          <a:p>
            <a:pPr lvl="1"/>
            <a:r>
              <a:rPr lang="sr-Latn-RS" smtClean="0"/>
              <a:t>Naglasak u predmetu je na primjenljivim konceptima</a:t>
            </a:r>
          </a:p>
          <a:p>
            <a:pPr lvl="1"/>
            <a:r>
              <a:rPr lang="sr-Latn-RS" smtClean="0"/>
              <a:t>Potrebno je razumjeti osnovne ideje</a:t>
            </a:r>
          </a:p>
          <a:p>
            <a:pPr lvl="1"/>
            <a:r>
              <a:rPr lang="sr-Latn-RS" smtClean="0"/>
              <a:t>Duga matematička izvođenja ćemo preskočiti</a:t>
            </a:r>
          </a:p>
          <a:p>
            <a:r>
              <a:rPr lang="sr-Latn-RS" smtClean="0"/>
              <a:t>Računari i informatika</a:t>
            </a:r>
          </a:p>
          <a:p>
            <a:pPr lvl="1"/>
            <a:r>
              <a:rPr lang="sr-Latn-RS" smtClean="0"/>
              <a:t>Poznavanje osnovnih koncepata računarskih sistema i mreža</a:t>
            </a:r>
          </a:p>
          <a:p>
            <a:pPr lvl="1"/>
            <a:r>
              <a:rPr lang="sr-Latn-RS" smtClean="0"/>
              <a:t>Rad na računaru – korisnički softver</a:t>
            </a:r>
          </a:p>
          <a:p>
            <a:pPr lvl="1"/>
            <a:r>
              <a:rPr lang="sr-Latn-RS" smtClean="0"/>
              <a:t>Poznavanje osnova programiranja je poželjno</a:t>
            </a:r>
          </a:p>
          <a:p>
            <a:pPr lvl="1"/>
            <a:endParaRPr lang="sr-Latn-RS" smtClean="0"/>
          </a:p>
          <a:p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Materijal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Skripta, prezentacije</a:t>
            </a:r>
          </a:p>
          <a:p>
            <a:r>
              <a:rPr lang="sr-Latn-RS" smtClean="0">
                <a:sym typeface="Wingdings" pitchFamily="2" charset="2"/>
                <a:hlinkClick r:id="rId2"/>
              </a:rPr>
              <a:t>http://dsp.etfbl.net/multimediji/</a:t>
            </a:r>
            <a:endParaRPr lang="sr-Latn-RS" smtClean="0">
              <a:sym typeface="Wingdings" pitchFamily="2" charset="2"/>
            </a:endParaRPr>
          </a:p>
          <a:p>
            <a:r>
              <a:rPr lang="sr-Latn-RS" smtClean="0">
                <a:sym typeface="Wingdings" pitchFamily="2" charset="2"/>
              </a:rPr>
              <a:t>Materijali za vježbe</a:t>
            </a:r>
          </a:p>
          <a:p>
            <a:r>
              <a:rPr lang="en-US" smtClean="0">
                <a:sym typeface="Wingdings" pitchFamily="2" charset="2"/>
                <a:hlinkClick r:id="rId3"/>
              </a:rPr>
              <a:t>http://tf.unibl.org/index_cir.php?otvori=nastavni_predmet&amp;action=detalji&amp;id=800200</a:t>
            </a:r>
            <a:endParaRPr lang="sr-Latn-BA" smtClean="0">
              <a:sym typeface="Wingdings" pitchFamily="2" charset="2"/>
            </a:endParaRPr>
          </a:p>
          <a:p>
            <a:pPr>
              <a:buNone/>
            </a:pPr>
            <a:endParaRPr lang="sr-Latn-RS" smtClean="0">
              <a:sym typeface="Wingdings" pitchFamily="2" charset="2"/>
            </a:endParaRPr>
          </a:p>
          <a:p>
            <a:endParaRPr lang="sr-Latn-RS" smtClean="0">
              <a:sym typeface="Wingdings" pitchFamily="2" charset="2"/>
            </a:endParaRPr>
          </a:p>
          <a:p>
            <a:endParaRPr lang="sr-Latn-RS" smtClean="0">
              <a:sym typeface="Wingdings" pitchFamily="2" charset="2"/>
            </a:endParaRPr>
          </a:p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Oblasti koje će biti obrađene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Slika</a:t>
            </a:r>
          </a:p>
          <a:p>
            <a:r>
              <a:rPr lang="en-US" smtClean="0"/>
              <a:t>Boje</a:t>
            </a:r>
          </a:p>
          <a:p>
            <a:r>
              <a:rPr lang="en-US" smtClean="0"/>
              <a:t>Video</a:t>
            </a:r>
          </a:p>
          <a:p>
            <a:r>
              <a:rPr lang="en-US" smtClean="0"/>
              <a:t>Animacija</a:t>
            </a:r>
          </a:p>
          <a:p>
            <a:r>
              <a:rPr lang="en-US" smtClean="0"/>
              <a:t>Zvuk</a:t>
            </a:r>
          </a:p>
          <a:p>
            <a:r>
              <a:rPr lang="en-US" smtClean="0"/>
              <a:t>Te</a:t>
            </a:r>
            <a:r>
              <a:rPr lang="sr-Latn-BA" smtClean="0"/>
              <a:t>ks</a:t>
            </a:r>
            <a:r>
              <a:rPr lang="en-US" smtClean="0"/>
              <a:t>t</a:t>
            </a:r>
          </a:p>
          <a:p>
            <a:r>
              <a:rPr lang="en-US" smtClean="0"/>
              <a:t>H</a:t>
            </a:r>
            <a:r>
              <a:rPr lang="sr-Latn-BA" smtClean="0"/>
              <a:t>i</a:t>
            </a:r>
            <a:r>
              <a:rPr lang="en-US" smtClean="0"/>
              <a:t>permedi</a:t>
            </a:r>
            <a:r>
              <a:rPr lang="sr-Latn-BA" smtClean="0"/>
              <a:t>j</a:t>
            </a:r>
            <a:r>
              <a:rPr lang="en-US" smtClean="0"/>
              <a:t>a</a:t>
            </a:r>
          </a:p>
          <a:p>
            <a:r>
              <a:rPr lang="en-US" smtClean="0"/>
              <a:t>Prenos multimedije preko mreže</a:t>
            </a:r>
            <a:endParaRPr lang="sr-Latn-R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243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Multimediji</vt:lpstr>
      <vt:lpstr>Informacije o predmetu</vt:lpstr>
      <vt:lpstr>Izvođači radova</vt:lpstr>
      <vt:lpstr>Sadržaj predmeta</vt:lpstr>
      <vt:lpstr>Način izvođenja nastave</vt:lpstr>
      <vt:lpstr>Prethodno znanje</vt:lpstr>
      <vt:lpstr>Materijal</vt:lpstr>
      <vt:lpstr>Oblasti koje će biti obrađene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Multimedijalni sistemi</dc:title>
  <dc:creator>vlador</dc:creator>
  <cp:lastModifiedBy>vlador</cp:lastModifiedBy>
  <cp:revision>42</cp:revision>
  <dcterms:created xsi:type="dcterms:W3CDTF">2014-10-06T08:38:45Z</dcterms:created>
  <dcterms:modified xsi:type="dcterms:W3CDTF">2016-02-17T11:10:07Z</dcterms:modified>
</cp:coreProperties>
</file>