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2"/>
  </p:notesMasterIdLst>
  <p:sldIdLst>
    <p:sldId id="256" r:id="rId2"/>
    <p:sldId id="257" r:id="rId3"/>
    <p:sldId id="258" r:id="rId4"/>
    <p:sldId id="259" r:id="rId5"/>
    <p:sldId id="275" r:id="rId6"/>
    <p:sldId id="260" r:id="rId7"/>
    <p:sldId id="263" r:id="rId8"/>
    <p:sldId id="261" r:id="rId9"/>
    <p:sldId id="262" r:id="rId10"/>
    <p:sldId id="264" r:id="rId11"/>
    <p:sldId id="265" r:id="rId12"/>
    <p:sldId id="266" r:id="rId13"/>
    <p:sldId id="267" r:id="rId14"/>
    <p:sldId id="268" r:id="rId15"/>
    <p:sldId id="320" r:id="rId16"/>
    <p:sldId id="269" r:id="rId17"/>
    <p:sldId id="270" r:id="rId18"/>
    <p:sldId id="322" r:id="rId19"/>
    <p:sldId id="321" r:id="rId20"/>
    <p:sldId id="271" r:id="rId21"/>
    <p:sldId id="276" r:id="rId22"/>
    <p:sldId id="272" r:id="rId23"/>
    <p:sldId id="273" r:id="rId24"/>
    <p:sldId id="274" r:id="rId25"/>
    <p:sldId id="279" r:id="rId26"/>
    <p:sldId id="280" r:id="rId27"/>
    <p:sldId id="281" r:id="rId28"/>
    <p:sldId id="282" r:id="rId29"/>
    <p:sldId id="317" r:id="rId30"/>
    <p:sldId id="283" r:id="rId31"/>
    <p:sldId id="284" r:id="rId32"/>
    <p:sldId id="285" r:id="rId33"/>
    <p:sldId id="287" r:id="rId34"/>
    <p:sldId id="288" r:id="rId35"/>
    <p:sldId id="292" r:id="rId36"/>
    <p:sldId id="293" r:id="rId37"/>
    <p:sldId id="294" r:id="rId38"/>
    <p:sldId id="323" r:id="rId39"/>
    <p:sldId id="289" r:id="rId40"/>
    <p:sldId id="295" r:id="rId41"/>
    <p:sldId id="296" r:id="rId42"/>
    <p:sldId id="297" r:id="rId43"/>
    <p:sldId id="300" r:id="rId44"/>
    <p:sldId id="301" r:id="rId45"/>
    <p:sldId id="298" r:id="rId46"/>
    <p:sldId id="290" r:id="rId47"/>
    <p:sldId id="286" r:id="rId48"/>
    <p:sldId id="302" r:id="rId49"/>
    <p:sldId id="324" r:id="rId50"/>
    <p:sldId id="304" r:id="rId51"/>
    <p:sldId id="305" r:id="rId52"/>
    <p:sldId id="308" r:id="rId53"/>
    <p:sldId id="318" r:id="rId54"/>
    <p:sldId id="310" r:id="rId55"/>
    <p:sldId id="311" r:id="rId56"/>
    <p:sldId id="312" r:id="rId57"/>
    <p:sldId id="313" r:id="rId58"/>
    <p:sldId id="314" r:id="rId59"/>
    <p:sldId id="315" r:id="rId60"/>
    <p:sldId id="319" r:id="rId61"/>
  </p:sldIdLst>
  <p:sldSz cx="9144000" cy="6858000" type="screen4x3"/>
  <p:notesSz cx="6858000" cy="9144000"/>
  <p:embeddedFontLst>
    <p:embeddedFont>
      <p:font typeface="Calibri" pitchFamily="34" charset="0"/>
      <p:regular r:id="rId63"/>
      <p:bold r:id="rId64"/>
      <p:italic r:id="rId65"/>
      <p:boldItalic r:id="rId66"/>
    </p:embeddedFont>
    <p:embeddedFont>
      <p:font typeface="cmr10" pitchFamily="34" charset="0"/>
      <p:regular r:id="rId6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4899" autoAdjust="0"/>
  </p:normalViewPr>
  <p:slideViewPr>
    <p:cSldViewPr>
      <p:cViewPr varScale="1">
        <p:scale>
          <a:sx n="90" d="100"/>
          <a:sy n="90" d="100"/>
        </p:scale>
        <p:origin x="-174"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1.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2.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8B1823-7207-46B8-A7C7-D7AA9C17765F}" type="datetimeFigureOut">
              <a:rPr lang="en-US" smtClean="0"/>
              <a:pPr/>
              <a:t>2/25/2016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842B6E-A24D-481E-9B4D-D645F5DC86D5}"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BA"/>
          </a:p>
        </p:txBody>
      </p:sp>
      <p:sp>
        <p:nvSpPr>
          <p:cNvPr id="4" name="Slide Number Placeholder 3"/>
          <p:cNvSpPr>
            <a:spLocks noGrp="1"/>
          </p:cNvSpPr>
          <p:nvPr>
            <p:ph type="sldNum" sz="quarter" idx="10"/>
          </p:nvPr>
        </p:nvSpPr>
        <p:spPr/>
        <p:txBody>
          <a:bodyPr/>
          <a:lstStyle/>
          <a:p>
            <a:fld id="{56842B6E-A24D-481E-9B4D-D645F5DC86D5}" type="slidenum">
              <a:rPr lang="en-GB" smtClean="0"/>
              <a:pPr/>
              <a:t>4</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BA" smtClean="0"/>
              <a:t>Pretpostavimo</a:t>
            </a:r>
            <a:r>
              <a:rPr lang="sr-Latn-BA" baseline="0" smtClean="0"/>
              <a:t> za početak da je rekonstrukcija povezivanje odmjeraka pravolinijskim segmentima.</a:t>
            </a:r>
            <a:endParaRPr lang="en-US"/>
          </a:p>
        </p:txBody>
      </p:sp>
      <p:sp>
        <p:nvSpPr>
          <p:cNvPr id="4" name="Slide Number Placeholder 3"/>
          <p:cNvSpPr>
            <a:spLocks noGrp="1"/>
          </p:cNvSpPr>
          <p:nvPr>
            <p:ph type="sldNum" sz="quarter" idx="10"/>
          </p:nvPr>
        </p:nvSpPr>
        <p:spPr/>
        <p:txBody>
          <a:bodyPr/>
          <a:lstStyle/>
          <a:p>
            <a:fld id="{56842B6E-A24D-481E-9B4D-D645F5DC86D5}" type="slidenum">
              <a:rPr lang="en-GB" smtClean="0"/>
              <a:pPr/>
              <a:t>29</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BA" smtClean="0"/>
              <a:t>frekvencija</a:t>
            </a:r>
            <a:r>
              <a:rPr lang="sr-Latn-BA" baseline="0" smtClean="0"/>
              <a:t> crvene sinusoide je 8Hz</a:t>
            </a:r>
          </a:p>
          <a:p>
            <a:r>
              <a:rPr lang="sr-Latn-BA" baseline="0" smtClean="0"/>
              <a:t>frekvencija odmjeravanja (zeleni odmjerci) je 10Hz</a:t>
            </a:r>
          </a:p>
          <a:p>
            <a:r>
              <a:rPr lang="sr-Latn-BA" baseline="0" smtClean="0"/>
              <a:t>frekvencija plave sinusoide je 2Hz</a:t>
            </a:r>
          </a:p>
          <a:p>
            <a:r>
              <a:rPr lang="sr-Latn-BA" smtClean="0"/>
              <a:t>Pri</a:t>
            </a:r>
            <a:r>
              <a:rPr lang="sr-Latn-BA" baseline="0" smtClean="0"/>
              <a:t> frekvenciji odmjeravanja od 10Hz sinusoida frekvencije 2Hz je alias sinusoide frekvencije 8Hz, odnosno, na osnovu odmjeraka nije moguće razlikovati ove dvije sinusoide.</a:t>
            </a:r>
            <a:endParaRPr lang="en-US"/>
          </a:p>
        </p:txBody>
      </p:sp>
      <p:sp>
        <p:nvSpPr>
          <p:cNvPr id="4" name="Slide Number Placeholder 3"/>
          <p:cNvSpPr>
            <a:spLocks noGrp="1"/>
          </p:cNvSpPr>
          <p:nvPr>
            <p:ph type="sldNum" sz="quarter" idx="10"/>
          </p:nvPr>
        </p:nvSpPr>
        <p:spPr/>
        <p:txBody>
          <a:bodyPr/>
          <a:lstStyle/>
          <a:p>
            <a:fld id="{56842B6E-A24D-481E-9B4D-D645F5DC86D5}" type="slidenum">
              <a:rPr lang="en-GB" smtClean="0"/>
              <a:pPr/>
              <a:t>34</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BA" smtClean="0"/>
              <a:t>Video se sastoji</a:t>
            </a:r>
            <a:r>
              <a:rPr lang="sr-Latn-BA" baseline="0" smtClean="0"/>
              <a:t> iz niza frejmova, slika. Svaki frejm se može smatrati odmjerkom scene u trenutku u kojem je snimljen. Brzim izmjenjivanjem frejmova stvara se utisak kontinuiranog pokreta. Kružno kretanje točka je slično sinusoidi, njegova brzina se može predstaviti brojem obrtaja u jedinici vremena. U zavisnosti od odnosa brzine okretanja točka i brzine reprodukcije videa (frame rate) gledalac dobija utisak da je brzina okretanja drugačija od stvarne, pa čak i da točak stoji ili se okreće unazad.</a:t>
            </a:r>
            <a:endParaRPr lang="en-US"/>
          </a:p>
        </p:txBody>
      </p:sp>
      <p:sp>
        <p:nvSpPr>
          <p:cNvPr id="4" name="Slide Number Placeholder 3"/>
          <p:cNvSpPr>
            <a:spLocks noGrp="1"/>
          </p:cNvSpPr>
          <p:nvPr>
            <p:ph type="sldNum" sz="quarter" idx="10"/>
          </p:nvPr>
        </p:nvSpPr>
        <p:spPr/>
        <p:txBody>
          <a:bodyPr/>
          <a:lstStyle/>
          <a:p>
            <a:fld id="{56842B6E-A24D-481E-9B4D-D645F5DC86D5}" type="slidenum">
              <a:rPr lang="en-GB" smtClean="0"/>
              <a:pPr/>
              <a:t>35</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BA" smtClean="0"/>
              <a:t>Ako</a:t>
            </a:r>
            <a:r>
              <a:rPr lang="sr-Latn-BA" baseline="0" smtClean="0"/>
              <a:t> je brzina okretanja točka takva da se on okrene za manje od pola kruga između dva frejma (brzina odmjeravanja više od dva puta veća od brzine okretanja) onda imamo utisak da se točak okreće pravom brzinom.</a:t>
            </a:r>
            <a:endParaRPr lang="en-US"/>
          </a:p>
        </p:txBody>
      </p:sp>
      <p:sp>
        <p:nvSpPr>
          <p:cNvPr id="4" name="Slide Number Placeholder 3"/>
          <p:cNvSpPr>
            <a:spLocks noGrp="1"/>
          </p:cNvSpPr>
          <p:nvPr>
            <p:ph type="sldNum" sz="quarter" idx="10"/>
          </p:nvPr>
        </p:nvSpPr>
        <p:spPr/>
        <p:txBody>
          <a:bodyPr/>
          <a:lstStyle/>
          <a:p>
            <a:fld id="{56842B6E-A24D-481E-9B4D-D645F5DC86D5}" type="slidenum">
              <a:rPr lang="en-GB" smtClean="0"/>
              <a:pPr/>
              <a:t>36</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BA" smtClean="0"/>
              <a:t>Ako</a:t>
            </a:r>
            <a:r>
              <a:rPr lang="sr-Latn-BA" baseline="0" smtClean="0"/>
              <a:t> je brzina okretanja točka takva da se on okrene za više od pola kruga, ali manje od čitavog kruga između dva frejma (brzina odmjeravanja manja od dvostruke brzine okretanja, ali veća od brzine okretanja) onda imamo utisak da se točak okreće unazad.</a:t>
            </a:r>
            <a:endParaRPr lang="en-US" smtClean="0"/>
          </a:p>
          <a:p>
            <a:endParaRPr lang="en-US"/>
          </a:p>
        </p:txBody>
      </p:sp>
      <p:sp>
        <p:nvSpPr>
          <p:cNvPr id="4" name="Slide Number Placeholder 3"/>
          <p:cNvSpPr>
            <a:spLocks noGrp="1"/>
          </p:cNvSpPr>
          <p:nvPr>
            <p:ph type="sldNum" sz="quarter" idx="10"/>
          </p:nvPr>
        </p:nvSpPr>
        <p:spPr/>
        <p:txBody>
          <a:bodyPr/>
          <a:lstStyle/>
          <a:p>
            <a:fld id="{56842B6E-A24D-481E-9B4D-D645F5DC86D5}" type="slidenum">
              <a:rPr lang="en-GB" smtClean="0"/>
              <a:pPr/>
              <a:t>37</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BA" smtClean="0"/>
              <a:t>Kako da izaberemo frekvenciju odmjeravanja?</a:t>
            </a:r>
            <a:endParaRPr lang="en-US"/>
          </a:p>
        </p:txBody>
      </p:sp>
      <p:sp>
        <p:nvSpPr>
          <p:cNvPr id="4" name="Slide Number Placeholder 3"/>
          <p:cNvSpPr>
            <a:spLocks noGrp="1"/>
          </p:cNvSpPr>
          <p:nvPr>
            <p:ph type="sldNum" sz="quarter" idx="10"/>
          </p:nvPr>
        </p:nvSpPr>
        <p:spPr/>
        <p:txBody>
          <a:bodyPr/>
          <a:lstStyle/>
          <a:p>
            <a:fld id="{56842B6E-A24D-481E-9B4D-D645F5DC86D5}" type="slidenum">
              <a:rPr lang="en-GB" smtClean="0"/>
              <a:pPr/>
              <a:t>39</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BA" smtClean="0"/>
              <a:t>Dodavanjem većeg broja članova Furijeovog reda aproksimacija je sve</a:t>
            </a:r>
            <a:r>
              <a:rPr lang="sr-Latn-BA" baseline="0" smtClean="0"/>
              <a:t> bolja. granična vrijednost reda je polazni signal (u ovom slučaju pravougaoni). </a:t>
            </a:r>
          </a:p>
          <a:p>
            <a:endParaRPr lang="en-US"/>
          </a:p>
        </p:txBody>
      </p:sp>
      <p:sp>
        <p:nvSpPr>
          <p:cNvPr id="4" name="Slide Number Placeholder 3"/>
          <p:cNvSpPr>
            <a:spLocks noGrp="1"/>
          </p:cNvSpPr>
          <p:nvPr>
            <p:ph type="sldNum" sz="quarter" idx="10"/>
          </p:nvPr>
        </p:nvSpPr>
        <p:spPr/>
        <p:txBody>
          <a:bodyPr/>
          <a:lstStyle/>
          <a:p>
            <a:fld id="{56842B6E-A24D-481E-9B4D-D645F5DC86D5}" type="slidenum">
              <a:rPr lang="en-GB" smtClean="0"/>
              <a:pPr/>
              <a:t>44</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BA" smtClean="0"/>
              <a:t>Reprezentacija spektra</a:t>
            </a:r>
            <a:r>
              <a:rPr lang="sr-Latn-BA" baseline="0" smtClean="0"/>
              <a:t> signala.</a:t>
            </a:r>
            <a:endParaRPr lang="sr-Latn-BA" smtClean="0"/>
          </a:p>
          <a:p>
            <a:r>
              <a:rPr lang="sr-Latn-BA" smtClean="0"/>
              <a:t>Prikazane su relative veličine harmonika.</a:t>
            </a:r>
          </a:p>
          <a:p>
            <a:r>
              <a:rPr lang="sr-Latn-BA" smtClean="0"/>
              <a:t>Koriste</a:t>
            </a:r>
            <a:r>
              <a:rPr lang="sr-Latn-BA" baseline="0" smtClean="0"/>
              <a:t> se i termini </a:t>
            </a:r>
            <a:r>
              <a:rPr lang="sr-Latn-BA" b="0" i="1" baseline="0" smtClean="0"/>
              <a:t>Spektralna analiza signala</a:t>
            </a:r>
            <a:r>
              <a:rPr lang="sr-Latn-BA" b="0" i="0" baseline="0" smtClean="0"/>
              <a:t> i </a:t>
            </a:r>
            <a:r>
              <a:rPr lang="sr-Latn-BA" b="0" i="1" baseline="0" smtClean="0"/>
              <a:t>Furijeova analiza</a:t>
            </a:r>
            <a:endParaRPr lang="sr-Latn-BA" smtClean="0"/>
          </a:p>
          <a:p>
            <a:endParaRPr lang="en-US"/>
          </a:p>
        </p:txBody>
      </p:sp>
      <p:sp>
        <p:nvSpPr>
          <p:cNvPr id="4" name="Slide Number Placeholder 3"/>
          <p:cNvSpPr>
            <a:spLocks noGrp="1"/>
          </p:cNvSpPr>
          <p:nvPr>
            <p:ph type="sldNum" sz="quarter" idx="10"/>
          </p:nvPr>
        </p:nvSpPr>
        <p:spPr/>
        <p:txBody>
          <a:bodyPr/>
          <a:lstStyle/>
          <a:p>
            <a:fld id="{56842B6E-A24D-481E-9B4D-D645F5DC86D5}" type="slidenum">
              <a:rPr lang="en-GB" smtClean="0"/>
              <a:pPr/>
              <a:t>45</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BA" smtClean="0"/>
              <a:t>Na ovom kursu se nećemo baviti detaljima ovih</a:t>
            </a:r>
            <a:r>
              <a:rPr lang="sr-Latn-BA" baseline="0" smtClean="0"/>
              <a:t> algoritama, ali dobro je znati da postoje.</a:t>
            </a:r>
            <a:endParaRPr lang="en-US"/>
          </a:p>
        </p:txBody>
      </p:sp>
      <p:sp>
        <p:nvSpPr>
          <p:cNvPr id="4" name="Slide Number Placeholder 3"/>
          <p:cNvSpPr>
            <a:spLocks noGrp="1"/>
          </p:cNvSpPr>
          <p:nvPr>
            <p:ph type="sldNum" sz="quarter" idx="10"/>
          </p:nvPr>
        </p:nvSpPr>
        <p:spPr/>
        <p:txBody>
          <a:bodyPr/>
          <a:lstStyle/>
          <a:p>
            <a:fld id="{56842B6E-A24D-481E-9B4D-D645F5DC86D5}" type="slidenum">
              <a:rPr lang="en-GB" smtClean="0"/>
              <a:pPr/>
              <a:t>46</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Prilikom promjene veli</a:t>
            </a:r>
            <a:r>
              <a:rPr lang="sr-Latn-RS" smtClean="0"/>
              <a:t>čine</a:t>
            </a:r>
            <a:r>
              <a:rPr lang="sr-Latn-RS" baseline="0" smtClean="0"/>
              <a:t> slike može doći do preklapanja spektra jer se odbacuju pikseli (odmjerci) tako da se efektivno smanjuje brzina odmjeravanja. Aliasing se najbolje vidi na periodičnim uzorcima (teksturama), kao i na ivicama objekata na slici.</a:t>
            </a:r>
          </a:p>
          <a:p>
            <a:r>
              <a:rPr lang="sr-Latn-RS" baseline="0" smtClean="0"/>
              <a:t>U primjeru na slajdu je korišćena ‘nearest neighbor’ interpolacija prilikom smanjivanja slike. U ovom slučaju to odgovara odbacivanju svakog drugog piksela na slici, odnosno, smanjenu frekvencije odmjeravanja.</a:t>
            </a:r>
            <a:endParaRPr lang="en-GB"/>
          </a:p>
        </p:txBody>
      </p:sp>
      <p:sp>
        <p:nvSpPr>
          <p:cNvPr id="4" name="Slide Number Placeholder 3"/>
          <p:cNvSpPr>
            <a:spLocks noGrp="1"/>
          </p:cNvSpPr>
          <p:nvPr>
            <p:ph type="sldNum" sz="quarter" idx="10"/>
          </p:nvPr>
        </p:nvSpPr>
        <p:spPr/>
        <p:txBody>
          <a:bodyPr/>
          <a:lstStyle/>
          <a:p>
            <a:fld id="{E2EAB663-C747-4AF5-9186-2A2F3E4F73C5}" type="slidenum">
              <a:rPr lang="en-GB" smtClean="0"/>
              <a:pPr/>
              <a:t>50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smtClean="0"/>
              <a:t>Dat</a:t>
            </a:r>
            <a:r>
              <a:rPr lang="sr-Latn-RS" baseline="0" smtClean="0"/>
              <a:t> je grafički prikaz analognog signala. Pošto se signal matematički može predstaviti kao funkcija, onda je grafički prikaz, u stvari, grafik te funkcije. Koristi se i termin </a:t>
            </a:r>
            <a:r>
              <a:rPr lang="sr-Latn-RS" i="1" baseline="0" smtClean="0"/>
              <a:t>talasni oblik</a:t>
            </a:r>
            <a:r>
              <a:rPr lang="sr-Latn-RS" i="0" baseline="0" smtClean="0"/>
              <a:t> signala iako nije neophodno da signal bude povezan sa nekom talasnom pojavom.</a:t>
            </a:r>
          </a:p>
          <a:p>
            <a:endParaRPr lang="en-GB"/>
          </a:p>
        </p:txBody>
      </p:sp>
      <p:sp>
        <p:nvSpPr>
          <p:cNvPr id="4" name="Slide Number Placeholder 3"/>
          <p:cNvSpPr>
            <a:spLocks noGrp="1"/>
          </p:cNvSpPr>
          <p:nvPr>
            <p:ph type="sldNum" sz="quarter" idx="10"/>
          </p:nvPr>
        </p:nvSpPr>
        <p:spPr/>
        <p:txBody>
          <a:bodyPr/>
          <a:lstStyle/>
          <a:p>
            <a:fld id="{EEA516A8-E04A-43A6-A259-CF52FF946615}" type="slidenum">
              <a:rPr lang="en-US" smtClean="0"/>
              <a:pPr/>
              <a:t>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smtClean="0"/>
              <a:t>Preklapanje spektra se može izbjeći filtriranjem signala niskopropusnim filtrom</a:t>
            </a:r>
            <a:r>
              <a:rPr lang="sr-Latn-RS" baseline="0" smtClean="0"/>
              <a:t> </a:t>
            </a:r>
            <a:r>
              <a:rPr lang="sr-Latn-RS" smtClean="0"/>
              <a:t>prije odmjeravanja (ili promjene brzine odmjeravanja). Na ovaj način će se izgubiti brze</a:t>
            </a:r>
            <a:r>
              <a:rPr lang="sr-Latn-RS" baseline="0" smtClean="0"/>
              <a:t> promjene u signalu, ali bar neće biti unesena izobličenja usljed preklapanja spektra.</a:t>
            </a:r>
          </a:p>
          <a:p>
            <a:r>
              <a:rPr lang="sr-Latn-RS" baseline="0" smtClean="0"/>
              <a:t>Bilinearna interpolacija podrazumijeva niskopropusno filtriranje prije odbacivanja piksela (odmjeraka) pa se na rezultujućoj slici ne javljaju artifakti zbog preklapanja spektra.</a:t>
            </a:r>
            <a:endParaRPr lang="en-GB"/>
          </a:p>
        </p:txBody>
      </p:sp>
      <p:sp>
        <p:nvSpPr>
          <p:cNvPr id="4" name="Slide Number Placeholder 3"/>
          <p:cNvSpPr>
            <a:spLocks noGrp="1"/>
          </p:cNvSpPr>
          <p:nvPr>
            <p:ph type="sldNum" sz="quarter" idx="10"/>
          </p:nvPr>
        </p:nvSpPr>
        <p:spPr/>
        <p:txBody>
          <a:bodyPr/>
          <a:lstStyle/>
          <a:p>
            <a:fld id="{E2EAB663-C747-4AF5-9186-2A2F3E4F73C5}" type="slidenum">
              <a:rPr lang="en-GB" smtClean="0"/>
              <a:pPr/>
              <a:t>51</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smtClean="0"/>
              <a:t>Kvantovani</a:t>
            </a:r>
            <a:r>
              <a:rPr lang="sr-Latn-RS" baseline="0" smtClean="0"/>
              <a:t> signal može imati vrijednosti samo iz konačnog skupa diskretnih vrijednosti.</a:t>
            </a:r>
          </a:p>
          <a:p>
            <a:r>
              <a:rPr lang="sr-Latn-RS" baseline="0" smtClean="0"/>
              <a:t>Vrijednosti signala (čak i nekvantovanog) su obično iz ograničenog skupa (određenog fizičkim zakonima) pa se može uspostaviti veza između broja nivoa kvantizacije i koraka kvantizacije.</a:t>
            </a:r>
            <a:endParaRPr lang="en-GB"/>
          </a:p>
        </p:txBody>
      </p:sp>
      <p:sp>
        <p:nvSpPr>
          <p:cNvPr id="4" name="Slide Number Placeholder 3"/>
          <p:cNvSpPr>
            <a:spLocks noGrp="1"/>
          </p:cNvSpPr>
          <p:nvPr>
            <p:ph type="sldNum" sz="quarter" idx="10"/>
          </p:nvPr>
        </p:nvSpPr>
        <p:spPr/>
        <p:txBody>
          <a:bodyPr/>
          <a:lstStyle/>
          <a:p>
            <a:fld id="{EEA516A8-E04A-43A6-A259-CF52FF946615}" type="slidenum">
              <a:rPr lang="en-US" smtClean="0"/>
              <a:pPr/>
              <a:t>53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smtClean="0"/>
              <a:t>Banding može biti problem</a:t>
            </a:r>
            <a:r>
              <a:rPr lang="sr-Latn-RS" baseline="0" smtClean="0"/>
              <a:t> kod prikazivanja slika koje prirodno sadrže nijanse iste boje, kao što su, na primjer, slike vedrog neba, zalaska sunca, itd. Problem se može ublažiti korištenjem većeg broja kvantizacionih nivoa ili upotrebom ditheringa.</a:t>
            </a:r>
          </a:p>
          <a:p>
            <a:endParaRPr lang="en-GB"/>
          </a:p>
        </p:txBody>
      </p:sp>
      <p:sp>
        <p:nvSpPr>
          <p:cNvPr id="4" name="Slide Number Placeholder 3"/>
          <p:cNvSpPr>
            <a:spLocks noGrp="1"/>
          </p:cNvSpPr>
          <p:nvPr>
            <p:ph type="sldNum" sz="quarter" idx="10"/>
          </p:nvPr>
        </p:nvSpPr>
        <p:spPr/>
        <p:txBody>
          <a:bodyPr/>
          <a:lstStyle/>
          <a:p>
            <a:fld id="{E2EAB663-C747-4AF5-9186-2A2F3E4F73C5}" type="slidenum">
              <a:rPr lang="en-GB" smtClean="0"/>
              <a:pPr/>
              <a:t>58</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smtClean="0"/>
              <a:t>Pojasniti na tabli zašto se ne može proizvoljan</a:t>
            </a:r>
            <a:r>
              <a:rPr lang="sr-Latn-RS" baseline="0" smtClean="0"/>
              <a:t> realan broj predstaviti pomoću konačnog broja bita. Uzeti primjer 3 bita i ispisati sve kombinacije.</a:t>
            </a:r>
          </a:p>
          <a:p>
            <a:endParaRPr lang="sr-Latn-RS" baseline="0" smtClean="0"/>
          </a:p>
        </p:txBody>
      </p:sp>
      <p:sp>
        <p:nvSpPr>
          <p:cNvPr id="4" name="Slide Number Placeholder 3"/>
          <p:cNvSpPr>
            <a:spLocks noGrp="1"/>
          </p:cNvSpPr>
          <p:nvPr>
            <p:ph type="sldNum" sz="quarter" idx="10"/>
          </p:nvPr>
        </p:nvSpPr>
        <p:spPr/>
        <p:txBody>
          <a:bodyPr/>
          <a:lstStyle/>
          <a:p>
            <a:fld id="{EEA516A8-E04A-43A6-A259-CF52FF946615}"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smtClean="0"/>
              <a:t>Diskretni signal je,</a:t>
            </a:r>
            <a:r>
              <a:rPr lang="sr-Latn-RS" baseline="0" smtClean="0"/>
              <a:t> u suštini, niz brojeva. Vrijednosti niza mogu biti proizvoljni realni brojevi iz intervala definisanog primjenom.</a:t>
            </a:r>
            <a:endParaRPr lang="en-GB"/>
          </a:p>
        </p:txBody>
      </p:sp>
      <p:sp>
        <p:nvSpPr>
          <p:cNvPr id="4" name="Slide Number Placeholder 3"/>
          <p:cNvSpPr>
            <a:spLocks noGrp="1"/>
          </p:cNvSpPr>
          <p:nvPr>
            <p:ph type="sldNum" sz="quarter" idx="10"/>
          </p:nvPr>
        </p:nvSpPr>
        <p:spPr/>
        <p:txBody>
          <a:bodyPr/>
          <a:lstStyle/>
          <a:p>
            <a:fld id="{EEA516A8-E04A-43A6-A259-CF52FF946615}"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smtClean="0"/>
              <a:t>I</a:t>
            </a:r>
            <a:r>
              <a:rPr lang="sr-Latn-RS" baseline="0" smtClean="0"/>
              <a:t> digitalni signal je niz brojeva, ali vrijednosti niza mogu biti samo iz konačnog skupa diskretnih vrijednosti.</a:t>
            </a:r>
            <a:endParaRPr lang="en-GB"/>
          </a:p>
        </p:txBody>
      </p:sp>
      <p:sp>
        <p:nvSpPr>
          <p:cNvPr id="4" name="Slide Number Placeholder 3"/>
          <p:cNvSpPr>
            <a:spLocks noGrp="1"/>
          </p:cNvSpPr>
          <p:nvPr>
            <p:ph type="sldNum" sz="quarter" idx="10"/>
          </p:nvPr>
        </p:nvSpPr>
        <p:spPr/>
        <p:txBody>
          <a:bodyPr/>
          <a:lstStyle/>
          <a:p>
            <a:fld id="{EEA516A8-E04A-43A6-A259-CF52FF946615}"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EA516A8-E04A-43A6-A259-CF52FF946615}" type="slidenum">
              <a:rPr lang="en-US" smtClean="0"/>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smtClean="0"/>
              <a:t>Kvantovani</a:t>
            </a:r>
            <a:r>
              <a:rPr lang="sr-Latn-RS" baseline="0" smtClean="0"/>
              <a:t> signal može imati vrijednosti samo iz konačnog skupa diskretnih vrijednosti.</a:t>
            </a:r>
          </a:p>
          <a:p>
            <a:r>
              <a:rPr lang="sr-Latn-RS" baseline="0" smtClean="0"/>
              <a:t>Vrijednosti signala (čak i nekvantovanog) su obično iz ograničenog skupa (određenog fizičkim zakonima) pa se može uspostaviti veza između broja nivoa kvantizacije i koraka kvantizacije.</a:t>
            </a:r>
            <a:endParaRPr lang="en-GB"/>
          </a:p>
        </p:txBody>
      </p:sp>
      <p:sp>
        <p:nvSpPr>
          <p:cNvPr id="4" name="Slide Number Placeholder 3"/>
          <p:cNvSpPr>
            <a:spLocks noGrp="1"/>
          </p:cNvSpPr>
          <p:nvPr>
            <p:ph type="sldNum" sz="quarter" idx="10"/>
          </p:nvPr>
        </p:nvSpPr>
        <p:spPr/>
        <p:txBody>
          <a:bodyPr/>
          <a:lstStyle/>
          <a:p>
            <a:fld id="{EEA516A8-E04A-43A6-A259-CF52FF946615}" type="slidenum">
              <a:rPr lang="en-US" smtClean="0"/>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EA516A8-E04A-43A6-A259-CF52FF946615}" type="slidenum">
              <a:rPr lang="en-US" smtClean="0"/>
              <a:pPr/>
              <a:t>23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842B6E-A24D-481E-9B4D-D645F5DC86D5}" type="slidenum">
              <a:rPr lang="en-GB" smtClean="0"/>
              <a:pPr/>
              <a:t>24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07A39BF-46A5-4D32-85C6-B66CD6639B5F}" type="datetimeFigureOut">
              <a:rPr lang="en-US" smtClean="0"/>
              <a:pPr/>
              <a:t>2/25/2016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8FF5A1-CD94-46ED-BB33-1D0B5854EE89}"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7A39BF-46A5-4D32-85C6-B66CD6639B5F}" type="datetimeFigureOut">
              <a:rPr lang="en-US" smtClean="0"/>
              <a:pPr/>
              <a:t>2/25/2016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8FF5A1-CD94-46ED-BB33-1D0B5854EE8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7A39BF-46A5-4D32-85C6-B66CD6639B5F}" type="datetimeFigureOut">
              <a:rPr lang="en-US" smtClean="0"/>
              <a:pPr/>
              <a:t>2/25/2016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8FF5A1-CD94-46ED-BB33-1D0B5854EE89}"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7A39BF-46A5-4D32-85C6-B66CD6639B5F}" type="datetimeFigureOut">
              <a:rPr lang="en-US" smtClean="0"/>
              <a:pPr/>
              <a:t>2/25/2016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8FF5A1-CD94-46ED-BB33-1D0B5854EE89}"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7A39BF-46A5-4D32-85C6-B66CD6639B5F}" type="datetimeFigureOut">
              <a:rPr lang="en-US" smtClean="0"/>
              <a:pPr/>
              <a:t>2/25/2016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8FF5A1-CD94-46ED-BB33-1D0B5854EE8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7A39BF-46A5-4D32-85C6-B66CD6639B5F}" type="datetimeFigureOut">
              <a:rPr lang="en-US" smtClean="0"/>
              <a:pPr/>
              <a:t>2/25/2016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8FF5A1-CD94-46ED-BB33-1D0B5854EE89}"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07A39BF-46A5-4D32-85C6-B66CD6639B5F}" type="datetimeFigureOut">
              <a:rPr lang="en-US" smtClean="0"/>
              <a:pPr/>
              <a:t>2/25/2016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8FF5A1-CD94-46ED-BB33-1D0B5854EE89}"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07A39BF-46A5-4D32-85C6-B66CD6639B5F}" type="datetimeFigureOut">
              <a:rPr lang="en-US" smtClean="0"/>
              <a:pPr/>
              <a:t>2/25/2016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58FF5A1-CD94-46ED-BB33-1D0B5854EE89}"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07A39BF-46A5-4D32-85C6-B66CD6639B5F}" type="datetimeFigureOut">
              <a:rPr lang="en-US" smtClean="0"/>
              <a:pPr/>
              <a:t>2/25/2016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58FF5A1-CD94-46ED-BB33-1D0B5854EE89}"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7A39BF-46A5-4D32-85C6-B66CD6639B5F}" type="datetimeFigureOut">
              <a:rPr lang="en-US" smtClean="0"/>
              <a:pPr/>
              <a:t>2/25/2016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58FF5A1-CD94-46ED-BB33-1D0B5854EE8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7A39BF-46A5-4D32-85C6-B66CD6639B5F}" type="datetimeFigureOut">
              <a:rPr lang="en-US" smtClean="0"/>
              <a:pPr/>
              <a:t>2/25/2016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8FF5A1-CD94-46ED-BB33-1D0B5854EE89}"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7A39BF-46A5-4D32-85C6-B66CD6639B5F}" type="datetimeFigureOut">
              <a:rPr lang="en-US" smtClean="0"/>
              <a:pPr/>
              <a:t>2/25/2016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8FF5A1-CD94-46ED-BB33-1D0B5854EE89}"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7A39BF-46A5-4D32-85C6-B66CD6639B5F}" type="datetimeFigureOut">
              <a:rPr lang="en-US" smtClean="0"/>
              <a:pPr/>
              <a:t>2/25/2016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FF5A1-CD94-46ED-BB33-1D0B5854EE8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youtube.com/watch?v=jHS9JGkEOm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2.wav"/><Relationship Id="rId5" Type="http://schemas.openxmlformats.org/officeDocument/2006/relationships/image" Target="../media/image29.jpeg"/><Relationship Id="rId4" Type="http://schemas.openxmlformats.org/officeDocument/2006/relationships/image" Target="../media/image28.emf"/></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2.wav"/><Relationship Id="rId5" Type="http://schemas.openxmlformats.org/officeDocument/2006/relationships/image" Target="../media/image29.jpeg"/><Relationship Id="rId4" Type="http://schemas.openxmlformats.org/officeDocument/2006/relationships/image" Target="../media/image28.emf"/></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audio" Target="../media/audio3.wav"/><Relationship Id="rId5" Type="http://schemas.openxmlformats.org/officeDocument/2006/relationships/image" Target="../media/image31.emf"/><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5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1.wav"/><Relationship Id="rId5" Type="http://schemas.openxmlformats.org/officeDocument/2006/relationships/image" Target="../media/image3.png"/><Relationship Id="rId4" Type="http://schemas.openxmlformats.org/officeDocument/2006/relationships/image" Target="../media/image2.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media/audio1.wav"/><Relationship Id="rId5" Type="http://schemas.openxmlformats.org/officeDocument/2006/relationships/image" Target="../media/image3.png"/><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Latn-BA" smtClean="0"/>
              <a:t>Digitalizacija</a:t>
            </a:r>
            <a:endParaRPr lang="en-GB"/>
          </a:p>
        </p:txBody>
      </p:sp>
      <p:sp>
        <p:nvSpPr>
          <p:cNvPr id="3" name="Subtitle 2"/>
          <p:cNvSpPr>
            <a:spLocks noGrp="1"/>
          </p:cNvSpPr>
          <p:nvPr>
            <p:ph type="subTitle" idx="1"/>
          </p:nvPr>
        </p:nvSpPr>
        <p:spPr/>
        <p:txBody>
          <a:bodyPr/>
          <a:lstStyle/>
          <a:p>
            <a:r>
              <a:rPr lang="sr-Latn-BA" smtClean="0"/>
              <a:t>Multimediji</a:t>
            </a:r>
          </a:p>
          <a:p>
            <a:r>
              <a:rPr lang="sr-Latn-BA" smtClean="0"/>
              <a:t>Tehnološki fakultet</a:t>
            </a:r>
          </a:p>
          <a:p>
            <a:r>
              <a:rPr lang="sr-Latn-BA" smtClean="0"/>
              <a:t>Univerzitet u Banjoj Luci</a:t>
            </a: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Digitalni podaci</a:t>
            </a:r>
            <a:endParaRPr lang="en-GB"/>
          </a:p>
        </p:txBody>
      </p:sp>
      <p:sp>
        <p:nvSpPr>
          <p:cNvPr id="3" name="Content Placeholder 2"/>
          <p:cNvSpPr>
            <a:spLocks noGrp="1"/>
          </p:cNvSpPr>
          <p:nvPr>
            <p:ph idx="1"/>
          </p:nvPr>
        </p:nvSpPr>
        <p:spPr/>
        <p:txBody>
          <a:bodyPr>
            <a:normAutofit/>
          </a:bodyPr>
          <a:lstStyle/>
          <a:p>
            <a:r>
              <a:rPr lang="sr-Latn-RS" smtClean="0"/>
              <a:t>Podaci u računaru su, dakle, predstavljeni u numeričkom obliku, mogu se posmatrati kao brojevi u brojnom sistemu sa bazom 2</a:t>
            </a:r>
          </a:p>
          <a:p>
            <a:r>
              <a:rPr lang="sr-Latn-RS" smtClean="0"/>
              <a:t>Međutim, podacima smisao daje aplikacija, brojevi mogu biti kodovi znakova, vrijednosti audio signala ili boje</a:t>
            </a:r>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Digitalni podaci</a:t>
            </a:r>
            <a:endParaRPr lang="en-GB"/>
          </a:p>
        </p:txBody>
      </p:sp>
      <p:pic>
        <p:nvPicPr>
          <p:cNvPr id="5" name="Content Placeholder 4" descr="ascii_table.gif"/>
          <p:cNvPicPr>
            <a:picLocks noGrp="1" noChangeAspect="1"/>
          </p:cNvPicPr>
          <p:nvPr>
            <p:ph idx="1"/>
          </p:nvPr>
        </p:nvPicPr>
        <p:blipFill>
          <a:blip r:embed="rId2" cstate="print"/>
          <a:stretch>
            <a:fillRect/>
          </a:stretch>
        </p:blipFill>
        <p:spPr>
          <a:xfrm>
            <a:off x="694468" y="1600200"/>
            <a:ext cx="7755064" cy="452596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Digitalni podaci</a:t>
            </a:r>
            <a:endParaRPr lang="en-GB"/>
          </a:p>
        </p:txBody>
      </p:sp>
      <p:pic>
        <p:nvPicPr>
          <p:cNvPr id="4" name="Picture 3"/>
          <p:cNvPicPr>
            <a:picLocks noChangeAspect="1" noChangeArrowheads="1"/>
          </p:cNvPicPr>
          <p:nvPr/>
        </p:nvPicPr>
        <p:blipFill>
          <a:blip r:embed="rId3" cstate="print"/>
          <a:srcRect/>
          <a:stretch>
            <a:fillRect/>
          </a:stretch>
        </p:blipFill>
        <p:spPr bwMode="auto">
          <a:xfrm>
            <a:off x="2309834" y="1928830"/>
            <a:ext cx="5334000" cy="4000500"/>
          </a:xfrm>
          <a:prstGeom prst="rect">
            <a:avLst/>
          </a:prstGeom>
          <a:noFill/>
          <a:ln w="9525">
            <a:noFill/>
            <a:miter lim="800000"/>
            <a:headEnd/>
            <a:tailEnd/>
          </a:ln>
          <a:effectLst/>
        </p:spPr>
      </p:pic>
      <p:pic>
        <p:nvPicPr>
          <p:cNvPr id="5" name="banjo.wav">
            <a:hlinkClick r:id="" action="ppaction://media"/>
          </p:cNvPr>
          <p:cNvPicPr>
            <a:picLocks noRot="1" noChangeAspect="1"/>
          </p:cNvPicPr>
          <p:nvPr>
            <a:wavAudioFile r:embed="rId1" name="banjo.wav"/>
          </p:nvPr>
        </p:nvPicPr>
        <p:blipFill>
          <a:blip r:embed="rId4" cstate="print"/>
          <a:stretch>
            <a:fillRect/>
          </a:stretch>
        </p:blipFill>
        <p:spPr>
          <a:xfrm>
            <a:off x="1619248" y="3714752"/>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6"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Digitalni podaci</a:t>
            </a:r>
            <a:endParaRPr lang="en-GB"/>
          </a:p>
        </p:txBody>
      </p:sp>
      <p:pic>
        <p:nvPicPr>
          <p:cNvPr id="5124" name="Picture 4"/>
          <p:cNvPicPr>
            <a:picLocks noChangeAspect="1" noChangeArrowheads="1"/>
          </p:cNvPicPr>
          <p:nvPr/>
        </p:nvPicPr>
        <p:blipFill>
          <a:blip r:embed="rId2" cstate="print"/>
          <a:srcRect/>
          <a:stretch>
            <a:fillRect/>
          </a:stretch>
        </p:blipFill>
        <p:spPr bwMode="auto">
          <a:xfrm>
            <a:off x="142844" y="1428736"/>
            <a:ext cx="4629150" cy="3533775"/>
          </a:xfrm>
          <a:prstGeom prst="rect">
            <a:avLst/>
          </a:prstGeom>
          <a:noFill/>
          <a:ln w="9525">
            <a:noFill/>
            <a:miter lim="800000"/>
            <a:headEnd/>
            <a:tailEnd/>
          </a:ln>
          <a:effectLst/>
        </p:spPr>
      </p:pic>
      <p:pic>
        <p:nvPicPr>
          <p:cNvPr id="5125" name="Picture 5"/>
          <p:cNvPicPr>
            <a:picLocks noChangeAspect="1" noChangeArrowheads="1"/>
          </p:cNvPicPr>
          <p:nvPr/>
        </p:nvPicPr>
        <p:blipFill>
          <a:blip r:embed="rId3" cstate="print"/>
          <a:srcRect/>
          <a:stretch>
            <a:fillRect/>
          </a:stretch>
        </p:blipFill>
        <p:spPr bwMode="auto">
          <a:xfrm>
            <a:off x="3786182" y="1857364"/>
            <a:ext cx="5086350" cy="4657725"/>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Digitalizacija</a:t>
            </a:r>
            <a:endParaRPr lang="en-GB"/>
          </a:p>
        </p:txBody>
      </p:sp>
      <p:sp>
        <p:nvSpPr>
          <p:cNvPr id="3" name="Content Placeholder 2"/>
          <p:cNvSpPr>
            <a:spLocks noGrp="1"/>
          </p:cNvSpPr>
          <p:nvPr>
            <p:ph idx="1"/>
          </p:nvPr>
        </p:nvSpPr>
        <p:spPr/>
        <p:txBody>
          <a:bodyPr>
            <a:normAutofit/>
          </a:bodyPr>
          <a:lstStyle/>
          <a:p>
            <a:r>
              <a:rPr lang="sr-Latn-RS" smtClean="0"/>
              <a:t>Da bi se analogni podaci (signali) mogli obrađivati pomoću računara potrebno ih je prvo prebaciti u digitalni oblik</a:t>
            </a:r>
          </a:p>
          <a:p>
            <a:r>
              <a:rPr lang="sr-Latn-RS" smtClean="0"/>
              <a:t>Prebacivanje iz analognog u digitalni oblik je poznato pod nazivom </a:t>
            </a:r>
            <a:r>
              <a:rPr lang="sr-Latn-RS" b="1" smtClean="0"/>
              <a:t>digitalizacija </a:t>
            </a:r>
            <a:r>
              <a:rPr lang="sr-Latn-RS" smtClean="0"/>
              <a:t>ili </a:t>
            </a:r>
            <a:r>
              <a:rPr lang="sr-Latn-RS" b="1" smtClean="0"/>
              <a:t>analogno/digitalna (A/D) konverzija</a:t>
            </a:r>
          </a:p>
          <a:p>
            <a:r>
              <a:rPr lang="sr-Latn-RS" smtClean="0"/>
              <a:t>Digitalizacija signala obuhvata tri koraka: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Digitalizacija</a:t>
            </a:r>
            <a:endParaRPr lang="en-GB"/>
          </a:p>
        </p:txBody>
      </p:sp>
      <p:sp>
        <p:nvSpPr>
          <p:cNvPr id="3" name="Content Placeholder 2"/>
          <p:cNvSpPr>
            <a:spLocks noGrp="1"/>
          </p:cNvSpPr>
          <p:nvPr>
            <p:ph idx="1"/>
          </p:nvPr>
        </p:nvSpPr>
        <p:spPr/>
        <p:txBody>
          <a:bodyPr>
            <a:normAutofit fontScale="92500" lnSpcReduction="10000"/>
          </a:bodyPr>
          <a:lstStyle/>
          <a:p>
            <a:r>
              <a:rPr lang="sr-Latn-RS" smtClean="0"/>
              <a:t>Da bi se analogni podaci (signali) mogli obrađivati pomoću računara potrebno ih je prvo prebaciti u digitalni oblik</a:t>
            </a:r>
          </a:p>
          <a:p>
            <a:r>
              <a:rPr lang="sr-Latn-RS" smtClean="0"/>
              <a:t>Prebacivanje iz analognog u digitalni oblik je poznato pod nazivom </a:t>
            </a:r>
            <a:r>
              <a:rPr lang="sr-Latn-RS" b="1" smtClean="0"/>
              <a:t>digitalizacija </a:t>
            </a:r>
            <a:r>
              <a:rPr lang="sr-Latn-RS" smtClean="0"/>
              <a:t>ili </a:t>
            </a:r>
            <a:r>
              <a:rPr lang="sr-Latn-RS" b="1" smtClean="0"/>
              <a:t>analogno/digitalna (A/D) konverzija</a:t>
            </a:r>
          </a:p>
          <a:p>
            <a:r>
              <a:rPr lang="sr-Latn-RS" smtClean="0"/>
              <a:t>Digitalizacija signala obuhvata tri koraka:</a:t>
            </a:r>
          </a:p>
          <a:p>
            <a:pPr lvl="1"/>
            <a:r>
              <a:rPr lang="en-GB" smtClean="0"/>
              <a:t>O</a:t>
            </a:r>
            <a:r>
              <a:rPr lang="sr-Latn-RS" smtClean="0"/>
              <a:t>dmjeravanje (sampling) signala i</a:t>
            </a:r>
          </a:p>
          <a:p>
            <a:pPr lvl="1"/>
            <a:r>
              <a:rPr lang="sr-Latn-RS" smtClean="0"/>
              <a:t>Kvantizaciju (quantization) signala</a:t>
            </a:r>
          </a:p>
          <a:p>
            <a:pPr lvl="1"/>
            <a:r>
              <a:rPr lang="sr-Latn-RS" smtClean="0"/>
              <a:t>Kodovanje (coding) signala</a:t>
            </a:r>
          </a:p>
          <a:p>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Odmjeravanje signala</a:t>
            </a:r>
            <a:endParaRPr lang="en-GB"/>
          </a:p>
        </p:txBody>
      </p:sp>
      <p:sp>
        <p:nvSpPr>
          <p:cNvPr id="3" name="Content Placeholder 2"/>
          <p:cNvSpPr>
            <a:spLocks noGrp="1"/>
          </p:cNvSpPr>
          <p:nvPr>
            <p:ph idx="1"/>
          </p:nvPr>
        </p:nvSpPr>
        <p:spPr>
          <a:xfrm>
            <a:off x="457200" y="1600200"/>
            <a:ext cx="3971924" cy="4525963"/>
          </a:xfrm>
        </p:spPr>
        <p:txBody>
          <a:bodyPr>
            <a:noAutofit/>
          </a:bodyPr>
          <a:lstStyle/>
          <a:p>
            <a:r>
              <a:rPr lang="sr-Latn-RS" sz="2000" smtClean="0"/>
              <a:t>Odmjeravanje (analognog) signala je mjerenje vrijednosti signala u određenim trenucima (obično u pravilnim intervalima)</a:t>
            </a:r>
          </a:p>
          <a:p>
            <a:r>
              <a:rPr lang="sr-Latn-RS" sz="2000" smtClean="0"/>
              <a:t>Dakle, odmjeravanje je konverzija analognog signala u niz brojeva (diskretni signal)</a:t>
            </a:r>
          </a:p>
          <a:p>
            <a:r>
              <a:rPr lang="sr-Latn-RS" sz="2000" smtClean="0"/>
              <a:t>Vrijednosti diskretnog signala se nazivaju </a:t>
            </a:r>
            <a:r>
              <a:rPr lang="sr-Latn-RS" sz="2000" b="1" smtClean="0"/>
              <a:t>odmjerci</a:t>
            </a:r>
          </a:p>
          <a:p>
            <a:r>
              <a:rPr lang="sr-Latn-RS" sz="2000" smtClean="0"/>
              <a:t>Broj odmjeraka u jednoj sekundi je </a:t>
            </a:r>
            <a:r>
              <a:rPr lang="sr-Latn-RS" sz="2000" b="1" smtClean="0"/>
              <a:t>brzina odmjeravanja </a:t>
            </a:r>
            <a:r>
              <a:rPr lang="sr-Latn-RS" sz="2000" smtClean="0"/>
              <a:t>i izražava se u Hercima (Hz)</a:t>
            </a:r>
            <a:endParaRPr lang="en-GB" sz="2000"/>
          </a:p>
        </p:txBody>
      </p:sp>
      <p:pic>
        <p:nvPicPr>
          <p:cNvPr id="5" name="Picture 4"/>
          <p:cNvPicPr>
            <a:picLocks noChangeAspect="1" noChangeArrowheads="1"/>
          </p:cNvPicPr>
          <p:nvPr/>
        </p:nvPicPr>
        <p:blipFill>
          <a:blip r:embed="rId3" cstate="print"/>
          <a:srcRect/>
          <a:stretch>
            <a:fillRect/>
          </a:stretch>
        </p:blipFill>
        <p:spPr bwMode="auto">
          <a:xfrm>
            <a:off x="4071934" y="1500174"/>
            <a:ext cx="5334000" cy="40005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Kvantizacija signala</a:t>
            </a:r>
            <a:endParaRPr lang="en-GB"/>
          </a:p>
        </p:txBody>
      </p:sp>
      <p:sp>
        <p:nvSpPr>
          <p:cNvPr id="3" name="Content Placeholder 2"/>
          <p:cNvSpPr>
            <a:spLocks noGrp="1"/>
          </p:cNvSpPr>
          <p:nvPr>
            <p:ph idx="1"/>
          </p:nvPr>
        </p:nvSpPr>
        <p:spPr>
          <a:xfrm>
            <a:off x="457200" y="1600200"/>
            <a:ext cx="4114800" cy="4525963"/>
          </a:xfrm>
        </p:spPr>
        <p:txBody>
          <a:bodyPr>
            <a:normAutofit fontScale="62500" lnSpcReduction="20000"/>
          </a:bodyPr>
          <a:lstStyle/>
          <a:p>
            <a:r>
              <a:rPr lang="sr-Latn-RS" smtClean="0"/>
              <a:t>Kvantizacija signala je diskretizacija njegovih vrijednosti</a:t>
            </a:r>
          </a:p>
          <a:p>
            <a:r>
              <a:rPr lang="sr-Latn-RS" smtClean="0"/>
              <a:t>Vrijednosti koje kvantovani signal može poprimiti su </a:t>
            </a:r>
            <a:r>
              <a:rPr lang="sr-Latn-RS" b="1" smtClean="0"/>
              <a:t>nivoi kvantizacije</a:t>
            </a:r>
            <a:endParaRPr lang="sr-Latn-RS" smtClean="0"/>
          </a:p>
          <a:p>
            <a:r>
              <a:rPr lang="sr-Latn-RS" smtClean="0"/>
              <a:t>Razmak između nivoa kvantizacije je </a:t>
            </a:r>
            <a:r>
              <a:rPr lang="sr-Latn-RS" b="1" smtClean="0"/>
              <a:t>korak kvantizacije</a:t>
            </a:r>
            <a:endParaRPr lang="sr-Latn-RS" smtClean="0"/>
          </a:p>
          <a:p>
            <a:r>
              <a:rPr lang="sr-Latn-RS" smtClean="0"/>
              <a:t>Broj nivoa kvantizacije zavisi od broja bita koji su na raspolaganju za kodovanje jednog odmjerka</a:t>
            </a:r>
          </a:p>
          <a:p>
            <a:pPr lvl="1"/>
            <a:r>
              <a:rPr lang="en-GB" smtClean="0"/>
              <a:t>N</a:t>
            </a:r>
            <a:r>
              <a:rPr lang="sr-Latn-RS" smtClean="0"/>
              <a:t>pr. sa 8 bita se može predstaviti 2</a:t>
            </a:r>
            <a:r>
              <a:rPr lang="sr-Latn-RS" baseline="30000" smtClean="0"/>
              <a:t>8 </a:t>
            </a:r>
            <a:r>
              <a:rPr lang="sr-Latn-RS" smtClean="0"/>
              <a:t>= 256 nivoa</a:t>
            </a:r>
          </a:p>
          <a:p>
            <a:r>
              <a:rPr lang="sr-Latn-RS" smtClean="0"/>
              <a:t>Korak kvantizacije može biti fiksan (</a:t>
            </a:r>
            <a:r>
              <a:rPr lang="sr-Latn-RS" b="1" smtClean="0"/>
              <a:t>uniformna kvantizacija</a:t>
            </a:r>
            <a:r>
              <a:rPr lang="sr-Latn-RS" smtClean="0"/>
              <a:t>) ili promjenljiv (</a:t>
            </a:r>
            <a:r>
              <a:rPr lang="sr-Latn-RS" b="1" smtClean="0"/>
              <a:t>neuniformna kvantizacija</a:t>
            </a:r>
            <a:r>
              <a:rPr lang="sr-Latn-RS" smtClean="0"/>
              <a:t>)</a:t>
            </a:r>
            <a:endParaRPr lang="en-GB"/>
          </a:p>
        </p:txBody>
      </p:sp>
      <p:pic>
        <p:nvPicPr>
          <p:cNvPr id="4" name="Picture 3"/>
          <p:cNvPicPr>
            <a:picLocks noChangeAspect="1" noChangeArrowheads="1"/>
          </p:cNvPicPr>
          <p:nvPr/>
        </p:nvPicPr>
        <p:blipFill>
          <a:blip r:embed="rId3" cstate="print"/>
          <a:srcRect/>
          <a:stretch>
            <a:fillRect/>
          </a:stretch>
        </p:blipFill>
        <p:spPr bwMode="auto">
          <a:xfrm>
            <a:off x="4143372" y="1714488"/>
            <a:ext cx="5334000" cy="40005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Kodovanje signala</a:t>
            </a:r>
            <a:endParaRPr lang="sr-Latn-BA"/>
          </a:p>
        </p:txBody>
      </p:sp>
      <p:sp>
        <p:nvSpPr>
          <p:cNvPr id="3" name="Content Placeholder 2"/>
          <p:cNvSpPr>
            <a:spLocks noGrp="1"/>
          </p:cNvSpPr>
          <p:nvPr>
            <p:ph idx="1"/>
          </p:nvPr>
        </p:nvSpPr>
        <p:spPr/>
        <p:txBody>
          <a:bodyPr>
            <a:normAutofit fontScale="85000" lnSpcReduction="20000"/>
          </a:bodyPr>
          <a:lstStyle/>
          <a:p>
            <a:r>
              <a:rPr lang="sr-Latn-RS" smtClean="0"/>
              <a:t>Dodjeljivanje jedinstvenog binarnog broja svakom kvantizacionom nivou je kodovanje signala</a:t>
            </a:r>
          </a:p>
          <a:p>
            <a:r>
              <a:rPr lang="sr-Latn-RS" smtClean="0"/>
              <a:t>Niz odmjeraka se predstavlja nizom bitova</a:t>
            </a:r>
          </a:p>
          <a:p>
            <a:r>
              <a:rPr lang="sr-Latn-RS" smtClean="0"/>
              <a:t>Najjednostavnije je da se svakom odmjerku dodijeli binarni broj</a:t>
            </a:r>
          </a:p>
          <a:p>
            <a:pPr lvl="1"/>
            <a:r>
              <a:rPr lang="sr-Latn-RS" smtClean="0"/>
              <a:t>Impulsna kodna modulacija (Pulse Code Modulation – PCM)</a:t>
            </a:r>
          </a:p>
          <a:p>
            <a:r>
              <a:rPr lang="sr-Latn-RS" smtClean="0"/>
              <a:t>Postoje i složenije šeme koje uzimaju u obzir susjedne odmjerke</a:t>
            </a:r>
          </a:p>
          <a:p>
            <a:r>
              <a:rPr lang="sr-Latn-RS" smtClean="0"/>
              <a:t>Kodovanje može da uključi i kompresiju signala</a:t>
            </a:r>
          </a:p>
          <a:p>
            <a:pPr lvl="1"/>
            <a:r>
              <a:rPr lang="sr-Latn-RS" smtClean="0"/>
              <a:t>Reprezentacija signala koja rezultuje smanjenjem potrebnog memorijskog prostora</a:t>
            </a:r>
            <a:endParaRPr lang="sr-Latn-BA"/>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Digitali</a:t>
            </a:r>
            <a:r>
              <a:rPr lang="sr-Latn-RS" smtClean="0"/>
              <a:t>zacija signala</a:t>
            </a:r>
            <a:endParaRPr lang="en-GB"/>
          </a:p>
        </p:txBody>
      </p:sp>
      <p:sp>
        <p:nvSpPr>
          <p:cNvPr id="3" name="Content Placeholder 2"/>
          <p:cNvSpPr>
            <a:spLocks noGrp="1"/>
          </p:cNvSpPr>
          <p:nvPr>
            <p:ph idx="1"/>
          </p:nvPr>
        </p:nvSpPr>
        <p:spPr/>
        <p:txBody>
          <a:bodyPr/>
          <a:lstStyle/>
          <a:p>
            <a:r>
              <a:rPr lang="sr-Latn-RS" smtClean="0"/>
              <a:t>Šta je potrebno izabrati prilikom digitalizacije signala?</a:t>
            </a:r>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Digitalna multimedija</a:t>
            </a:r>
            <a:endParaRPr lang="en-GB"/>
          </a:p>
        </p:txBody>
      </p:sp>
      <p:sp>
        <p:nvSpPr>
          <p:cNvPr id="3" name="Content Placeholder 2"/>
          <p:cNvSpPr>
            <a:spLocks noGrp="1"/>
          </p:cNvSpPr>
          <p:nvPr>
            <p:ph idx="1"/>
          </p:nvPr>
        </p:nvSpPr>
        <p:spPr/>
        <p:txBody>
          <a:bodyPr>
            <a:normAutofit fontScale="92500" lnSpcReduction="20000"/>
          </a:bodyPr>
          <a:lstStyle/>
          <a:p>
            <a:r>
              <a:rPr lang="sr-Latn-RS" smtClean="0"/>
              <a:t>Multimedija je danas uglavnom neodvojiva od računara</a:t>
            </a:r>
          </a:p>
          <a:p>
            <a:r>
              <a:rPr lang="sr-Latn-RS" smtClean="0"/>
              <a:t>Podaci u računarima su predstavljeni u digitalnom obliku</a:t>
            </a:r>
          </a:p>
          <a:p>
            <a:r>
              <a:rPr lang="sr-Latn-RS" smtClean="0"/>
              <a:t>Multimedijalni podaci su, takođe, u digitalnom obliku</a:t>
            </a:r>
          </a:p>
          <a:p>
            <a:r>
              <a:rPr lang="sr-Latn-RS" smtClean="0"/>
              <a:t>Neki mediji (tekst, grafika, animacije) mogu nastati u digitalnom obliku, dok drugi (zvuk, slika, video) postoje u analognom obliku i, da bi se njima moglo manipulisati pomoću računara, neophodno ih je konvertovati u digitalni oblik</a:t>
            </a:r>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Digitalizacija signala</a:t>
            </a:r>
            <a:endParaRPr lang="en-GB"/>
          </a:p>
        </p:txBody>
      </p:sp>
      <p:sp>
        <p:nvSpPr>
          <p:cNvPr id="3" name="Content Placeholder 2"/>
          <p:cNvSpPr>
            <a:spLocks noGrp="1"/>
          </p:cNvSpPr>
          <p:nvPr>
            <p:ph idx="1"/>
          </p:nvPr>
        </p:nvSpPr>
        <p:spPr/>
        <p:txBody>
          <a:bodyPr/>
          <a:lstStyle/>
          <a:p>
            <a:r>
              <a:rPr lang="sr-Latn-RS" smtClean="0"/>
              <a:t>Prilikom digitalizacije signala potrebno je odgovoriti na tri pitanja:</a:t>
            </a:r>
          </a:p>
          <a:p>
            <a:pPr marL="914400" lvl="1" indent="-514350">
              <a:buFont typeface="+mj-lt"/>
              <a:buAutoNum type="arabicPeriod"/>
            </a:pPr>
            <a:r>
              <a:rPr lang="sr-Latn-RS" smtClean="0"/>
              <a:t>Kolika je brzina odmjeravanja?</a:t>
            </a:r>
          </a:p>
          <a:p>
            <a:pPr marL="914400" lvl="1" indent="-514350">
              <a:buFont typeface="+mj-lt"/>
              <a:buAutoNum type="arabicPeriod"/>
            </a:pPr>
            <a:r>
              <a:rPr lang="sr-Latn-RS" smtClean="0"/>
              <a:t>Koliko mora biti fina kvantizacija i da li je kvantizacija uniformna?</a:t>
            </a:r>
          </a:p>
          <a:p>
            <a:pPr marL="914400" lvl="1" indent="-514350">
              <a:buFont typeface="+mj-lt"/>
              <a:buAutoNum type="arabicPeriod"/>
            </a:pPr>
            <a:r>
              <a:rPr lang="sr-Latn-RS" smtClean="0"/>
              <a:t>U kom formatu će biti kodovani podaci (kakav je format fajla)?</a:t>
            </a:r>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Digitalno/analogna konverzija</a:t>
            </a:r>
            <a:endParaRPr lang="en-US"/>
          </a:p>
        </p:txBody>
      </p:sp>
      <p:sp>
        <p:nvSpPr>
          <p:cNvPr id="3" name="Content Placeholder 2"/>
          <p:cNvSpPr>
            <a:spLocks noGrp="1"/>
          </p:cNvSpPr>
          <p:nvPr>
            <p:ph idx="1"/>
          </p:nvPr>
        </p:nvSpPr>
        <p:spPr/>
        <p:txBody>
          <a:bodyPr>
            <a:normAutofit fontScale="85000" lnSpcReduction="10000"/>
          </a:bodyPr>
          <a:lstStyle/>
          <a:p>
            <a:r>
              <a:rPr lang="sr-Latn-BA" smtClean="0"/>
              <a:t>Reprodukcija digitalnog sadržaja u mnogim slučajevima zahtjeva da se digitalni signal pretvori u analogni</a:t>
            </a:r>
          </a:p>
          <a:p>
            <a:r>
              <a:rPr lang="sr-Latn-RS" smtClean="0"/>
              <a:t>Npr. reprodukcija muzike zahtjeva da se od digitalnog ponovo dobije analogni električni signal (digitalno/analogna konverzija) koji se u zvučnicima pretvara u varijacije vazdušnog pritiska što čovjek opaža kao zvuk</a:t>
            </a:r>
            <a:endParaRPr lang="en-GB" smtClean="0"/>
          </a:p>
          <a:p>
            <a:r>
              <a:rPr lang="sr-Latn-BA" smtClean="0"/>
              <a:t>Ili, reprodukcija slike/videa koristi ekran monitora da bi se generisala svjetlost promjenljivog intenziteta koja je osnova za ljudsku percepciju slike</a:t>
            </a:r>
          </a:p>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r-Latn-RS" smtClean="0"/>
              <a:t>Ali...</a:t>
            </a:r>
            <a:endParaRPr lang="en-GB"/>
          </a:p>
        </p:txBody>
      </p:sp>
      <p:sp>
        <p:nvSpPr>
          <p:cNvPr id="7" name="Content Placeholder 6"/>
          <p:cNvSpPr>
            <a:spLocks noGrp="1"/>
          </p:cNvSpPr>
          <p:nvPr>
            <p:ph idx="1"/>
          </p:nvPr>
        </p:nvSpPr>
        <p:spPr/>
        <p:txBody>
          <a:bodyPr/>
          <a:lstStyle/>
          <a:p>
            <a:endParaRPr lang="en-GB"/>
          </a:p>
        </p:txBody>
      </p:sp>
      <p:pic>
        <p:nvPicPr>
          <p:cNvPr id="8" name="Content Placeholder 4" descr="Road Runner Coyote.jpeg"/>
          <p:cNvPicPr>
            <a:picLocks noChangeAspect="1"/>
          </p:cNvPicPr>
          <p:nvPr/>
        </p:nvPicPr>
        <p:blipFill>
          <a:blip r:embed="rId2" cstate="print"/>
          <a:stretch>
            <a:fillRect/>
          </a:stretch>
        </p:blipFill>
        <p:spPr>
          <a:xfrm>
            <a:off x="2050245" y="1537684"/>
            <a:ext cx="5043510" cy="3782633"/>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Ali...</a:t>
            </a:r>
            <a:endParaRPr lang="en-GB"/>
          </a:p>
        </p:txBody>
      </p:sp>
      <p:sp>
        <p:nvSpPr>
          <p:cNvPr id="3" name="Content Placeholder 2"/>
          <p:cNvSpPr>
            <a:spLocks noGrp="1"/>
          </p:cNvSpPr>
          <p:nvPr>
            <p:ph idx="1"/>
          </p:nvPr>
        </p:nvSpPr>
        <p:spPr/>
        <p:txBody>
          <a:bodyPr/>
          <a:lstStyle/>
          <a:p>
            <a:r>
              <a:rPr lang="sr-Latn-RS" smtClean="0"/>
              <a:t>... </a:t>
            </a:r>
            <a:r>
              <a:rPr lang="en-GB" smtClean="0"/>
              <a:t>kako</a:t>
            </a:r>
            <a:r>
              <a:rPr lang="sr-Latn-RS" smtClean="0"/>
              <a:t> znamo da ćemo na osnovu digitalne reprezentacije signala moći rekonstruisati analognu?</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sinusoida.png"/>
          <p:cNvPicPr>
            <a:picLocks noGrp="1" noChangeAspect="1"/>
          </p:cNvPicPr>
          <p:nvPr>
            <p:ph idx="1"/>
          </p:nvPr>
        </p:nvPicPr>
        <p:blipFill>
          <a:blip r:embed="rId4" cstate="print"/>
          <a:stretch>
            <a:fillRect/>
          </a:stretch>
        </p:blipFill>
        <p:spPr>
          <a:xfrm>
            <a:off x="571472" y="500043"/>
            <a:ext cx="8227269" cy="4911680"/>
          </a:xfrm>
        </p:spPr>
      </p:pic>
      <p:sp>
        <p:nvSpPr>
          <p:cNvPr id="2" name="Title 1"/>
          <p:cNvSpPr>
            <a:spLocks noGrp="1"/>
          </p:cNvSpPr>
          <p:nvPr>
            <p:ph type="title"/>
          </p:nvPr>
        </p:nvSpPr>
        <p:spPr/>
        <p:txBody>
          <a:bodyPr/>
          <a:lstStyle/>
          <a:p>
            <a:r>
              <a:rPr lang="sr-Latn-RS" smtClean="0"/>
              <a:t>Sinusoida</a:t>
            </a:r>
            <a:endParaRPr lang="en-GB"/>
          </a:p>
        </p:txBody>
      </p:sp>
      <p:sp>
        <p:nvSpPr>
          <p:cNvPr id="7" name="TextBox 6"/>
          <p:cNvSpPr txBox="1"/>
          <p:nvPr/>
        </p:nvSpPr>
        <p:spPr>
          <a:xfrm>
            <a:off x="857224" y="4929198"/>
            <a:ext cx="7643866" cy="1815882"/>
          </a:xfrm>
          <a:prstGeom prst="rect">
            <a:avLst/>
          </a:prstGeom>
          <a:noFill/>
        </p:spPr>
        <p:txBody>
          <a:bodyPr wrap="square" rtlCol="0">
            <a:spAutoFit/>
          </a:bodyPr>
          <a:lstStyle/>
          <a:p>
            <a:pPr marL="365125" indent="-365125">
              <a:buFont typeface="Arial" pitchFamily="34" charset="0"/>
              <a:buChar char="•"/>
            </a:pPr>
            <a:r>
              <a:rPr lang="en-US" sz="2800" smtClean="0"/>
              <a:t>Frekvencija (</a:t>
            </a:r>
            <a:r>
              <a:rPr lang="en-US" sz="2800" i="1" smtClean="0"/>
              <a:t>F</a:t>
            </a:r>
            <a:r>
              <a:rPr lang="en-US" sz="2800" smtClean="0"/>
              <a:t>) je broj ciklusa u sekundi i mjeri se Hercima [Hz]</a:t>
            </a:r>
          </a:p>
          <a:p>
            <a:pPr marL="365125" indent="-365125">
              <a:buFont typeface="Arial" pitchFamily="34" charset="0"/>
              <a:buChar char="•"/>
            </a:pPr>
            <a:r>
              <a:rPr lang="en-US" sz="2800" smtClean="0"/>
              <a:t>Period (</a:t>
            </a:r>
            <a:r>
              <a:rPr lang="en-US" sz="2800" i="1" smtClean="0"/>
              <a:t>T</a:t>
            </a:r>
            <a:r>
              <a:rPr lang="en-US" sz="2800" smtClean="0"/>
              <a:t>) je obrnuto proporcionalan frekvenciji </a:t>
            </a:r>
            <a:r>
              <a:rPr lang="en-US" sz="2800" i="1" smtClean="0"/>
              <a:t>T</a:t>
            </a:r>
            <a:r>
              <a:rPr lang="en-US" sz="2800" smtClean="0"/>
              <a:t>=1/</a:t>
            </a:r>
            <a:r>
              <a:rPr lang="en-US" sz="2800" i="1" smtClean="0"/>
              <a:t>F </a:t>
            </a:r>
            <a:r>
              <a:rPr lang="en-US" sz="2800" smtClean="0"/>
              <a:t>i mjeri se sekundama [s]</a:t>
            </a:r>
            <a:endParaRPr lang="en-US" sz="2800" i="1" smtClean="0"/>
          </a:p>
        </p:txBody>
      </p:sp>
      <p:pic>
        <p:nvPicPr>
          <p:cNvPr id="10" name="Picture 9" descr="addin_tmp.png"/>
          <p:cNvPicPr>
            <a:picLocks noChangeAspect="1"/>
          </p:cNvPicPr>
          <p:nvPr>
            <p:custDataLst>
              <p:tags r:id="rId1"/>
            </p:custDataLst>
          </p:nvPr>
        </p:nvPicPr>
        <p:blipFill>
          <a:blip r:embed="rId5" cstate="print"/>
          <a:stretch>
            <a:fillRect/>
          </a:stretch>
        </p:blipFill>
        <p:spPr>
          <a:xfrm>
            <a:off x="1714480" y="1142984"/>
            <a:ext cx="1804035" cy="25527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Parametri sinusoide</a:t>
            </a:r>
            <a:br>
              <a:rPr lang="en-US" smtClean="0"/>
            </a:br>
            <a:r>
              <a:rPr lang="en-US" smtClean="0"/>
              <a:t>Amplituda</a:t>
            </a:r>
            <a:endParaRPr lang="en-US"/>
          </a:p>
        </p:txBody>
      </p:sp>
      <p:pic>
        <p:nvPicPr>
          <p:cNvPr id="4" name="Content Placeholder 3" descr="sinus_amp.png"/>
          <p:cNvPicPr>
            <a:picLocks noGrp="1" noChangeAspect="1"/>
          </p:cNvPicPr>
          <p:nvPr>
            <p:ph idx="1"/>
          </p:nvPr>
        </p:nvPicPr>
        <p:blipFill>
          <a:blip r:embed="rId2" cstate="print"/>
          <a:stretch>
            <a:fillRect/>
          </a:stretch>
        </p:blipFill>
        <p:spPr>
          <a:xfrm>
            <a:off x="781411" y="1600200"/>
            <a:ext cx="7581178" cy="4525963"/>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Parametri sinusoide</a:t>
            </a:r>
            <a:br>
              <a:rPr lang="en-US" smtClean="0"/>
            </a:br>
            <a:r>
              <a:rPr lang="en-US" smtClean="0"/>
              <a:t>Frekvencija</a:t>
            </a:r>
            <a:endParaRPr lang="en-US"/>
          </a:p>
        </p:txBody>
      </p:sp>
      <p:pic>
        <p:nvPicPr>
          <p:cNvPr id="4" name="Content Placeholder 3" descr="sinusoida_freq1.png"/>
          <p:cNvPicPr>
            <a:picLocks noGrp="1" noChangeAspect="1"/>
          </p:cNvPicPr>
          <p:nvPr>
            <p:ph idx="1"/>
          </p:nvPr>
        </p:nvPicPr>
        <p:blipFill>
          <a:blip r:embed="rId2" cstate="print"/>
          <a:stretch>
            <a:fillRect/>
          </a:stretch>
        </p:blipFill>
        <p:spPr>
          <a:xfrm>
            <a:off x="32" y="1142984"/>
            <a:ext cx="9144000" cy="5458968"/>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Parametri sinusoide</a:t>
            </a:r>
            <a:br>
              <a:rPr lang="en-US" smtClean="0"/>
            </a:br>
            <a:r>
              <a:rPr lang="en-US" smtClean="0"/>
              <a:t>Frekvencija</a:t>
            </a:r>
            <a:endParaRPr lang="en-US"/>
          </a:p>
        </p:txBody>
      </p:sp>
      <p:pic>
        <p:nvPicPr>
          <p:cNvPr id="4" name="Content Placeholder 3" descr="sinusoida_freq1.png"/>
          <p:cNvPicPr>
            <a:picLocks noGrp="1" noChangeAspect="1"/>
          </p:cNvPicPr>
          <p:nvPr>
            <p:ph idx="1"/>
          </p:nvPr>
        </p:nvPicPr>
        <p:blipFill>
          <a:blip r:embed="rId2" cstate="print"/>
          <a:stretch>
            <a:fillRect/>
          </a:stretch>
        </p:blipFill>
        <p:spPr>
          <a:xfrm>
            <a:off x="781411" y="1600200"/>
            <a:ext cx="7581178" cy="4525963"/>
          </a:xfrm>
        </p:spPr>
      </p:pic>
      <p:pic>
        <p:nvPicPr>
          <p:cNvPr id="5" name="Picture 4" descr="sinusoida_freq2.png"/>
          <p:cNvPicPr>
            <a:picLocks noChangeAspect="1"/>
          </p:cNvPicPr>
          <p:nvPr/>
        </p:nvPicPr>
        <p:blipFill>
          <a:blip r:embed="rId3" cstate="print"/>
          <a:stretch>
            <a:fillRect/>
          </a:stretch>
        </p:blipFill>
        <p:spPr>
          <a:xfrm>
            <a:off x="0" y="1142984"/>
            <a:ext cx="9144000" cy="545896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Parametri sinusoide</a:t>
            </a:r>
            <a:br>
              <a:rPr lang="en-US" smtClean="0"/>
            </a:br>
            <a:r>
              <a:rPr lang="en-US" smtClean="0"/>
              <a:t>Po</a:t>
            </a:r>
            <a:r>
              <a:rPr lang="sr-Latn-BA" smtClean="0"/>
              <a:t>četna faza</a:t>
            </a:r>
            <a:endParaRPr lang="en-US"/>
          </a:p>
        </p:txBody>
      </p:sp>
      <p:pic>
        <p:nvPicPr>
          <p:cNvPr id="5" name="Picture 4" descr="addin_tmp.png"/>
          <p:cNvPicPr>
            <a:picLocks noChangeAspect="1"/>
          </p:cNvPicPr>
          <p:nvPr>
            <p:custDataLst>
              <p:tags r:id="rId1"/>
            </p:custDataLst>
          </p:nvPr>
        </p:nvPicPr>
        <p:blipFill>
          <a:blip r:embed="rId3" cstate="print"/>
          <a:stretch>
            <a:fillRect/>
          </a:stretch>
        </p:blipFill>
        <p:spPr>
          <a:xfrm>
            <a:off x="1357290" y="1714488"/>
            <a:ext cx="2263140" cy="255270"/>
          </a:xfrm>
          <a:prstGeom prst="rect">
            <a:avLst/>
          </a:prstGeom>
        </p:spPr>
      </p:pic>
      <p:pic>
        <p:nvPicPr>
          <p:cNvPr id="7" name="Content Placeholder 6" descr="sinusoida_phase.png"/>
          <p:cNvPicPr>
            <a:picLocks noGrp="1" noChangeAspect="1"/>
          </p:cNvPicPr>
          <p:nvPr>
            <p:ph idx="1"/>
          </p:nvPr>
        </p:nvPicPr>
        <p:blipFill>
          <a:blip r:embed="rId4" cstate="print"/>
          <a:stretch>
            <a:fillRect/>
          </a:stretch>
        </p:blipFill>
        <p:spPr>
          <a:xfrm>
            <a:off x="153820" y="1600200"/>
            <a:ext cx="8807037" cy="525780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Odmjeravanje sinusoide</a:t>
            </a:r>
            <a:endParaRPr lang="en-US"/>
          </a:p>
        </p:txBody>
      </p:sp>
      <p:sp>
        <p:nvSpPr>
          <p:cNvPr id="3" name="Content Placeholder 2"/>
          <p:cNvSpPr>
            <a:spLocks noGrp="1"/>
          </p:cNvSpPr>
          <p:nvPr>
            <p:ph idx="1"/>
          </p:nvPr>
        </p:nvSpPr>
        <p:spPr/>
        <p:txBody>
          <a:bodyPr/>
          <a:lstStyle/>
          <a:p>
            <a:r>
              <a:rPr lang="sr-Latn-BA" smtClean="0"/>
              <a:t>Kako izabrati odmjerke sinusoide tako da na osnovu njih možemo rekonstruisati sinusoidu?</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Analogni i digitalni podaci</a:t>
            </a:r>
            <a:endParaRPr lang="en-GB"/>
          </a:p>
        </p:txBody>
      </p:sp>
      <p:pic>
        <p:nvPicPr>
          <p:cNvPr id="4100" name="Picture 4"/>
          <p:cNvPicPr>
            <a:picLocks noChangeAspect="1" noChangeArrowheads="1"/>
          </p:cNvPicPr>
          <p:nvPr/>
        </p:nvPicPr>
        <p:blipFill>
          <a:blip r:embed="rId2" cstate="print"/>
          <a:srcRect l="20993" t="43098" r="21556" b="17024"/>
          <a:stretch>
            <a:fillRect/>
          </a:stretch>
        </p:blipFill>
        <p:spPr bwMode="auto">
          <a:xfrm>
            <a:off x="1580822" y="1857364"/>
            <a:ext cx="5982356" cy="3143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inusoida_sampling1.png"/>
          <p:cNvPicPr>
            <a:picLocks noChangeAspect="1"/>
          </p:cNvPicPr>
          <p:nvPr/>
        </p:nvPicPr>
        <p:blipFill>
          <a:blip r:embed="rId2" cstate="print"/>
          <a:stretch>
            <a:fillRect/>
          </a:stretch>
        </p:blipFill>
        <p:spPr>
          <a:xfrm>
            <a:off x="0" y="1684808"/>
            <a:ext cx="9144000" cy="5458968"/>
          </a:xfrm>
          <a:prstGeom prst="rect">
            <a:avLst/>
          </a:prstGeom>
        </p:spPr>
      </p:pic>
      <p:sp>
        <p:nvSpPr>
          <p:cNvPr id="2" name="Title 1"/>
          <p:cNvSpPr>
            <a:spLocks noGrp="1"/>
          </p:cNvSpPr>
          <p:nvPr>
            <p:ph type="title"/>
          </p:nvPr>
        </p:nvSpPr>
        <p:spPr/>
        <p:txBody>
          <a:bodyPr>
            <a:normAutofit/>
          </a:bodyPr>
          <a:lstStyle/>
          <a:p>
            <a:r>
              <a:rPr lang="en-US" smtClean="0"/>
              <a:t>Odmjeravanje sinusoide</a:t>
            </a:r>
            <a:endParaRPr lang="en-US"/>
          </a:p>
        </p:txBody>
      </p:sp>
      <p:sp>
        <p:nvSpPr>
          <p:cNvPr id="3" name="Content Placeholder 2"/>
          <p:cNvSpPr>
            <a:spLocks noGrp="1"/>
          </p:cNvSpPr>
          <p:nvPr>
            <p:ph idx="1"/>
          </p:nvPr>
        </p:nvSpPr>
        <p:spPr/>
        <p:txBody>
          <a:bodyPr>
            <a:normAutofit/>
          </a:bodyPr>
          <a:lstStyle/>
          <a:p>
            <a:r>
              <a:rPr lang="en-US" sz="2800" smtClean="0"/>
              <a:t>Brzina odmjeravanja jednaka frekvenciji sinusoide</a:t>
            </a:r>
            <a:endParaRPr lang="en-US" sz="2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Odmjeravanje sinusoide</a:t>
            </a:r>
            <a:br>
              <a:rPr lang="en-US" smtClean="0"/>
            </a:br>
            <a:r>
              <a:rPr lang="en-US" smtClean="0"/>
              <a:t>(nastavak)</a:t>
            </a:r>
            <a:endParaRPr lang="en-US"/>
          </a:p>
        </p:txBody>
      </p:sp>
      <p:sp>
        <p:nvSpPr>
          <p:cNvPr id="3" name="Content Placeholder 2"/>
          <p:cNvSpPr>
            <a:spLocks noGrp="1"/>
          </p:cNvSpPr>
          <p:nvPr>
            <p:ph idx="1"/>
          </p:nvPr>
        </p:nvSpPr>
        <p:spPr/>
        <p:txBody>
          <a:bodyPr>
            <a:normAutofit/>
          </a:bodyPr>
          <a:lstStyle/>
          <a:p>
            <a:r>
              <a:rPr lang="en-US" sz="2800" smtClean="0"/>
              <a:t>Brzina odmjeravanja dva puta ve</a:t>
            </a:r>
            <a:r>
              <a:rPr lang="sr-Latn-BA" sz="2800" smtClean="0"/>
              <a:t>ća od frekvencije sinusoide</a:t>
            </a:r>
            <a:endParaRPr lang="en-US" sz="2800"/>
          </a:p>
        </p:txBody>
      </p:sp>
      <p:pic>
        <p:nvPicPr>
          <p:cNvPr id="4" name="Picture 3" descr="sinusoida_sampling2.png"/>
          <p:cNvPicPr>
            <a:picLocks noChangeAspect="1"/>
          </p:cNvPicPr>
          <p:nvPr/>
        </p:nvPicPr>
        <p:blipFill>
          <a:blip r:embed="rId2" cstate="print"/>
          <a:stretch>
            <a:fillRect/>
          </a:stretch>
        </p:blipFill>
        <p:spPr>
          <a:xfrm>
            <a:off x="0" y="1928802"/>
            <a:ext cx="9144000" cy="545896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Odmjeravanje sinusoide</a:t>
            </a:r>
            <a:br>
              <a:rPr lang="en-US" smtClean="0"/>
            </a:br>
            <a:r>
              <a:rPr lang="en-US" smtClean="0"/>
              <a:t>(nastavak)</a:t>
            </a:r>
            <a:endParaRPr lang="en-US"/>
          </a:p>
        </p:txBody>
      </p:sp>
      <p:sp>
        <p:nvSpPr>
          <p:cNvPr id="3" name="Content Placeholder 2"/>
          <p:cNvSpPr>
            <a:spLocks noGrp="1"/>
          </p:cNvSpPr>
          <p:nvPr>
            <p:ph idx="1"/>
          </p:nvPr>
        </p:nvSpPr>
        <p:spPr/>
        <p:txBody>
          <a:bodyPr>
            <a:normAutofit/>
          </a:bodyPr>
          <a:lstStyle/>
          <a:p>
            <a:r>
              <a:rPr lang="en-US" sz="2800" smtClean="0"/>
              <a:t>Brzina odmjeravanja</a:t>
            </a:r>
            <a:r>
              <a:rPr lang="sr-Latn-BA" sz="2800" smtClean="0"/>
              <a:t> više od</a:t>
            </a:r>
            <a:r>
              <a:rPr lang="en-US" sz="2800" smtClean="0"/>
              <a:t> dva puta ve</a:t>
            </a:r>
            <a:r>
              <a:rPr lang="sr-Latn-BA" sz="2800" smtClean="0"/>
              <a:t>ća od frekvencije sinusoide</a:t>
            </a:r>
            <a:endParaRPr lang="en-US" sz="2800"/>
          </a:p>
        </p:txBody>
      </p:sp>
      <p:pic>
        <p:nvPicPr>
          <p:cNvPr id="5" name="Picture 4" descr="sinusoida_sampling3.png"/>
          <p:cNvPicPr>
            <a:picLocks noChangeAspect="1"/>
          </p:cNvPicPr>
          <p:nvPr/>
        </p:nvPicPr>
        <p:blipFill>
          <a:blip r:embed="rId2" cstate="print"/>
          <a:stretch>
            <a:fillRect/>
          </a:stretch>
        </p:blipFill>
        <p:spPr>
          <a:xfrm>
            <a:off x="214282" y="2000240"/>
            <a:ext cx="8735299" cy="521497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BA" smtClean="0"/>
              <a:t>Kriterijum za odmjeravanje sinusoide</a:t>
            </a:r>
            <a:endParaRPr lang="en-US"/>
          </a:p>
        </p:txBody>
      </p:sp>
      <p:sp>
        <p:nvSpPr>
          <p:cNvPr id="3" name="Content Placeholder 2"/>
          <p:cNvSpPr>
            <a:spLocks noGrp="1"/>
          </p:cNvSpPr>
          <p:nvPr>
            <p:ph idx="1"/>
          </p:nvPr>
        </p:nvSpPr>
        <p:spPr/>
        <p:txBody>
          <a:bodyPr/>
          <a:lstStyle/>
          <a:p>
            <a:r>
              <a:rPr lang="sr-Latn-BA" smtClean="0"/>
              <a:t>Sinusoidu frekvencije </a:t>
            </a:r>
            <a:r>
              <a:rPr lang="sr-Latn-BA" i="1" smtClean="0"/>
              <a:t>F</a:t>
            </a:r>
            <a:r>
              <a:rPr lang="sr-Latn-BA" smtClean="0"/>
              <a:t> odmjerenu brzinom </a:t>
            </a:r>
            <a:r>
              <a:rPr lang="sr-Latn-BA" i="1" smtClean="0"/>
              <a:t>F</a:t>
            </a:r>
            <a:r>
              <a:rPr lang="sr-Latn-BA" i="1" baseline="-25000" smtClean="0"/>
              <a:t>S</a:t>
            </a:r>
            <a:r>
              <a:rPr lang="sr-Latn-BA" smtClean="0"/>
              <a:t> koja je bar dva puta veća od </a:t>
            </a:r>
            <a:r>
              <a:rPr lang="sr-Latn-BA" i="1" smtClean="0"/>
              <a:t>F</a:t>
            </a:r>
            <a:r>
              <a:rPr lang="sr-Latn-BA" smtClean="0"/>
              <a:t> moguće je tačno rekonstruisati na osnovu njenih odmjeraka</a:t>
            </a:r>
            <a:endParaRPr lang="en-US" smtClean="0"/>
          </a:p>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Šta ako promašimo?</a:t>
            </a:r>
            <a:endParaRPr lang="en-US"/>
          </a:p>
        </p:txBody>
      </p:sp>
      <p:sp>
        <p:nvSpPr>
          <p:cNvPr id="3" name="Content Placeholder 2"/>
          <p:cNvSpPr>
            <a:spLocks noGrp="1"/>
          </p:cNvSpPr>
          <p:nvPr>
            <p:ph idx="1"/>
          </p:nvPr>
        </p:nvSpPr>
        <p:spPr/>
        <p:txBody>
          <a:bodyPr/>
          <a:lstStyle/>
          <a:p>
            <a:r>
              <a:rPr lang="sr-Latn-BA" smtClean="0"/>
              <a:t>Šta se dešava ako ne izaberemo pravilnu frekvenciju odmjeravanja?</a:t>
            </a:r>
            <a:endParaRPr lang="en-US"/>
          </a:p>
        </p:txBody>
      </p:sp>
      <p:pic>
        <p:nvPicPr>
          <p:cNvPr id="4" name="Picture 3" descr="sinusoida_aliasing.png"/>
          <p:cNvPicPr>
            <a:picLocks noChangeAspect="1"/>
          </p:cNvPicPr>
          <p:nvPr/>
        </p:nvPicPr>
        <p:blipFill>
          <a:blip r:embed="rId3" cstate="print"/>
          <a:stretch>
            <a:fillRect/>
          </a:stretch>
        </p:blipFill>
        <p:spPr>
          <a:xfrm>
            <a:off x="291168" y="2113436"/>
            <a:ext cx="8426030" cy="503034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BA" smtClean="0"/>
              <a:t>Dobar primjer na neočekivanom mjestu </a:t>
            </a:r>
            <a:endParaRPr lang="en-US"/>
          </a:p>
        </p:txBody>
      </p:sp>
      <p:sp>
        <p:nvSpPr>
          <p:cNvPr id="3" name="Content Placeholder 2"/>
          <p:cNvSpPr>
            <a:spLocks noGrp="1"/>
          </p:cNvSpPr>
          <p:nvPr>
            <p:ph idx="1"/>
          </p:nvPr>
        </p:nvSpPr>
        <p:spPr>
          <a:xfrm>
            <a:off x="457200" y="2285992"/>
            <a:ext cx="8229600" cy="3840171"/>
          </a:xfrm>
        </p:spPr>
        <p:txBody>
          <a:bodyPr/>
          <a:lstStyle/>
          <a:p>
            <a:r>
              <a:rPr lang="en-US" smtClean="0">
                <a:hlinkClick r:id="rId3"/>
              </a:rPr>
              <a:t>http://www.youtube.com/watch?v=jHS9JGkEOmA</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Odmjeravanje okretanja točka 1</a:t>
            </a:r>
            <a:endParaRPr lang="en-US"/>
          </a:p>
        </p:txBody>
      </p:sp>
      <p:pic>
        <p:nvPicPr>
          <p:cNvPr id="1026" name="Picture 2"/>
          <p:cNvPicPr>
            <a:picLocks noGrp="1" noChangeAspect="1" noChangeArrowheads="1"/>
          </p:cNvPicPr>
          <p:nvPr>
            <p:ph idx="1"/>
          </p:nvPr>
        </p:nvPicPr>
        <p:blipFill>
          <a:blip r:embed="rId3" cstate="print"/>
          <a:srcRect/>
          <a:stretch>
            <a:fillRect/>
          </a:stretch>
        </p:blipFill>
        <p:spPr bwMode="auto">
          <a:xfrm>
            <a:off x="642910" y="2000240"/>
            <a:ext cx="7925125" cy="2214578"/>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Odmjeravanje okretanja točka 2</a:t>
            </a:r>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cstate="print"/>
          <a:srcRect/>
          <a:stretch>
            <a:fillRect/>
          </a:stretch>
        </p:blipFill>
        <p:spPr bwMode="auto">
          <a:xfrm>
            <a:off x="714348" y="1928802"/>
            <a:ext cx="7819174" cy="2255797"/>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Moir</a:t>
            </a:r>
            <a:r>
              <a:rPr lang="en-GB" smtClean="0"/>
              <a:t>é</a:t>
            </a:r>
            <a:r>
              <a:rPr lang="sr-Latn-RS" smtClean="0"/>
              <a:t> efekat</a:t>
            </a:r>
            <a:endParaRPr lang="en-GB"/>
          </a:p>
        </p:txBody>
      </p:sp>
      <p:sp>
        <p:nvSpPr>
          <p:cNvPr id="3" name="Content Placeholder 2"/>
          <p:cNvSpPr>
            <a:spLocks noGrp="1"/>
          </p:cNvSpPr>
          <p:nvPr>
            <p:ph idx="1"/>
          </p:nvPr>
        </p:nvSpPr>
        <p:spPr>
          <a:xfrm>
            <a:off x="457200" y="1600200"/>
            <a:ext cx="4471990" cy="4525963"/>
          </a:xfrm>
        </p:spPr>
        <p:txBody>
          <a:bodyPr>
            <a:normAutofit lnSpcReduction="10000"/>
          </a:bodyPr>
          <a:lstStyle/>
          <a:p>
            <a:r>
              <a:rPr lang="sr-Latn-RS" smtClean="0"/>
              <a:t>Moir</a:t>
            </a:r>
            <a:r>
              <a:rPr lang="en-GB" smtClean="0"/>
              <a:t>é</a:t>
            </a:r>
            <a:r>
              <a:rPr lang="sr-Latn-RS" smtClean="0"/>
              <a:t> efekat je vizuelno sličan preklapanju spektra</a:t>
            </a:r>
          </a:p>
          <a:p>
            <a:r>
              <a:rPr lang="sr-Latn-RS" smtClean="0"/>
              <a:t>Nastaje prilikom superpozicije dva identična uzorka </a:t>
            </a:r>
          </a:p>
          <a:p>
            <a:r>
              <a:rPr lang="sr-Latn-RS" smtClean="0"/>
              <a:t>Rezultat je pojava novog uzorka različitog od polaznih</a:t>
            </a:r>
            <a:endParaRPr lang="en-GB"/>
          </a:p>
        </p:txBody>
      </p:sp>
      <p:pic>
        <p:nvPicPr>
          <p:cNvPr id="5" name="Picture 4" descr="200px-Moiré_grid.svg.png"/>
          <p:cNvPicPr>
            <a:picLocks noChangeAspect="1"/>
          </p:cNvPicPr>
          <p:nvPr/>
        </p:nvPicPr>
        <p:blipFill>
          <a:blip r:embed="rId2" cstate="print"/>
          <a:stretch>
            <a:fillRect/>
          </a:stretch>
        </p:blipFill>
        <p:spPr>
          <a:xfrm>
            <a:off x="5857884" y="1714488"/>
            <a:ext cx="1905000" cy="38100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Šta sa signalima iz stvarnog svijeta?</a:t>
            </a:r>
            <a:endParaRPr lang="en-US"/>
          </a:p>
        </p:txBody>
      </p:sp>
      <p:pic>
        <p:nvPicPr>
          <p:cNvPr id="4" name="Content Placeholder 3" descr="diskretni2.png"/>
          <p:cNvPicPr>
            <a:picLocks noGrp="1" noChangeAspect="1"/>
          </p:cNvPicPr>
          <p:nvPr>
            <p:ph idx="1"/>
          </p:nvPr>
        </p:nvPicPr>
        <p:blipFill>
          <a:blip r:embed="rId3" cstate="print"/>
          <a:stretch>
            <a:fillRect/>
          </a:stretch>
        </p:blipFill>
        <p:spPr>
          <a:xfrm>
            <a:off x="4572000" y="1285860"/>
            <a:ext cx="3657608" cy="2729490"/>
          </a:xfrm>
        </p:spPr>
      </p:pic>
      <p:pic>
        <p:nvPicPr>
          <p:cNvPr id="5" name="Picture 4" descr="diskretni3.png"/>
          <p:cNvPicPr>
            <a:picLocks noChangeAspect="1"/>
          </p:cNvPicPr>
          <p:nvPr/>
        </p:nvPicPr>
        <p:blipFill>
          <a:blip r:embed="rId4" cstate="print"/>
          <a:stretch>
            <a:fillRect/>
          </a:stretch>
        </p:blipFill>
        <p:spPr>
          <a:xfrm>
            <a:off x="4572000" y="4128510"/>
            <a:ext cx="3657608" cy="2729490"/>
          </a:xfrm>
          <a:prstGeom prst="rect">
            <a:avLst/>
          </a:prstGeom>
        </p:spPr>
      </p:pic>
      <p:pic>
        <p:nvPicPr>
          <p:cNvPr id="6" name="Picture 5" descr="diskretni1.png"/>
          <p:cNvPicPr>
            <a:picLocks noChangeAspect="1"/>
          </p:cNvPicPr>
          <p:nvPr/>
        </p:nvPicPr>
        <p:blipFill>
          <a:blip r:embed="rId5" cstate="print"/>
          <a:stretch>
            <a:fillRect/>
          </a:stretch>
        </p:blipFill>
        <p:spPr>
          <a:xfrm>
            <a:off x="714348" y="4128510"/>
            <a:ext cx="3657608" cy="2729490"/>
          </a:xfrm>
          <a:prstGeom prst="rect">
            <a:avLst/>
          </a:prstGeom>
        </p:spPr>
      </p:pic>
      <p:pic>
        <p:nvPicPr>
          <p:cNvPr id="7" name="Picture 6" descr="kontinualni.png"/>
          <p:cNvPicPr>
            <a:picLocks noChangeAspect="1"/>
          </p:cNvPicPr>
          <p:nvPr/>
        </p:nvPicPr>
        <p:blipFill>
          <a:blip r:embed="rId6" cstate="print"/>
          <a:stretch>
            <a:fillRect/>
          </a:stretch>
        </p:blipFill>
        <p:spPr>
          <a:xfrm>
            <a:off x="714348" y="1285860"/>
            <a:ext cx="3657608" cy="272949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Analogni i digitalni signali</a:t>
            </a:r>
            <a:endParaRPr lang="en-GB"/>
          </a:p>
        </p:txBody>
      </p:sp>
      <p:sp>
        <p:nvSpPr>
          <p:cNvPr id="3" name="Content Placeholder 2"/>
          <p:cNvSpPr>
            <a:spLocks noGrp="1"/>
          </p:cNvSpPr>
          <p:nvPr>
            <p:ph idx="1"/>
          </p:nvPr>
        </p:nvSpPr>
        <p:spPr/>
        <p:txBody>
          <a:bodyPr>
            <a:normAutofit fontScale="77500" lnSpcReduction="20000"/>
          </a:bodyPr>
          <a:lstStyle/>
          <a:p>
            <a:r>
              <a:rPr lang="sr-Latn-RS" smtClean="0"/>
              <a:t>Često se koriste i termini </a:t>
            </a:r>
            <a:r>
              <a:rPr lang="sr-Latn-RS" b="1" smtClean="0"/>
              <a:t>analogni signali </a:t>
            </a:r>
            <a:r>
              <a:rPr lang="sr-Latn-RS" smtClean="0"/>
              <a:t>i </a:t>
            </a:r>
            <a:r>
              <a:rPr lang="sr-Latn-RS" b="1" smtClean="0"/>
              <a:t>digitalni signali</a:t>
            </a:r>
          </a:p>
          <a:p>
            <a:r>
              <a:rPr lang="sr-Latn-RS" smtClean="0"/>
              <a:t>Signal je fizički nosilac informacije, npr. vrijednost vazdušnog pritiska (zvuk) ili intenzitet svjetlosti (slika)</a:t>
            </a:r>
          </a:p>
          <a:p>
            <a:r>
              <a:rPr lang="en-US" smtClean="0"/>
              <a:t>Analog</a:t>
            </a:r>
            <a:r>
              <a:rPr lang="sr-Latn-BA" smtClean="0"/>
              <a:t>ni signali: signali određeni u svakoj tački (npr. trenutku, tački ravni) i čija vrijednost može biti proizvoljan realan broj</a:t>
            </a:r>
          </a:p>
          <a:p>
            <a:pPr lvl="1"/>
            <a:r>
              <a:rPr lang="sr-Latn-BA" i="1" smtClean="0"/>
              <a:t>Kontinualni </a:t>
            </a:r>
            <a:r>
              <a:rPr lang="sr-Latn-BA" smtClean="0"/>
              <a:t>u vremenu/prostoru i po vrijednosti</a:t>
            </a:r>
            <a:endParaRPr lang="sr-Latn-BA" i="1" smtClean="0"/>
          </a:p>
          <a:p>
            <a:pPr lvl="1"/>
            <a:r>
              <a:rPr lang="sr-Latn-BA" smtClean="0"/>
              <a:t>Potrebno ih je digitalizovati da bi se mogli obrađivati pomoću računara</a:t>
            </a:r>
          </a:p>
          <a:p>
            <a:r>
              <a:rPr lang="sr-Latn-BA" smtClean="0"/>
              <a:t>Digitalni signali: signali određeni u skupu diskretnih tačaka u kojima mogu poprimiti vrijednosti iz diskretnog skupa</a:t>
            </a:r>
          </a:p>
          <a:p>
            <a:pPr lvl="1"/>
            <a:r>
              <a:rPr lang="sr-Latn-BA" smtClean="0"/>
              <a:t>Pogodni za obradu pomoću računara</a:t>
            </a:r>
            <a:endParaRPr lang="en-US" smtClean="0"/>
          </a:p>
          <a:p>
            <a:endParaRPr lang="en-GB"/>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Frekvencijska repre</a:t>
            </a:r>
            <a:r>
              <a:rPr lang="sr-Latn-RS" smtClean="0"/>
              <a:t>zentacija signala</a:t>
            </a:r>
            <a:endParaRPr lang="en-GB"/>
          </a:p>
        </p:txBody>
      </p:sp>
      <p:sp>
        <p:nvSpPr>
          <p:cNvPr id="3" name="Content Placeholder 2"/>
          <p:cNvSpPr>
            <a:spLocks noGrp="1"/>
          </p:cNvSpPr>
          <p:nvPr>
            <p:ph idx="1"/>
          </p:nvPr>
        </p:nvSpPr>
        <p:spPr>
          <a:xfrm>
            <a:off x="457200" y="1600200"/>
            <a:ext cx="4757742" cy="4525963"/>
          </a:xfrm>
        </p:spPr>
        <p:txBody>
          <a:bodyPr>
            <a:normAutofit/>
          </a:bodyPr>
          <a:lstStyle/>
          <a:p>
            <a:r>
              <a:rPr lang="sr-Latn-RS" sz="2800" smtClean="0"/>
              <a:t>Primjer: </a:t>
            </a:r>
            <a:r>
              <a:rPr lang="sr-Latn-RS" sz="2800" smtClean="0">
                <a:solidFill>
                  <a:schemeClr val="tx2"/>
                </a:solidFill>
              </a:rPr>
              <a:t>zvučni signal – muzika</a:t>
            </a:r>
          </a:p>
          <a:p>
            <a:r>
              <a:rPr lang="sr-Latn-RS" sz="2800" smtClean="0"/>
              <a:t>Ton A standardne visine ima fundamentalnu frekvenciju od 440 Hz</a:t>
            </a:r>
          </a:p>
          <a:p>
            <a:r>
              <a:rPr lang="sr-Latn-RS" sz="2800" smtClean="0"/>
              <a:t>Reprezentacija u vremenu</a:t>
            </a:r>
          </a:p>
          <a:p>
            <a:r>
              <a:rPr lang="sr-Latn-RS" sz="2800" smtClean="0"/>
              <a:t>Notni zapis</a:t>
            </a:r>
          </a:p>
        </p:txBody>
      </p:sp>
      <p:pic>
        <p:nvPicPr>
          <p:cNvPr id="4" name="A440.wav">
            <a:hlinkClick r:id="" action="ppaction://media"/>
          </p:cNvPr>
          <p:cNvPicPr>
            <a:picLocks noRot="1" noChangeAspect="1"/>
          </p:cNvPicPr>
          <p:nvPr>
            <a:wavAudioFile r:embed="rId1" name="A440.wav"/>
          </p:nvPr>
        </p:nvPicPr>
        <p:blipFill>
          <a:blip r:embed="rId3" cstate="print"/>
          <a:stretch>
            <a:fillRect/>
          </a:stretch>
        </p:blipFill>
        <p:spPr>
          <a:xfrm>
            <a:off x="4857752" y="1785926"/>
            <a:ext cx="304800" cy="304800"/>
          </a:xfrm>
          <a:prstGeom prst="rect">
            <a:avLst/>
          </a:prstGeom>
        </p:spPr>
      </p:pic>
      <p:pic>
        <p:nvPicPr>
          <p:cNvPr id="1028" name="Picture 4"/>
          <p:cNvPicPr>
            <a:picLocks noChangeAspect="1" noChangeArrowheads="1"/>
          </p:cNvPicPr>
          <p:nvPr/>
        </p:nvPicPr>
        <p:blipFill>
          <a:blip r:embed="rId4" cstate="print"/>
          <a:srcRect/>
          <a:stretch>
            <a:fillRect/>
          </a:stretch>
        </p:blipFill>
        <p:spPr bwMode="auto">
          <a:xfrm>
            <a:off x="5357818" y="1500174"/>
            <a:ext cx="3286148" cy="2464611"/>
          </a:xfrm>
          <a:prstGeom prst="rect">
            <a:avLst/>
          </a:prstGeom>
          <a:noFill/>
          <a:ln w="9525">
            <a:noFill/>
            <a:miter lim="800000"/>
            <a:headEnd/>
            <a:tailEnd/>
          </a:ln>
          <a:effectLst/>
        </p:spPr>
      </p:pic>
      <p:pic>
        <p:nvPicPr>
          <p:cNvPr id="8" name="Picture 7" descr="treble-clef-staff-lines-w-whole-note72.jpg"/>
          <p:cNvPicPr>
            <a:picLocks noChangeAspect="1"/>
          </p:cNvPicPr>
          <p:nvPr/>
        </p:nvPicPr>
        <p:blipFill>
          <a:blip r:embed="rId5" cstate="print"/>
          <a:stretch>
            <a:fillRect/>
          </a:stretch>
        </p:blipFill>
        <p:spPr>
          <a:xfrm>
            <a:off x="6000760" y="4071942"/>
            <a:ext cx="2095515" cy="1571636"/>
          </a:xfrm>
          <a:prstGeom prst="rect">
            <a:avLst/>
          </a:prstGeom>
        </p:spPr>
      </p:pic>
      <p:cxnSp>
        <p:nvCxnSpPr>
          <p:cNvPr id="10" name="Straight Arrow Connector 9"/>
          <p:cNvCxnSpPr/>
          <p:nvPr/>
        </p:nvCxnSpPr>
        <p:spPr>
          <a:xfrm rot="5400000" flipH="1" flipV="1">
            <a:off x="4572000" y="3214686"/>
            <a:ext cx="1071570"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Frekvencijska repre</a:t>
            </a:r>
            <a:r>
              <a:rPr lang="sr-Latn-RS" smtClean="0"/>
              <a:t>zentacija signala</a:t>
            </a:r>
            <a:endParaRPr lang="en-GB"/>
          </a:p>
        </p:txBody>
      </p:sp>
      <p:sp>
        <p:nvSpPr>
          <p:cNvPr id="3" name="Content Placeholder 2"/>
          <p:cNvSpPr>
            <a:spLocks noGrp="1"/>
          </p:cNvSpPr>
          <p:nvPr>
            <p:ph idx="1"/>
          </p:nvPr>
        </p:nvSpPr>
        <p:spPr>
          <a:xfrm>
            <a:off x="457200" y="1600200"/>
            <a:ext cx="4757742" cy="4525963"/>
          </a:xfrm>
        </p:spPr>
        <p:txBody>
          <a:bodyPr>
            <a:normAutofit fontScale="85000" lnSpcReduction="20000"/>
          </a:bodyPr>
          <a:lstStyle/>
          <a:p>
            <a:r>
              <a:rPr lang="sr-Latn-RS" smtClean="0"/>
              <a:t>Primjer: </a:t>
            </a:r>
            <a:r>
              <a:rPr lang="sr-Latn-RS" smtClean="0">
                <a:solidFill>
                  <a:schemeClr val="tx2"/>
                </a:solidFill>
              </a:rPr>
              <a:t>zvučni signal – muzika</a:t>
            </a:r>
          </a:p>
          <a:p>
            <a:r>
              <a:rPr lang="sr-Latn-RS" smtClean="0"/>
              <a:t>Ton A standardne visine ima fundamentalnu frekvenciju od 440 Hz</a:t>
            </a:r>
          </a:p>
          <a:p>
            <a:r>
              <a:rPr lang="sr-Latn-RS" smtClean="0"/>
              <a:t>Reprezentacija u vremenu</a:t>
            </a:r>
          </a:p>
          <a:p>
            <a:r>
              <a:rPr lang="sr-Latn-RS" smtClean="0"/>
              <a:t>Notni zapis</a:t>
            </a:r>
          </a:p>
          <a:p>
            <a:r>
              <a:rPr lang="sr-Latn-RS" smtClean="0"/>
              <a:t>Položaj note u linijskom sistemu ukazuje na njenu visinu – frekvenciju</a:t>
            </a:r>
          </a:p>
          <a:p>
            <a:r>
              <a:rPr lang="sr-Latn-RS" smtClean="0"/>
              <a:t>Notni zapis je frekvencijska reprezentacija signala</a:t>
            </a:r>
            <a:endParaRPr lang="en-GB"/>
          </a:p>
        </p:txBody>
      </p:sp>
      <p:pic>
        <p:nvPicPr>
          <p:cNvPr id="4" name="A440.wav">
            <a:hlinkClick r:id="" action="ppaction://media"/>
          </p:cNvPr>
          <p:cNvPicPr>
            <a:picLocks noRot="1" noChangeAspect="1"/>
          </p:cNvPicPr>
          <p:nvPr>
            <a:wavAudioFile r:embed="rId1" name="A440.wav"/>
          </p:nvPr>
        </p:nvPicPr>
        <p:blipFill>
          <a:blip r:embed="rId3" cstate="print"/>
          <a:stretch>
            <a:fillRect/>
          </a:stretch>
        </p:blipFill>
        <p:spPr>
          <a:xfrm>
            <a:off x="4857752" y="1785926"/>
            <a:ext cx="304800" cy="304800"/>
          </a:xfrm>
          <a:prstGeom prst="rect">
            <a:avLst/>
          </a:prstGeom>
        </p:spPr>
      </p:pic>
      <p:pic>
        <p:nvPicPr>
          <p:cNvPr id="1028" name="Picture 4"/>
          <p:cNvPicPr>
            <a:picLocks noChangeAspect="1" noChangeArrowheads="1"/>
          </p:cNvPicPr>
          <p:nvPr/>
        </p:nvPicPr>
        <p:blipFill>
          <a:blip r:embed="rId4" cstate="print"/>
          <a:srcRect/>
          <a:stretch>
            <a:fillRect/>
          </a:stretch>
        </p:blipFill>
        <p:spPr bwMode="auto">
          <a:xfrm>
            <a:off x="5357818" y="1500174"/>
            <a:ext cx="3286148" cy="2464611"/>
          </a:xfrm>
          <a:prstGeom prst="rect">
            <a:avLst/>
          </a:prstGeom>
          <a:noFill/>
          <a:ln w="9525">
            <a:noFill/>
            <a:miter lim="800000"/>
            <a:headEnd/>
            <a:tailEnd/>
          </a:ln>
          <a:effectLst/>
        </p:spPr>
      </p:pic>
      <p:pic>
        <p:nvPicPr>
          <p:cNvPr id="8" name="Picture 7" descr="treble-clef-staff-lines-w-whole-note72.jpg"/>
          <p:cNvPicPr>
            <a:picLocks noChangeAspect="1"/>
          </p:cNvPicPr>
          <p:nvPr/>
        </p:nvPicPr>
        <p:blipFill>
          <a:blip r:embed="rId5" cstate="print"/>
          <a:stretch>
            <a:fillRect/>
          </a:stretch>
        </p:blipFill>
        <p:spPr>
          <a:xfrm>
            <a:off x="6000760" y="4071942"/>
            <a:ext cx="2095515" cy="157163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smtClean="0"/>
              <a:t>Frekvencijska reprezentacija signala</a:t>
            </a:r>
            <a:br>
              <a:rPr lang="sr-Latn-RS" smtClean="0"/>
            </a:br>
            <a:r>
              <a:rPr lang="sr-Latn-RS" smtClean="0"/>
              <a:t>(nastavak)</a:t>
            </a:r>
            <a:endParaRPr lang="en-GB"/>
          </a:p>
        </p:txBody>
      </p:sp>
      <p:sp>
        <p:nvSpPr>
          <p:cNvPr id="3" name="Content Placeholder 2"/>
          <p:cNvSpPr>
            <a:spLocks noGrp="1"/>
          </p:cNvSpPr>
          <p:nvPr>
            <p:ph idx="1"/>
          </p:nvPr>
        </p:nvSpPr>
        <p:spPr>
          <a:xfrm>
            <a:off x="500034" y="1500174"/>
            <a:ext cx="5429288" cy="4525963"/>
          </a:xfrm>
        </p:spPr>
        <p:txBody>
          <a:bodyPr/>
          <a:lstStyle/>
          <a:p>
            <a:r>
              <a:rPr lang="sr-Latn-RS" smtClean="0"/>
              <a:t>Šta je sa složenijim tonovima, npr. akordima?</a:t>
            </a:r>
          </a:p>
          <a:p>
            <a:pPr>
              <a:buNone/>
            </a:pPr>
            <a:endParaRPr lang="sr-Latn-RS" smtClean="0"/>
          </a:p>
          <a:p>
            <a:pPr lvl="1">
              <a:buNone/>
            </a:pPr>
            <a:endParaRPr lang="sr-Latn-RS" smtClean="0"/>
          </a:p>
          <a:p>
            <a:pPr lvl="1"/>
            <a:r>
              <a:rPr lang="en-GB" smtClean="0"/>
              <a:t>DƄ: 554</a:t>
            </a:r>
            <a:r>
              <a:rPr lang="sr-Latn-RS" smtClean="0"/>
              <a:t>,</a:t>
            </a:r>
            <a:r>
              <a:rPr lang="en-GB" smtClean="0"/>
              <a:t>40Hz</a:t>
            </a:r>
          </a:p>
          <a:p>
            <a:pPr lvl="1"/>
            <a:r>
              <a:rPr lang="en-GB" smtClean="0"/>
              <a:t>F: 698</a:t>
            </a:r>
            <a:r>
              <a:rPr lang="sr-Latn-RS" smtClean="0"/>
              <a:t>,</a:t>
            </a:r>
            <a:r>
              <a:rPr lang="en-GB" smtClean="0"/>
              <a:t>48Hz</a:t>
            </a:r>
          </a:p>
          <a:p>
            <a:pPr lvl="1"/>
            <a:r>
              <a:rPr lang="en-GB" smtClean="0"/>
              <a:t>AƄ: 830</a:t>
            </a:r>
            <a:r>
              <a:rPr lang="sr-Latn-RS" smtClean="0"/>
              <a:t>,</a:t>
            </a:r>
            <a:r>
              <a:rPr lang="en-GB" smtClean="0"/>
              <a:t>64Hz</a:t>
            </a:r>
          </a:p>
          <a:p>
            <a:pPr lvl="1"/>
            <a:r>
              <a:rPr lang="en-GB" smtClean="0"/>
              <a:t>C: 1046</a:t>
            </a:r>
            <a:r>
              <a:rPr lang="sr-Latn-RS" smtClean="0"/>
              <a:t>,</a:t>
            </a:r>
            <a:r>
              <a:rPr lang="en-GB" smtClean="0"/>
              <a:t>56Hz</a:t>
            </a:r>
            <a:endParaRPr lang="en-GB"/>
          </a:p>
        </p:txBody>
      </p:sp>
      <p:pic>
        <p:nvPicPr>
          <p:cNvPr id="8" name="Picture 7" descr="akord.png"/>
          <p:cNvPicPr>
            <a:picLocks noChangeAspect="1"/>
          </p:cNvPicPr>
          <p:nvPr/>
        </p:nvPicPr>
        <p:blipFill>
          <a:blip r:embed="rId3" cstate="print"/>
          <a:stretch>
            <a:fillRect/>
          </a:stretch>
        </p:blipFill>
        <p:spPr>
          <a:xfrm>
            <a:off x="928661" y="2500306"/>
            <a:ext cx="1746262" cy="1071570"/>
          </a:xfrm>
          <a:prstGeom prst="rect">
            <a:avLst/>
          </a:prstGeom>
        </p:spPr>
      </p:pic>
      <p:pic>
        <p:nvPicPr>
          <p:cNvPr id="9" name="akord.wav">
            <a:hlinkClick r:id="" action="ppaction://media"/>
          </p:cNvPr>
          <p:cNvPicPr>
            <a:picLocks noRot="1" noChangeAspect="1"/>
          </p:cNvPicPr>
          <p:nvPr>
            <a:wavAudioFile r:embed="rId1" name="akord.wav"/>
          </p:nvPr>
        </p:nvPicPr>
        <p:blipFill>
          <a:blip r:embed="rId4" cstate="print"/>
          <a:stretch>
            <a:fillRect/>
          </a:stretch>
        </p:blipFill>
        <p:spPr>
          <a:xfrm>
            <a:off x="3714744" y="2143116"/>
            <a:ext cx="304800" cy="304800"/>
          </a:xfrm>
          <a:prstGeom prst="rect">
            <a:avLst/>
          </a:prstGeom>
        </p:spPr>
      </p:pic>
      <p:pic>
        <p:nvPicPr>
          <p:cNvPr id="2054" name="Picture 6"/>
          <p:cNvPicPr>
            <a:picLocks noChangeAspect="1" noChangeArrowheads="1"/>
          </p:cNvPicPr>
          <p:nvPr/>
        </p:nvPicPr>
        <p:blipFill>
          <a:blip r:embed="rId5" cstate="print"/>
          <a:srcRect/>
          <a:stretch>
            <a:fillRect/>
          </a:stretch>
        </p:blipFill>
        <p:spPr bwMode="auto">
          <a:xfrm>
            <a:off x="4714875" y="2143116"/>
            <a:ext cx="4191029" cy="314327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1"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Frekvencijska repre</a:t>
            </a:r>
            <a:r>
              <a:rPr lang="sr-Latn-BA" smtClean="0"/>
              <a:t>zentacija signala</a:t>
            </a:r>
            <a:br>
              <a:rPr lang="sr-Latn-BA" smtClean="0"/>
            </a:br>
            <a:r>
              <a:rPr lang="sr-Latn-BA" smtClean="0"/>
              <a:t>(nastavak)</a:t>
            </a:r>
            <a:endParaRPr lang="en-US"/>
          </a:p>
        </p:txBody>
      </p:sp>
      <p:sp>
        <p:nvSpPr>
          <p:cNvPr id="3" name="Content Placeholder 2"/>
          <p:cNvSpPr>
            <a:spLocks noGrp="1"/>
          </p:cNvSpPr>
          <p:nvPr>
            <p:ph idx="1"/>
          </p:nvPr>
        </p:nvSpPr>
        <p:spPr>
          <a:xfrm>
            <a:off x="457200" y="1600200"/>
            <a:ext cx="5686436" cy="4525963"/>
          </a:xfrm>
        </p:spPr>
        <p:txBody>
          <a:bodyPr/>
          <a:lstStyle/>
          <a:p>
            <a:r>
              <a:rPr lang="sr-Latn-BA" smtClean="0"/>
              <a:t>Jean-Baptiste Joseph Fourier</a:t>
            </a:r>
          </a:p>
          <a:p>
            <a:r>
              <a:rPr lang="sr-Latn-BA" smtClean="0"/>
              <a:t>Svaki periodičan signal se može predstaviti pomoću (beskonačne) sume sinusnih funkcija čije su frekvencije umnošci osnovne frekvencije – </a:t>
            </a:r>
            <a:r>
              <a:rPr lang="sr-Latn-BA" smtClean="0">
                <a:solidFill>
                  <a:schemeClr val="tx2"/>
                </a:solidFill>
              </a:rPr>
              <a:t>Furijeov red</a:t>
            </a:r>
          </a:p>
        </p:txBody>
      </p:sp>
      <p:pic>
        <p:nvPicPr>
          <p:cNvPr id="4" name="Picture 3" descr="Joseph_Fourier_(circa_1820).jpg"/>
          <p:cNvPicPr>
            <a:picLocks noChangeAspect="1"/>
          </p:cNvPicPr>
          <p:nvPr/>
        </p:nvPicPr>
        <p:blipFill>
          <a:blip r:embed="rId2" cstate="print"/>
          <a:stretch>
            <a:fillRect/>
          </a:stretch>
        </p:blipFill>
        <p:spPr>
          <a:xfrm>
            <a:off x="6215074" y="1714488"/>
            <a:ext cx="2514600" cy="283845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Furijeov red</a:t>
            </a:r>
            <a:endParaRPr lang="en-US"/>
          </a:p>
        </p:txBody>
      </p:sp>
      <p:grpSp>
        <p:nvGrpSpPr>
          <p:cNvPr id="1428" name="Group 404"/>
          <p:cNvGrpSpPr>
            <a:grpSpLocks noChangeAspect="1"/>
          </p:cNvGrpSpPr>
          <p:nvPr/>
        </p:nvGrpSpPr>
        <p:grpSpPr bwMode="auto">
          <a:xfrm>
            <a:off x="1652588" y="1214422"/>
            <a:ext cx="6134100" cy="5467350"/>
            <a:chOff x="1041" y="366"/>
            <a:chExt cx="3864" cy="3444"/>
          </a:xfrm>
        </p:grpSpPr>
        <p:grpSp>
          <p:nvGrpSpPr>
            <p:cNvPr id="1629" name="Group 605"/>
            <p:cNvGrpSpPr>
              <a:grpSpLocks/>
            </p:cNvGrpSpPr>
            <p:nvPr/>
          </p:nvGrpSpPr>
          <p:grpSpPr bwMode="auto">
            <a:xfrm>
              <a:off x="1041" y="366"/>
              <a:ext cx="3864" cy="2586"/>
              <a:chOff x="1041" y="366"/>
              <a:chExt cx="3864" cy="2586"/>
            </a:xfrm>
          </p:grpSpPr>
          <p:sp>
            <p:nvSpPr>
              <p:cNvPr id="1429" name="Rectangle 405"/>
              <p:cNvSpPr>
                <a:spLocks noChangeArrowheads="1"/>
              </p:cNvSpPr>
              <p:nvPr/>
            </p:nvSpPr>
            <p:spPr bwMode="auto">
              <a:xfrm>
                <a:off x="1131" y="504"/>
                <a:ext cx="3660" cy="6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430" name="Rectangle 406"/>
              <p:cNvSpPr>
                <a:spLocks noChangeArrowheads="1"/>
              </p:cNvSpPr>
              <p:nvPr/>
            </p:nvSpPr>
            <p:spPr bwMode="auto">
              <a:xfrm>
                <a:off x="1131" y="504"/>
                <a:ext cx="3660" cy="61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431" name="Line 407"/>
              <p:cNvSpPr>
                <a:spLocks noChangeShapeType="1"/>
              </p:cNvSpPr>
              <p:nvPr/>
            </p:nvSpPr>
            <p:spPr bwMode="auto">
              <a:xfrm>
                <a:off x="1131" y="504"/>
                <a:ext cx="3660"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32" name="Line 408"/>
              <p:cNvSpPr>
                <a:spLocks noChangeShapeType="1"/>
              </p:cNvSpPr>
              <p:nvPr/>
            </p:nvSpPr>
            <p:spPr bwMode="auto">
              <a:xfrm>
                <a:off x="1131" y="1116"/>
                <a:ext cx="3660"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33" name="Line 409"/>
              <p:cNvSpPr>
                <a:spLocks noChangeShapeType="1"/>
              </p:cNvSpPr>
              <p:nvPr/>
            </p:nvSpPr>
            <p:spPr bwMode="auto">
              <a:xfrm flipV="1">
                <a:off x="4791" y="504"/>
                <a:ext cx="1" cy="61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34" name="Line 410"/>
              <p:cNvSpPr>
                <a:spLocks noChangeShapeType="1"/>
              </p:cNvSpPr>
              <p:nvPr/>
            </p:nvSpPr>
            <p:spPr bwMode="auto">
              <a:xfrm flipV="1">
                <a:off x="1131" y="504"/>
                <a:ext cx="1" cy="61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35" name="Line 411"/>
              <p:cNvSpPr>
                <a:spLocks noChangeShapeType="1"/>
              </p:cNvSpPr>
              <p:nvPr/>
            </p:nvSpPr>
            <p:spPr bwMode="auto">
              <a:xfrm>
                <a:off x="1131" y="1116"/>
                <a:ext cx="3660"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36" name="Line 412"/>
              <p:cNvSpPr>
                <a:spLocks noChangeShapeType="1"/>
              </p:cNvSpPr>
              <p:nvPr/>
            </p:nvSpPr>
            <p:spPr bwMode="auto">
              <a:xfrm flipV="1">
                <a:off x="1131" y="504"/>
                <a:ext cx="1" cy="61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37" name="Line 413"/>
              <p:cNvSpPr>
                <a:spLocks noChangeShapeType="1"/>
              </p:cNvSpPr>
              <p:nvPr/>
            </p:nvSpPr>
            <p:spPr bwMode="auto">
              <a:xfrm flipV="1">
                <a:off x="1131" y="1074"/>
                <a:ext cx="1" cy="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38" name="Line 414"/>
              <p:cNvSpPr>
                <a:spLocks noChangeShapeType="1"/>
              </p:cNvSpPr>
              <p:nvPr/>
            </p:nvSpPr>
            <p:spPr bwMode="auto">
              <a:xfrm>
                <a:off x="1131" y="504"/>
                <a:ext cx="1" cy="3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39" name="Rectangle 415"/>
              <p:cNvSpPr>
                <a:spLocks noChangeArrowheads="1"/>
              </p:cNvSpPr>
              <p:nvPr/>
            </p:nvSpPr>
            <p:spPr bwMode="auto">
              <a:xfrm>
                <a:off x="1113" y="1134"/>
                <a:ext cx="7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40" name="Line 416"/>
              <p:cNvSpPr>
                <a:spLocks noChangeShapeType="1"/>
              </p:cNvSpPr>
              <p:nvPr/>
            </p:nvSpPr>
            <p:spPr bwMode="auto">
              <a:xfrm flipV="1">
                <a:off x="1497" y="1074"/>
                <a:ext cx="1" cy="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41" name="Line 417"/>
              <p:cNvSpPr>
                <a:spLocks noChangeShapeType="1"/>
              </p:cNvSpPr>
              <p:nvPr/>
            </p:nvSpPr>
            <p:spPr bwMode="auto">
              <a:xfrm>
                <a:off x="1497" y="504"/>
                <a:ext cx="1" cy="3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42" name="Rectangle 418"/>
              <p:cNvSpPr>
                <a:spLocks noChangeArrowheads="1"/>
              </p:cNvSpPr>
              <p:nvPr/>
            </p:nvSpPr>
            <p:spPr bwMode="auto">
              <a:xfrm>
                <a:off x="1401" y="1134"/>
                <a:ext cx="22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0.001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43" name="Line 419"/>
              <p:cNvSpPr>
                <a:spLocks noChangeShapeType="1"/>
              </p:cNvSpPr>
              <p:nvPr/>
            </p:nvSpPr>
            <p:spPr bwMode="auto">
              <a:xfrm flipV="1">
                <a:off x="1863" y="1074"/>
                <a:ext cx="1" cy="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44" name="Line 420"/>
              <p:cNvSpPr>
                <a:spLocks noChangeShapeType="1"/>
              </p:cNvSpPr>
              <p:nvPr/>
            </p:nvSpPr>
            <p:spPr bwMode="auto">
              <a:xfrm>
                <a:off x="1863" y="504"/>
                <a:ext cx="1" cy="3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45" name="Rectangle 421"/>
              <p:cNvSpPr>
                <a:spLocks noChangeArrowheads="1"/>
              </p:cNvSpPr>
              <p:nvPr/>
            </p:nvSpPr>
            <p:spPr bwMode="auto">
              <a:xfrm>
                <a:off x="1767" y="1134"/>
                <a:ext cx="22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0.002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46" name="Line 422"/>
              <p:cNvSpPr>
                <a:spLocks noChangeShapeType="1"/>
              </p:cNvSpPr>
              <p:nvPr/>
            </p:nvSpPr>
            <p:spPr bwMode="auto">
              <a:xfrm flipV="1">
                <a:off x="2229" y="1074"/>
                <a:ext cx="1" cy="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47" name="Line 423"/>
              <p:cNvSpPr>
                <a:spLocks noChangeShapeType="1"/>
              </p:cNvSpPr>
              <p:nvPr/>
            </p:nvSpPr>
            <p:spPr bwMode="auto">
              <a:xfrm>
                <a:off x="2229" y="504"/>
                <a:ext cx="1" cy="3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48" name="Rectangle 424"/>
              <p:cNvSpPr>
                <a:spLocks noChangeArrowheads="1"/>
              </p:cNvSpPr>
              <p:nvPr/>
            </p:nvSpPr>
            <p:spPr bwMode="auto">
              <a:xfrm>
                <a:off x="2133" y="1134"/>
                <a:ext cx="22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0.003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49" name="Line 425"/>
              <p:cNvSpPr>
                <a:spLocks noChangeShapeType="1"/>
              </p:cNvSpPr>
              <p:nvPr/>
            </p:nvSpPr>
            <p:spPr bwMode="auto">
              <a:xfrm flipV="1">
                <a:off x="2595" y="1074"/>
                <a:ext cx="1" cy="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50" name="Line 426"/>
              <p:cNvSpPr>
                <a:spLocks noChangeShapeType="1"/>
              </p:cNvSpPr>
              <p:nvPr/>
            </p:nvSpPr>
            <p:spPr bwMode="auto">
              <a:xfrm>
                <a:off x="2595" y="504"/>
                <a:ext cx="1" cy="3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51" name="Rectangle 427"/>
              <p:cNvSpPr>
                <a:spLocks noChangeArrowheads="1"/>
              </p:cNvSpPr>
              <p:nvPr/>
            </p:nvSpPr>
            <p:spPr bwMode="auto">
              <a:xfrm>
                <a:off x="2499" y="1134"/>
                <a:ext cx="22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0.004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52" name="Line 428"/>
              <p:cNvSpPr>
                <a:spLocks noChangeShapeType="1"/>
              </p:cNvSpPr>
              <p:nvPr/>
            </p:nvSpPr>
            <p:spPr bwMode="auto">
              <a:xfrm flipV="1">
                <a:off x="2961" y="1074"/>
                <a:ext cx="1" cy="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53" name="Line 429"/>
              <p:cNvSpPr>
                <a:spLocks noChangeShapeType="1"/>
              </p:cNvSpPr>
              <p:nvPr/>
            </p:nvSpPr>
            <p:spPr bwMode="auto">
              <a:xfrm>
                <a:off x="2961" y="504"/>
                <a:ext cx="1" cy="3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54" name="Rectangle 430"/>
              <p:cNvSpPr>
                <a:spLocks noChangeArrowheads="1"/>
              </p:cNvSpPr>
              <p:nvPr/>
            </p:nvSpPr>
            <p:spPr bwMode="auto">
              <a:xfrm>
                <a:off x="2865" y="1134"/>
                <a:ext cx="22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0.005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55" name="Line 431"/>
              <p:cNvSpPr>
                <a:spLocks noChangeShapeType="1"/>
              </p:cNvSpPr>
              <p:nvPr/>
            </p:nvSpPr>
            <p:spPr bwMode="auto">
              <a:xfrm flipV="1">
                <a:off x="3327" y="1074"/>
                <a:ext cx="1" cy="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56" name="Line 432"/>
              <p:cNvSpPr>
                <a:spLocks noChangeShapeType="1"/>
              </p:cNvSpPr>
              <p:nvPr/>
            </p:nvSpPr>
            <p:spPr bwMode="auto">
              <a:xfrm>
                <a:off x="3327" y="504"/>
                <a:ext cx="1" cy="3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57" name="Rectangle 433"/>
              <p:cNvSpPr>
                <a:spLocks noChangeArrowheads="1"/>
              </p:cNvSpPr>
              <p:nvPr/>
            </p:nvSpPr>
            <p:spPr bwMode="auto">
              <a:xfrm>
                <a:off x="3231" y="1134"/>
                <a:ext cx="22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0.006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58" name="Line 434"/>
              <p:cNvSpPr>
                <a:spLocks noChangeShapeType="1"/>
              </p:cNvSpPr>
              <p:nvPr/>
            </p:nvSpPr>
            <p:spPr bwMode="auto">
              <a:xfrm flipV="1">
                <a:off x="3693" y="1074"/>
                <a:ext cx="1" cy="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59" name="Line 435"/>
              <p:cNvSpPr>
                <a:spLocks noChangeShapeType="1"/>
              </p:cNvSpPr>
              <p:nvPr/>
            </p:nvSpPr>
            <p:spPr bwMode="auto">
              <a:xfrm>
                <a:off x="3693" y="504"/>
                <a:ext cx="1" cy="3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60" name="Rectangle 436"/>
              <p:cNvSpPr>
                <a:spLocks noChangeArrowheads="1"/>
              </p:cNvSpPr>
              <p:nvPr/>
            </p:nvSpPr>
            <p:spPr bwMode="auto">
              <a:xfrm>
                <a:off x="3597" y="1134"/>
                <a:ext cx="22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0.007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61" name="Line 437"/>
              <p:cNvSpPr>
                <a:spLocks noChangeShapeType="1"/>
              </p:cNvSpPr>
              <p:nvPr/>
            </p:nvSpPr>
            <p:spPr bwMode="auto">
              <a:xfrm flipV="1">
                <a:off x="4059" y="1074"/>
                <a:ext cx="1" cy="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62" name="Line 438"/>
              <p:cNvSpPr>
                <a:spLocks noChangeShapeType="1"/>
              </p:cNvSpPr>
              <p:nvPr/>
            </p:nvSpPr>
            <p:spPr bwMode="auto">
              <a:xfrm>
                <a:off x="4059" y="504"/>
                <a:ext cx="1" cy="3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63" name="Rectangle 439"/>
              <p:cNvSpPr>
                <a:spLocks noChangeArrowheads="1"/>
              </p:cNvSpPr>
              <p:nvPr/>
            </p:nvSpPr>
            <p:spPr bwMode="auto">
              <a:xfrm>
                <a:off x="3963" y="1134"/>
                <a:ext cx="22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0.008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64" name="Line 440"/>
              <p:cNvSpPr>
                <a:spLocks noChangeShapeType="1"/>
              </p:cNvSpPr>
              <p:nvPr/>
            </p:nvSpPr>
            <p:spPr bwMode="auto">
              <a:xfrm flipV="1">
                <a:off x="4425" y="1074"/>
                <a:ext cx="1" cy="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65" name="Line 441"/>
              <p:cNvSpPr>
                <a:spLocks noChangeShapeType="1"/>
              </p:cNvSpPr>
              <p:nvPr/>
            </p:nvSpPr>
            <p:spPr bwMode="auto">
              <a:xfrm>
                <a:off x="4425" y="504"/>
                <a:ext cx="1" cy="3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66" name="Rectangle 442"/>
              <p:cNvSpPr>
                <a:spLocks noChangeArrowheads="1"/>
              </p:cNvSpPr>
              <p:nvPr/>
            </p:nvSpPr>
            <p:spPr bwMode="auto">
              <a:xfrm>
                <a:off x="4329" y="1134"/>
                <a:ext cx="22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0.009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67" name="Line 443"/>
              <p:cNvSpPr>
                <a:spLocks noChangeShapeType="1"/>
              </p:cNvSpPr>
              <p:nvPr/>
            </p:nvSpPr>
            <p:spPr bwMode="auto">
              <a:xfrm flipV="1">
                <a:off x="4791" y="1074"/>
                <a:ext cx="1" cy="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68" name="Line 444"/>
              <p:cNvSpPr>
                <a:spLocks noChangeShapeType="1"/>
              </p:cNvSpPr>
              <p:nvPr/>
            </p:nvSpPr>
            <p:spPr bwMode="auto">
              <a:xfrm>
                <a:off x="4791" y="504"/>
                <a:ext cx="1" cy="3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69" name="Rectangle 445"/>
              <p:cNvSpPr>
                <a:spLocks noChangeArrowheads="1"/>
              </p:cNvSpPr>
              <p:nvPr/>
            </p:nvSpPr>
            <p:spPr bwMode="auto">
              <a:xfrm>
                <a:off x="4719" y="1134"/>
                <a:ext cx="186"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0.01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70" name="Line 446"/>
              <p:cNvSpPr>
                <a:spLocks noChangeShapeType="1"/>
              </p:cNvSpPr>
              <p:nvPr/>
            </p:nvSpPr>
            <p:spPr bwMode="auto">
              <a:xfrm>
                <a:off x="1131" y="1116"/>
                <a:ext cx="3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1" name="Line 447"/>
              <p:cNvSpPr>
                <a:spLocks noChangeShapeType="1"/>
              </p:cNvSpPr>
              <p:nvPr/>
            </p:nvSpPr>
            <p:spPr bwMode="auto">
              <a:xfrm flipH="1">
                <a:off x="4749" y="1116"/>
                <a:ext cx="4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2" name="Rectangle 448"/>
              <p:cNvSpPr>
                <a:spLocks noChangeArrowheads="1"/>
              </p:cNvSpPr>
              <p:nvPr/>
            </p:nvSpPr>
            <p:spPr bwMode="auto">
              <a:xfrm>
                <a:off x="1041" y="1068"/>
                <a:ext cx="10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73" name="Line 449"/>
              <p:cNvSpPr>
                <a:spLocks noChangeShapeType="1"/>
              </p:cNvSpPr>
              <p:nvPr/>
            </p:nvSpPr>
            <p:spPr bwMode="auto">
              <a:xfrm>
                <a:off x="1131" y="810"/>
                <a:ext cx="3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4" name="Line 450"/>
              <p:cNvSpPr>
                <a:spLocks noChangeShapeType="1"/>
              </p:cNvSpPr>
              <p:nvPr/>
            </p:nvSpPr>
            <p:spPr bwMode="auto">
              <a:xfrm flipH="1">
                <a:off x="4749" y="810"/>
                <a:ext cx="4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5" name="Rectangle 451"/>
              <p:cNvSpPr>
                <a:spLocks noChangeArrowheads="1"/>
              </p:cNvSpPr>
              <p:nvPr/>
            </p:nvSpPr>
            <p:spPr bwMode="auto">
              <a:xfrm>
                <a:off x="1065" y="762"/>
                <a:ext cx="7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76" name="Line 452"/>
              <p:cNvSpPr>
                <a:spLocks noChangeShapeType="1"/>
              </p:cNvSpPr>
              <p:nvPr/>
            </p:nvSpPr>
            <p:spPr bwMode="auto">
              <a:xfrm>
                <a:off x="1131" y="504"/>
                <a:ext cx="3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7" name="Line 453"/>
              <p:cNvSpPr>
                <a:spLocks noChangeShapeType="1"/>
              </p:cNvSpPr>
              <p:nvPr/>
            </p:nvSpPr>
            <p:spPr bwMode="auto">
              <a:xfrm flipH="1">
                <a:off x="4749" y="504"/>
                <a:ext cx="4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8" name="Rectangle 454"/>
              <p:cNvSpPr>
                <a:spLocks noChangeArrowheads="1"/>
              </p:cNvSpPr>
              <p:nvPr/>
            </p:nvSpPr>
            <p:spPr bwMode="auto">
              <a:xfrm>
                <a:off x="1065" y="456"/>
                <a:ext cx="7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79" name="Line 455"/>
              <p:cNvSpPr>
                <a:spLocks noChangeShapeType="1"/>
              </p:cNvSpPr>
              <p:nvPr/>
            </p:nvSpPr>
            <p:spPr bwMode="auto">
              <a:xfrm>
                <a:off x="1131" y="504"/>
                <a:ext cx="3660"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80" name="Line 456"/>
              <p:cNvSpPr>
                <a:spLocks noChangeShapeType="1"/>
              </p:cNvSpPr>
              <p:nvPr/>
            </p:nvSpPr>
            <p:spPr bwMode="auto">
              <a:xfrm>
                <a:off x="1131" y="1116"/>
                <a:ext cx="3660"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81" name="Line 457"/>
              <p:cNvSpPr>
                <a:spLocks noChangeShapeType="1"/>
              </p:cNvSpPr>
              <p:nvPr/>
            </p:nvSpPr>
            <p:spPr bwMode="auto">
              <a:xfrm flipV="1">
                <a:off x="4791" y="504"/>
                <a:ext cx="1" cy="61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82" name="Line 458"/>
              <p:cNvSpPr>
                <a:spLocks noChangeShapeType="1"/>
              </p:cNvSpPr>
              <p:nvPr/>
            </p:nvSpPr>
            <p:spPr bwMode="auto">
              <a:xfrm flipV="1">
                <a:off x="1131" y="504"/>
                <a:ext cx="1" cy="61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83" name="Freeform 459"/>
              <p:cNvSpPr>
                <a:spLocks/>
              </p:cNvSpPr>
              <p:nvPr/>
            </p:nvSpPr>
            <p:spPr bwMode="auto">
              <a:xfrm>
                <a:off x="1131" y="654"/>
                <a:ext cx="1050" cy="306"/>
              </a:xfrm>
              <a:custGeom>
                <a:avLst/>
                <a:gdLst/>
                <a:ahLst/>
                <a:cxnLst>
                  <a:cxn ang="0">
                    <a:pos x="12" y="0"/>
                  </a:cxn>
                  <a:cxn ang="0">
                    <a:pos x="36" y="0"/>
                  </a:cxn>
                  <a:cxn ang="0">
                    <a:pos x="66" y="0"/>
                  </a:cxn>
                  <a:cxn ang="0">
                    <a:pos x="90" y="0"/>
                  </a:cxn>
                  <a:cxn ang="0">
                    <a:pos x="114" y="0"/>
                  </a:cxn>
                  <a:cxn ang="0">
                    <a:pos x="138" y="0"/>
                  </a:cxn>
                  <a:cxn ang="0">
                    <a:pos x="162" y="0"/>
                  </a:cxn>
                  <a:cxn ang="0">
                    <a:pos x="186" y="0"/>
                  </a:cxn>
                  <a:cxn ang="0">
                    <a:pos x="210" y="0"/>
                  </a:cxn>
                  <a:cxn ang="0">
                    <a:pos x="240" y="0"/>
                  </a:cxn>
                  <a:cxn ang="0">
                    <a:pos x="264" y="0"/>
                  </a:cxn>
                  <a:cxn ang="0">
                    <a:pos x="288" y="0"/>
                  </a:cxn>
                  <a:cxn ang="0">
                    <a:pos x="312" y="0"/>
                  </a:cxn>
                  <a:cxn ang="0">
                    <a:pos x="336" y="0"/>
                  </a:cxn>
                  <a:cxn ang="0">
                    <a:pos x="360" y="0"/>
                  </a:cxn>
                  <a:cxn ang="0">
                    <a:pos x="390" y="0"/>
                  </a:cxn>
                  <a:cxn ang="0">
                    <a:pos x="414" y="0"/>
                  </a:cxn>
                  <a:cxn ang="0">
                    <a:pos x="438" y="306"/>
                  </a:cxn>
                  <a:cxn ang="0">
                    <a:pos x="462" y="306"/>
                  </a:cxn>
                  <a:cxn ang="0">
                    <a:pos x="486" y="306"/>
                  </a:cxn>
                  <a:cxn ang="0">
                    <a:pos x="510" y="306"/>
                  </a:cxn>
                  <a:cxn ang="0">
                    <a:pos x="534" y="306"/>
                  </a:cxn>
                  <a:cxn ang="0">
                    <a:pos x="564" y="306"/>
                  </a:cxn>
                  <a:cxn ang="0">
                    <a:pos x="588" y="306"/>
                  </a:cxn>
                  <a:cxn ang="0">
                    <a:pos x="612" y="306"/>
                  </a:cxn>
                  <a:cxn ang="0">
                    <a:pos x="636" y="306"/>
                  </a:cxn>
                  <a:cxn ang="0">
                    <a:pos x="660" y="306"/>
                  </a:cxn>
                  <a:cxn ang="0">
                    <a:pos x="684" y="306"/>
                  </a:cxn>
                  <a:cxn ang="0">
                    <a:pos x="708" y="306"/>
                  </a:cxn>
                  <a:cxn ang="0">
                    <a:pos x="738" y="306"/>
                  </a:cxn>
                  <a:cxn ang="0">
                    <a:pos x="762" y="306"/>
                  </a:cxn>
                  <a:cxn ang="0">
                    <a:pos x="786" y="306"/>
                  </a:cxn>
                  <a:cxn ang="0">
                    <a:pos x="810" y="306"/>
                  </a:cxn>
                  <a:cxn ang="0">
                    <a:pos x="834" y="0"/>
                  </a:cxn>
                  <a:cxn ang="0">
                    <a:pos x="858" y="0"/>
                  </a:cxn>
                  <a:cxn ang="0">
                    <a:pos x="888" y="0"/>
                  </a:cxn>
                  <a:cxn ang="0">
                    <a:pos x="912" y="0"/>
                  </a:cxn>
                  <a:cxn ang="0">
                    <a:pos x="936" y="0"/>
                  </a:cxn>
                  <a:cxn ang="0">
                    <a:pos x="960" y="0"/>
                  </a:cxn>
                  <a:cxn ang="0">
                    <a:pos x="984" y="0"/>
                  </a:cxn>
                  <a:cxn ang="0">
                    <a:pos x="1008" y="0"/>
                  </a:cxn>
                  <a:cxn ang="0">
                    <a:pos x="1032" y="0"/>
                  </a:cxn>
                </a:cxnLst>
                <a:rect l="0" t="0" r="r" b="b"/>
                <a:pathLst>
                  <a:path w="1050" h="306">
                    <a:moveTo>
                      <a:pt x="0" y="0"/>
                    </a:moveTo>
                    <a:lnTo>
                      <a:pt x="6" y="0"/>
                    </a:lnTo>
                    <a:lnTo>
                      <a:pt x="12" y="0"/>
                    </a:lnTo>
                    <a:lnTo>
                      <a:pt x="24" y="0"/>
                    </a:lnTo>
                    <a:lnTo>
                      <a:pt x="30" y="0"/>
                    </a:lnTo>
                    <a:lnTo>
                      <a:pt x="36" y="0"/>
                    </a:lnTo>
                    <a:lnTo>
                      <a:pt x="48" y="0"/>
                    </a:lnTo>
                    <a:lnTo>
                      <a:pt x="54" y="0"/>
                    </a:lnTo>
                    <a:lnTo>
                      <a:pt x="66" y="0"/>
                    </a:lnTo>
                    <a:lnTo>
                      <a:pt x="72" y="0"/>
                    </a:lnTo>
                    <a:lnTo>
                      <a:pt x="78" y="0"/>
                    </a:lnTo>
                    <a:lnTo>
                      <a:pt x="90" y="0"/>
                    </a:lnTo>
                    <a:lnTo>
                      <a:pt x="96" y="0"/>
                    </a:lnTo>
                    <a:lnTo>
                      <a:pt x="102" y="0"/>
                    </a:lnTo>
                    <a:lnTo>
                      <a:pt x="114" y="0"/>
                    </a:lnTo>
                    <a:lnTo>
                      <a:pt x="120" y="0"/>
                    </a:lnTo>
                    <a:lnTo>
                      <a:pt x="132" y="0"/>
                    </a:lnTo>
                    <a:lnTo>
                      <a:pt x="138" y="0"/>
                    </a:lnTo>
                    <a:lnTo>
                      <a:pt x="144" y="0"/>
                    </a:lnTo>
                    <a:lnTo>
                      <a:pt x="156" y="0"/>
                    </a:lnTo>
                    <a:lnTo>
                      <a:pt x="162" y="0"/>
                    </a:lnTo>
                    <a:lnTo>
                      <a:pt x="174" y="0"/>
                    </a:lnTo>
                    <a:lnTo>
                      <a:pt x="180" y="0"/>
                    </a:lnTo>
                    <a:lnTo>
                      <a:pt x="186" y="0"/>
                    </a:lnTo>
                    <a:lnTo>
                      <a:pt x="198" y="0"/>
                    </a:lnTo>
                    <a:lnTo>
                      <a:pt x="204" y="0"/>
                    </a:lnTo>
                    <a:lnTo>
                      <a:pt x="210" y="0"/>
                    </a:lnTo>
                    <a:lnTo>
                      <a:pt x="222" y="0"/>
                    </a:lnTo>
                    <a:lnTo>
                      <a:pt x="228" y="0"/>
                    </a:lnTo>
                    <a:lnTo>
                      <a:pt x="240" y="0"/>
                    </a:lnTo>
                    <a:lnTo>
                      <a:pt x="246" y="0"/>
                    </a:lnTo>
                    <a:lnTo>
                      <a:pt x="252" y="0"/>
                    </a:lnTo>
                    <a:lnTo>
                      <a:pt x="264" y="0"/>
                    </a:lnTo>
                    <a:lnTo>
                      <a:pt x="270" y="0"/>
                    </a:lnTo>
                    <a:lnTo>
                      <a:pt x="282" y="0"/>
                    </a:lnTo>
                    <a:lnTo>
                      <a:pt x="288" y="0"/>
                    </a:lnTo>
                    <a:lnTo>
                      <a:pt x="294" y="0"/>
                    </a:lnTo>
                    <a:lnTo>
                      <a:pt x="306" y="0"/>
                    </a:lnTo>
                    <a:lnTo>
                      <a:pt x="312" y="0"/>
                    </a:lnTo>
                    <a:lnTo>
                      <a:pt x="318" y="0"/>
                    </a:lnTo>
                    <a:lnTo>
                      <a:pt x="330" y="0"/>
                    </a:lnTo>
                    <a:lnTo>
                      <a:pt x="336" y="0"/>
                    </a:lnTo>
                    <a:lnTo>
                      <a:pt x="348" y="0"/>
                    </a:lnTo>
                    <a:lnTo>
                      <a:pt x="354" y="0"/>
                    </a:lnTo>
                    <a:lnTo>
                      <a:pt x="360" y="0"/>
                    </a:lnTo>
                    <a:lnTo>
                      <a:pt x="372" y="0"/>
                    </a:lnTo>
                    <a:lnTo>
                      <a:pt x="378" y="0"/>
                    </a:lnTo>
                    <a:lnTo>
                      <a:pt x="390" y="0"/>
                    </a:lnTo>
                    <a:lnTo>
                      <a:pt x="396" y="0"/>
                    </a:lnTo>
                    <a:lnTo>
                      <a:pt x="402" y="0"/>
                    </a:lnTo>
                    <a:lnTo>
                      <a:pt x="414" y="0"/>
                    </a:lnTo>
                    <a:lnTo>
                      <a:pt x="420" y="306"/>
                    </a:lnTo>
                    <a:lnTo>
                      <a:pt x="426" y="306"/>
                    </a:lnTo>
                    <a:lnTo>
                      <a:pt x="438" y="306"/>
                    </a:lnTo>
                    <a:lnTo>
                      <a:pt x="444" y="306"/>
                    </a:lnTo>
                    <a:lnTo>
                      <a:pt x="456" y="306"/>
                    </a:lnTo>
                    <a:lnTo>
                      <a:pt x="462" y="306"/>
                    </a:lnTo>
                    <a:lnTo>
                      <a:pt x="468" y="306"/>
                    </a:lnTo>
                    <a:lnTo>
                      <a:pt x="480" y="306"/>
                    </a:lnTo>
                    <a:lnTo>
                      <a:pt x="486" y="306"/>
                    </a:lnTo>
                    <a:lnTo>
                      <a:pt x="492" y="306"/>
                    </a:lnTo>
                    <a:lnTo>
                      <a:pt x="504" y="306"/>
                    </a:lnTo>
                    <a:lnTo>
                      <a:pt x="510" y="306"/>
                    </a:lnTo>
                    <a:lnTo>
                      <a:pt x="522" y="306"/>
                    </a:lnTo>
                    <a:lnTo>
                      <a:pt x="528" y="306"/>
                    </a:lnTo>
                    <a:lnTo>
                      <a:pt x="534" y="306"/>
                    </a:lnTo>
                    <a:lnTo>
                      <a:pt x="546" y="306"/>
                    </a:lnTo>
                    <a:lnTo>
                      <a:pt x="552" y="306"/>
                    </a:lnTo>
                    <a:lnTo>
                      <a:pt x="564" y="306"/>
                    </a:lnTo>
                    <a:lnTo>
                      <a:pt x="570" y="306"/>
                    </a:lnTo>
                    <a:lnTo>
                      <a:pt x="576" y="306"/>
                    </a:lnTo>
                    <a:lnTo>
                      <a:pt x="588" y="306"/>
                    </a:lnTo>
                    <a:lnTo>
                      <a:pt x="594" y="306"/>
                    </a:lnTo>
                    <a:lnTo>
                      <a:pt x="600" y="306"/>
                    </a:lnTo>
                    <a:lnTo>
                      <a:pt x="612" y="306"/>
                    </a:lnTo>
                    <a:lnTo>
                      <a:pt x="618" y="306"/>
                    </a:lnTo>
                    <a:lnTo>
                      <a:pt x="630" y="306"/>
                    </a:lnTo>
                    <a:lnTo>
                      <a:pt x="636" y="306"/>
                    </a:lnTo>
                    <a:lnTo>
                      <a:pt x="642" y="306"/>
                    </a:lnTo>
                    <a:lnTo>
                      <a:pt x="654" y="306"/>
                    </a:lnTo>
                    <a:lnTo>
                      <a:pt x="660" y="306"/>
                    </a:lnTo>
                    <a:lnTo>
                      <a:pt x="672" y="306"/>
                    </a:lnTo>
                    <a:lnTo>
                      <a:pt x="678" y="306"/>
                    </a:lnTo>
                    <a:lnTo>
                      <a:pt x="684" y="306"/>
                    </a:lnTo>
                    <a:lnTo>
                      <a:pt x="696" y="306"/>
                    </a:lnTo>
                    <a:lnTo>
                      <a:pt x="702" y="306"/>
                    </a:lnTo>
                    <a:lnTo>
                      <a:pt x="708" y="306"/>
                    </a:lnTo>
                    <a:lnTo>
                      <a:pt x="720" y="306"/>
                    </a:lnTo>
                    <a:lnTo>
                      <a:pt x="726" y="306"/>
                    </a:lnTo>
                    <a:lnTo>
                      <a:pt x="738" y="306"/>
                    </a:lnTo>
                    <a:lnTo>
                      <a:pt x="744" y="306"/>
                    </a:lnTo>
                    <a:lnTo>
                      <a:pt x="750" y="306"/>
                    </a:lnTo>
                    <a:lnTo>
                      <a:pt x="762" y="306"/>
                    </a:lnTo>
                    <a:lnTo>
                      <a:pt x="768" y="306"/>
                    </a:lnTo>
                    <a:lnTo>
                      <a:pt x="780" y="306"/>
                    </a:lnTo>
                    <a:lnTo>
                      <a:pt x="786" y="306"/>
                    </a:lnTo>
                    <a:lnTo>
                      <a:pt x="792" y="306"/>
                    </a:lnTo>
                    <a:lnTo>
                      <a:pt x="804" y="306"/>
                    </a:lnTo>
                    <a:lnTo>
                      <a:pt x="810" y="306"/>
                    </a:lnTo>
                    <a:lnTo>
                      <a:pt x="816" y="306"/>
                    </a:lnTo>
                    <a:lnTo>
                      <a:pt x="828" y="306"/>
                    </a:lnTo>
                    <a:lnTo>
                      <a:pt x="834" y="0"/>
                    </a:lnTo>
                    <a:lnTo>
                      <a:pt x="846" y="0"/>
                    </a:lnTo>
                    <a:lnTo>
                      <a:pt x="852" y="0"/>
                    </a:lnTo>
                    <a:lnTo>
                      <a:pt x="858" y="0"/>
                    </a:lnTo>
                    <a:lnTo>
                      <a:pt x="870" y="0"/>
                    </a:lnTo>
                    <a:lnTo>
                      <a:pt x="876" y="0"/>
                    </a:lnTo>
                    <a:lnTo>
                      <a:pt x="888" y="0"/>
                    </a:lnTo>
                    <a:lnTo>
                      <a:pt x="894" y="0"/>
                    </a:lnTo>
                    <a:lnTo>
                      <a:pt x="900" y="0"/>
                    </a:lnTo>
                    <a:lnTo>
                      <a:pt x="912" y="0"/>
                    </a:lnTo>
                    <a:lnTo>
                      <a:pt x="918" y="0"/>
                    </a:lnTo>
                    <a:lnTo>
                      <a:pt x="924" y="0"/>
                    </a:lnTo>
                    <a:lnTo>
                      <a:pt x="936" y="0"/>
                    </a:lnTo>
                    <a:lnTo>
                      <a:pt x="942" y="0"/>
                    </a:lnTo>
                    <a:lnTo>
                      <a:pt x="954" y="0"/>
                    </a:lnTo>
                    <a:lnTo>
                      <a:pt x="960" y="0"/>
                    </a:lnTo>
                    <a:lnTo>
                      <a:pt x="966" y="0"/>
                    </a:lnTo>
                    <a:lnTo>
                      <a:pt x="978" y="0"/>
                    </a:lnTo>
                    <a:lnTo>
                      <a:pt x="984" y="0"/>
                    </a:lnTo>
                    <a:lnTo>
                      <a:pt x="990" y="0"/>
                    </a:lnTo>
                    <a:lnTo>
                      <a:pt x="1002" y="0"/>
                    </a:lnTo>
                    <a:lnTo>
                      <a:pt x="1008" y="0"/>
                    </a:lnTo>
                    <a:lnTo>
                      <a:pt x="1020" y="0"/>
                    </a:lnTo>
                    <a:lnTo>
                      <a:pt x="1026" y="0"/>
                    </a:lnTo>
                    <a:lnTo>
                      <a:pt x="1032" y="0"/>
                    </a:lnTo>
                    <a:lnTo>
                      <a:pt x="1044" y="0"/>
                    </a:lnTo>
                    <a:lnTo>
                      <a:pt x="1050" y="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84" name="Freeform 460"/>
              <p:cNvSpPr>
                <a:spLocks/>
              </p:cNvSpPr>
              <p:nvPr/>
            </p:nvSpPr>
            <p:spPr bwMode="auto">
              <a:xfrm>
                <a:off x="2181" y="654"/>
                <a:ext cx="1056" cy="306"/>
              </a:xfrm>
              <a:custGeom>
                <a:avLst/>
                <a:gdLst/>
                <a:ahLst/>
                <a:cxnLst>
                  <a:cxn ang="0">
                    <a:pos x="18" y="0"/>
                  </a:cxn>
                  <a:cxn ang="0">
                    <a:pos x="42" y="0"/>
                  </a:cxn>
                  <a:cxn ang="0">
                    <a:pos x="66" y="0"/>
                  </a:cxn>
                  <a:cxn ang="0">
                    <a:pos x="90" y="0"/>
                  </a:cxn>
                  <a:cxn ang="0">
                    <a:pos x="120" y="0"/>
                  </a:cxn>
                  <a:cxn ang="0">
                    <a:pos x="144" y="0"/>
                  </a:cxn>
                  <a:cxn ang="0">
                    <a:pos x="168" y="0"/>
                  </a:cxn>
                  <a:cxn ang="0">
                    <a:pos x="192" y="0"/>
                  </a:cxn>
                  <a:cxn ang="0">
                    <a:pos x="216" y="306"/>
                  </a:cxn>
                  <a:cxn ang="0">
                    <a:pos x="240" y="306"/>
                  </a:cxn>
                  <a:cxn ang="0">
                    <a:pos x="264" y="306"/>
                  </a:cxn>
                  <a:cxn ang="0">
                    <a:pos x="294" y="306"/>
                  </a:cxn>
                  <a:cxn ang="0">
                    <a:pos x="318" y="306"/>
                  </a:cxn>
                  <a:cxn ang="0">
                    <a:pos x="342" y="306"/>
                  </a:cxn>
                  <a:cxn ang="0">
                    <a:pos x="366" y="306"/>
                  </a:cxn>
                  <a:cxn ang="0">
                    <a:pos x="390" y="306"/>
                  </a:cxn>
                  <a:cxn ang="0">
                    <a:pos x="414" y="306"/>
                  </a:cxn>
                  <a:cxn ang="0">
                    <a:pos x="438" y="306"/>
                  </a:cxn>
                  <a:cxn ang="0">
                    <a:pos x="468" y="306"/>
                  </a:cxn>
                  <a:cxn ang="0">
                    <a:pos x="492" y="306"/>
                  </a:cxn>
                  <a:cxn ang="0">
                    <a:pos x="516" y="306"/>
                  </a:cxn>
                  <a:cxn ang="0">
                    <a:pos x="540" y="306"/>
                  </a:cxn>
                  <a:cxn ang="0">
                    <a:pos x="564" y="306"/>
                  </a:cxn>
                  <a:cxn ang="0">
                    <a:pos x="588" y="306"/>
                  </a:cxn>
                  <a:cxn ang="0">
                    <a:pos x="618" y="0"/>
                  </a:cxn>
                  <a:cxn ang="0">
                    <a:pos x="642" y="0"/>
                  </a:cxn>
                  <a:cxn ang="0">
                    <a:pos x="666" y="0"/>
                  </a:cxn>
                  <a:cxn ang="0">
                    <a:pos x="690" y="0"/>
                  </a:cxn>
                  <a:cxn ang="0">
                    <a:pos x="714" y="0"/>
                  </a:cxn>
                  <a:cxn ang="0">
                    <a:pos x="738" y="0"/>
                  </a:cxn>
                  <a:cxn ang="0">
                    <a:pos x="762" y="0"/>
                  </a:cxn>
                  <a:cxn ang="0">
                    <a:pos x="792" y="0"/>
                  </a:cxn>
                  <a:cxn ang="0">
                    <a:pos x="816" y="0"/>
                  </a:cxn>
                  <a:cxn ang="0">
                    <a:pos x="840" y="0"/>
                  </a:cxn>
                  <a:cxn ang="0">
                    <a:pos x="864" y="0"/>
                  </a:cxn>
                  <a:cxn ang="0">
                    <a:pos x="888" y="0"/>
                  </a:cxn>
                  <a:cxn ang="0">
                    <a:pos x="912" y="0"/>
                  </a:cxn>
                  <a:cxn ang="0">
                    <a:pos x="936" y="0"/>
                  </a:cxn>
                  <a:cxn ang="0">
                    <a:pos x="966" y="0"/>
                  </a:cxn>
                  <a:cxn ang="0">
                    <a:pos x="990" y="0"/>
                  </a:cxn>
                  <a:cxn ang="0">
                    <a:pos x="1014" y="0"/>
                  </a:cxn>
                  <a:cxn ang="0">
                    <a:pos x="1038" y="306"/>
                  </a:cxn>
                </a:cxnLst>
                <a:rect l="0" t="0" r="r" b="b"/>
                <a:pathLst>
                  <a:path w="1056" h="306">
                    <a:moveTo>
                      <a:pt x="0" y="0"/>
                    </a:moveTo>
                    <a:lnTo>
                      <a:pt x="12" y="0"/>
                    </a:lnTo>
                    <a:lnTo>
                      <a:pt x="18" y="0"/>
                    </a:lnTo>
                    <a:lnTo>
                      <a:pt x="24" y="0"/>
                    </a:lnTo>
                    <a:lnTo>
                      <a:pt x="36" y="0"/>
                    </a:lnTo>
                    <a:lnTo>
                      <a:pt x="42" y="0"/>
                    </a:lnTo>
                    <a:lnTo>
                      <a:pt x="48" y="0"/>
                    </a:lnTo>
                    <a:lnTo>
                      <a:pt x="60" y="0"/>
                    </a:lnTo>
                    <a:lnTo>
                      <a:pt x="66" y="0"/>
                    </a:lnTo>
                    <a:lnTo>
                      <a:pt x="78" y="0"/>
                    </a:lnTo>
                    <a:lnTo>
                      <a:pt x="84" y="0"/>
                    </a:lnTo>
                    <a:lnTo>
                      <a:pt x="90" y="0"/>
                    </a:lnTo>
                    <a:lnTo>
                      <a:pt x="102" y="0"/>
                    </a:lnTo>
                    <a:lnTo>
                      <a:pt x="108" y="0"/>
                    </a:lnTo>
                    <a:lnTo>
                      <a:pt x="120" y="0"/>
                    </a:lnTo>
                    <a:lnTo>
                      <a:pt x="126" y="0"/>
                    </a:lnTo>
                    <a:lnTo>
                      <a:pt x="132" y="0"/>
                    </a:lnTo>
                    <a:lnTo>
                      <a:pt x="144" y="0"/>
                    </a:lnTo>
                    <a:lnTo>
                      <a:pt x="150" y="0"/>
                    </a:lnTo>
                    <a:lnTo>
                      <a:pt x="156" y="0"/>
                    </a:lnTo>
                    <a:lnTo>
                      <a:pt x="168" y="0"/>
                    </a:lnTo>
                    <a:lnTo>
                      <a:pt x="174" y="0"/>
                    </a:lnTo>
                    <a:lnTo>
                      <a:pt x="186" y="0"/>
                    </a:lnTo>
                    <a:lnTo>
                      <a:pt x="192" y="0"/>
                    </a:lnTo>
                    <a:lnTo>
                      <a:pt x="198" y="306"/>
                    </a:lnTo>
                    <a:lnTo>
                      <a:pt x="210" y="306"/>
                    </a:lnTo>
                    <a:lnTo>
                      <a:pt x="216" y="306"/>
                    </a:lnTo>
                    <a:lnTo>
                      <a:pt x="228" y="306"/>
                    </a:lnTo>
                    <a:lnTo>
                      <a:pt x="234" y="306"/>
                    </a:lnTo>
                    <a:lnTo>
                      <a:pt x="240" y="306"/>
                    </a:lnTo>
                    <a:lnTo>
                      <a:pt x="252" y="306"/>
                    </a:lnTo>
                    <a:lnTo>
                      <a:pt x="258" y="306"/>
                    </a:lnTo>
                    <a:lnTo>
                      <a:pt x="264" y="306"/>
                    </a:lnTo>
                    <a:lnTo>
                      <a:pt x="276" y="306"/>
                    </a:lnTo>
                    <a:lnTo>
                      <a:pt x="282" y="306"/>
                    </a:lnTo>
                    <a:lnTo>
                      <a:pt x="294" y="306"/>
                    </a:lnTo>
                    <a:lnTo>
                      <a:pt x="300" y="306"/>
                    </a:lnTo>
                    <a:lnTo>
                      <a:pt x="306" y="306"/>
                    </a:lnTo>
                    <a:lnTo>
                      <a:pt x="318" y="306"/>
                    </a:lnTo>
                    <a:lnTo>
                      <a:pt x="324" y="306"/>
                    </a:lnTo>
                    <a:lnTo>
                      <a:pt x="330" y="306"/>
                    </a:lnTo>
                    <a:lnTo>
                      <a:pt x="342" y="306"/>
                    </a:lnTo>
                    <a:lnTo>
                      <a:pt x="348" y="306"/>
                    </a:lnTo>
                    <a:lnTo>
                      <a:pt x="360" y="306"/>
                    </a:lnTo>
                    <a:lnTo>
                      <a:pt x="366" y="306"/>
                    </a:lnTo>
                    <a:lnTo>
                      <a:pt x="372" y="306"/>
                    </a:lnTo>
                    <a:lnTo>
                      <a:pt x="384" y="306"/>
                    </a:lnTo>
                    <a:lnTo>
                      <a:pt x="390" y="306"/>
                    </a:lnTo>
                    <a:lnTo>
                      <a:pt x="402" y="306"/>
                    </a:lnTo>
                    <a:lnTo>
                      <a:pt x="408" y="306"/>
                    </a:lnTo>
                    <a:lnTo>
                      <a:pt x="414" y="306"/>
                    </a:lnTo>
                    <a:lnTo>
                      <a:pt x="426" y="306"/>
                    </a:lnTo>
                    <a:lnTo>
                      <a:pt x="432" y="306"/>
                    </a:lnTo>
                    <a:lnTo>
                      <a:pt x="438" y="306"/>
                    </a:lnTo>
                    <a:lnTo>
                      <a:pt x="450" y="306"/>
                    </a:lnTo>
                    <a:lnTo>
                      <a:pt x="456" y="306"/>
                    </a:lnTo>
                    <a:lnTo>
                      <a:pt x="468" y="306"/>
                    </a:lnTo>
                    <a:lnTo>
                      <a:pt x="474" y="306"/>
                    </a:lnTo>
                    <a:lnTo>
                      <a:pt x="480" y="306"/>
                    </a:lnTo>
                    <a:lnTo>
                      <a:pt x="492" y="306"/>
                    </a:lnTo>
                    <a:lnTo>
                      <a:pt x="498" y="306"/>
                    </a:lnTo>
                    <a:lnTo>
                      <a:pt x="510" y="306"/>
                    </a:lnTo>
                    <a:lnTo>
                      <a:pt x="516" y="306"/>
                    </a:lnTo>
                    <a:lnTo>
                      <a:pt x="522" y="306"/>
                    </a:lnTo>
                    <a:lnTo>
                      <a:pt x="534" y="306"/>
                    </a:lnTo>
                    <a:lnTo>
                      <a:pt x="540" y="306"/>
                    </a:lnTo>
                    <a:lnTo>
                      <a:pt x="546" y="306"/>
                    </a:lnTo>
                    <a:lnTo>
                      <a:pt x="558" y="306"/>
                    </a:lnTo>
                    <a:lnTo>
                      <a:pt x="564" y="306"/>
                    </a:lnTo>
                    <a:lnTo>
                      <a:pt x="576" y="306"/>
                    </a:lnTo>
                    <a:lnTo>
                      <a:pt x="582" y="306"/>
                    </a:lnTo>
                    <a:lnTo>
                      <a:pt x="588" y="306"/>
                    </a:lnTo>
                    <a:lnTo>
                      <a:pt x="600" y="306"/>
                    </a:lnTo>
                    <a:lnTo>
                      <a:pt x="606" y="306"/>
                    </a:lnTo>
                    <a:lnTo>
                      <a:pt x="618" y="0"/>
                    </a:lnTo>
                    <a:lnTo>
                      <a:pt x="624" y="0"/>
                    </a:lnTo>
                    <a:lnTo>
                      <a:pt x="630" y="0"/>
                    </a:lnTo>
                    <a:lnTo>
                      <a:pt x="642" y="0"/>
                    </a:lnTo>
                    <a:lnTo>
                      <a:pt x="648" y="0"/>
                    </a:lnTo>
                    <a:lnTo>
                      <a:pt x="654" y="0"/>
                    </a:lnTo>
                    <a:lnTo>
                      <a:pt x="666" y="0"/>
                    </a:lnTo>
                    <a:lnTo>
                      <a:pt x="672" y="0"/>
                    </a:lnTo>
                    <a:lnTo>
                      <a:pt x="684" y="0"/>
                    </a:lnTo>
                    <a:lnTo>
                      <a:pt x="690" y="0"/>
                    </a:lnTo>
                    <a:lnTo>
                      <a:pt x="696" y="0"/>
                    </a:lnTo>
                    <a:lnTo>
                      <a:pt x="708" y="0"/>
                    </a:lnTo>
                    <a:lnTo>
                      <a:pt x="714" y="0"/>
                    </a:lnTo>
                    <a:lnTo>
                      <a:pt x="726" y="0"/>
                    </a:lnTo>
                    <a:lnTo>
                      <a:pt x="732" y="0"/>
                    </a:lnTo>
                    <a:lnTo>
                      <a:pt x="738" y="0"/>
                    </a:lnTo>
                    <a:lnTo>
                      <a:pt x="750" y="0"/>
                    </a:lnTo>
                    <a:lnTo>
                      <a:pt x="756" y="0"/>
                    </a:lnTo>
                    <a:lnTo>
                      <a:pt x="762" y="0"/>
                    </a:lnTo>
                    <a:lnTo>
                      <a:pt x="774" y="0"/>
                    </a:lnTo>
                    <a:lnTo>
                      <a:pt x="780" y="0"/>
                    </a:lnTo>
                    <a:lnTo>
                      <a:pt x="792" y="0"/>
                    </a:lnTo>
                    <a:lnTo>
                      <a:pt x="798" y="0"/>
                    </a:lnTo>
                    <a:lnTo>
                      <a:pt x="804" y="0"/>
                    </a:lnTo>
                    <a:lnTo>
                      <a:pt x="816" y="0"/>
                    </a:lnTo>
                    <a:lnTo>
                      <a:pt x="822" y="0"/>
                    </a:lnTo>
                    <a:lnTo>
                      <a:pt x="828" y="0"/>
                    </a:lnTo>
                    <a:lnTo>
                      <a:pt x="840" y="0"/>
                    </a:lnTo>
                    <a:lnTo>
                      <a:pt x="846" y="0"/>
                    </a:lnTo>
                    <a:lnTo>
                      <a:pt x="858" y="0"/>
                    </a:lnTo>
                    <a:lnTo>
                      <a:pt x="864" y="0"/>
                    </a:lnTo>
                    <a:lnTo>
                      <a:pt x="870" y="0"/>
                    </a:lnTo>
                    <a:lnTo>
                      <a:pt x="882" y="0"/>
                    </a:lnTo>
                    <a:lnTo>
                      <a:pt x="888" y="0"/>
                    </a:lnTo>
                    <a:lnTo>
                      <a:pt x="900" y="0"/>
                    </a:lnTo>
                    <a:lnTo>
                      <a:pt x="906" y="0"/>
                    </a:lnTo>
                    <a:lnTo>
                      <a:pt x="912" y="0"/>
                    </a:lnTo>
                    <a:lnTo>
                      <a:pt x="924" y="0"/>
                    </a:lnTo>
                    <a:lnTo>
                      <a:pt x="930" y="0"/>
                    </a:lnTo>
                    <a:lnTo>
                      <a:pt x="936" y="0"/>
                    </a:lnTo>
                    <a:lnTo>
                      <a:pt x="948" y="0"/>
                    </a:lnTo>
                    <a:lnTo>
                      <a:pt x="954" y="0"/>
                    </a:lnTo>
                    <a:lnTo>
                      <a:pt x="966" y="0"/>
                    </a:lnTo>
                    <a:lnTo>
                      <a:pt x="972" y="0"/>
                    </a:lnTo>
                    <a:lnTo>
                      <a:pt x="978" y="0"/>
                    </a:lnTo>
                    <a:lnTo>
                      <a:pt x="990" y="0"/>
                    </a:lnTo>
                    <a:lnTo>
                      <a:pt x="996" y="0"/>
                    </a:lnTo>
                    <a:lnTo>
                      <a:pt x="1008" y="0"/>
                    </a:lnTo>
                    <a:lnTo>
                      <a:pt x="1014" y="0"/>
                    </a:lnTo>
                    <a:lnTo>
                      <a:pt x="1020" y="0"/>
                    </a:lnTo>
                    <a:lnTo>
                      <a:pt x="1032" y="306"/>
                    </a:lnTo>
                    <a:lnTo>
                      <a:pt x="1038" y="306"/>
                    </a:lnTo>
                    <a:lnTo>
                      <a:pt x="1044" y="306"/>
                    </a:lnTo>
                    <a:lnTo>
                      <a:pt x="1056" y="306"/>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85" name="Freeform 461"/>
              <p:cNvSpPr>
                <a:spLocks/>
              </p:cNvSpPr>
              <p:nvPr/>
            </p:nvSpPr>
            <p:spPr bwMode="auto">
              <a:xfrm>
                <a:off x="3237" y="654"/>
                <a:ext cx="1056" cy="306"/>
              </a:xfrm>
              <a:custGeom>
                <a:avLst/>
                <a:gdLst/>
                <a:ahLst/>
                <a:cxnLst>
                  <a:cxn ang="0">
                    <a:pos x="18" y="306"/>
                  </a:cxn>
                  <a:cxn ang="0">
                    <a:pos x="42" y="306"/>
                  </a:cxn>
                  <a:cxn ang="0">
                    <a:pos x="66" y="306"/>
                  </a:cxn>
                  <a:cxn ang="0">
                    <a:pos x="90" y="306"/>
                  </a:cxn>
                  <a:cxn ang="0">
                    <a:pos x="114" y="306"/>
                  </a:cxn>
                  <a:cxn ang="0">
                    <a:pos x="138" y="306"/>
                  </a:cxn>
                  <a:cxn ang="0">
                    <a:pos x="168" y="306"/>
                  </a:cxn>
                  <a:cxn ang="0">
                    <a:pos x="192" y="306"/>
                  </a:cxn>
                  <a:cxn ang="0">
                    <a:pos x="216" y="306"/>
                  </a:cxn>
                  <a:cxn ang="0">
                    <a:pos x="240" y="306"/>
                  </a:cxn>
                  <a:cxn ang="0">
                    <a:pos x="264" y="306"/>
                  </a:cxn>
                  <a:cxn ang="0">
                    <a:pos x="288" y="306"/>
                  </a:cxn>
                  <a:cxn ang="0">
                    <a:pos x="312" y="306"/>
                  </a:cxn>
                  <a:cxn ang="0">
                    <a:pos x="342" y="306"/>
                  </a:cxn>
                  <a:cxn ang="0">
                    <a:pos x="366" y="306"/>
                  </a:cxn>
                  <a:cxn ang="0">
                    <a:pos x="390" y="0"/>
                  </a:cxn>
                  <a:cxn ang="0">
                    <a:pos x="414" y="0"/>
                  </a:cxn>
                  <a:cxn ang="0">
                    <a:pos x="438" y="0"/>
                  </a:cxn>
                  <a:cxn ang="0">
                    <a:pos x="462" y="0"/>
                  </a:cxn>
                  <a:cxn ang="0">
                    <a:pos x="486" y="0"/>
                  </a:cxn>
                  <a:cxn ang="0">
                    <a:pos x="516" y="0"/>
                  </a:cxn>
                  <a:cxn ang="0">
                    <a:pos x="540" y="0"/>
                  </a:cxn>
                  <a:cxn ang="0">
                    <a:pos x="564" y="0"/>
                  </a:cxn>
                  <a:cxn ang="0">
                    <a:pos x="588" y="0"/>
                  </a:cxn>
                  <a:cxn ang="0">
                    <a:pos x="612" y="0"/>
                  </a:cxn>
                  <a:cxn ang="0">
                    <a:pos x="636" y="0"/>
                  </a:cxn>
                  <a:cxn ang="0">
                    <a:pos x="660" y="0"/>
                  </a:cxn>
                  <a:cxn ang="0">
                    <a:pos x="690" y="0"/>
                  </a:cxn>
                  <a:cxn ang="0">
                    <a:pos x="714" y="0"/>
                  </a:cxn>
                  <a:cxn ang="0">
                    <a:pos x="738" y="0"/>
                  </a:cxn>
                  <a:cxn ang="0">
                    <a:pos x="762" y="0"/>
                  </a:cxn>
                  <a:cxn ang="0">
                    <a:pos x="786" y="0"/>
                  </a:cxn>
                  <a:cxn ang="0">
                    <a:pos x="810" y="306"/>
                  </a:cxn>
                  <a:cxn ang="0">
                    <a:pos x="840" y="306"/>
                  </a:cxn>
                  <a:cxn ang="0">
                    <a:pos x="864" y="306"/>
                  </a:cxn>
                  <a:cxn ang="0">
                    <a:pos x="888" y="306"/>
                  </a:cxn>
                  <a:cxn ang="0">
                    <a:pos x="912" y="306"/>
                  </a:cxn>
                  <a:cxn ang="0">
                    <a:pos x="936" y="306"/>
                  </a:cxn>
                  <a:cxn ang="0">
                    <a:pos x="960" y="306"/>
                  </a:cxn>
                  <a:cxn ang="0">
                    <a:pos x="984" y="306"/>
                  </a:cxn>
                  <a:cxn ang="0">
                    <a:pos x="1014" y="306"/>
                  </a:cxn>
                  <a:cxn ang="0">
                    <a:pos x="1038" y="306"/>
                  </a:cxn>
                </a:cxnLst>
                <a:rect l="0" t="0" r="r" b="b"/>
                <a:pathLst>
                  <a:path w="1056" h="306">
                    <a:moveTo>
                      <a:pt x="0" y="306"/>
                    </a:moveTo>
                    <a:lnTo>
                      <a:pt x="6" y="306"/>
                    </a:lnTo>
                    <a:lnTo>
                      <a:pt x="18" y="306"/>
                    </a:lnTo>
                    <a:lnTo>
                      <a:pt x="24" y="306"/>
                    </a:lnTo>
                    <a:lnTo>
                      <a:pt x="30" y="306"/>
                    </a:lnTo>
                    <a:lnTo>
                      <a:pt x="42" y="306"/>
                    </a:lnTo>
                    <a:lnTo>
                      <a:pt x="48" y="306"/>
                    </a:lnTo>
                    <a:lnTo>
                      <a:pt x="60" y="306"/>
                    </a:lnTo>
                    <a:lnTo>
                      <a:pt x="66" y="306"/>
                    </a:lnTo>
                    <a:lnTo>
                      <a:pt x="72" y="306"/>
                    </a:lnTo>
                    <a:lnTo>
                      <a:pt x="84" y="306"/>
                    </a:lnTo>
                    <a:lnTo>
                      <a:pt x="90" y="306"/>
                    </a:lnTo>
                    <a:lnTo>
                      <a:pt x="96" y="306"/>
                    </a:lnTo>
                    <a:lnTo>
                      <a:pt x="108" y="306"/>
                    </a:lnTo>
                    <a:lnTo>
                      <a:pt x="114" y="306"/>
                    </a:lnTo>
                    <a:lnTo>
                      <a:pt x="126" y="306"/>
                    </a:lnTo>
                    <a:lnTo>
                      <a:pt x="132" y="306"/>
                    </a:lnTo>
                    <a:lnTo>
                      <a:pt x="138" y="306"/>
                    </a:lnTo>
                    <a:lnTo>
                      <a:pt x="150" y="306"/>
                    </a:lnTo>
                    <a:lnTo>
                      <a:pt x="156" y="306"/>
                    </a:lnTo>
                    <a:lnTo>
                      <a:pt x="168" y="306"/>
                    </a:lnTo>
                    <a:lnTo>
                      <a:pt x="174" y="306"/>
                    </a:lnTo>
                    <a:lnTo>
                      <a:pt x="180" y="306"/>
                    </a:lnTo>
                    <a:lnTo>
                      <a:pt x="192" y="306"/>
                    </a:lnTo>
                    <a:lnTo>
                      <a:pt x="198" y="306"/>
                    </a:lnTo>
                    <a:lnTo>
                      <a:pt x="204" y="306"/>
                    </a:lnTo>
                    <a:lnTo>
                      <a:pt x="216" y="306"/>
                    </a:lnTo>
                    <a:lnTo>
                      <a:pt x="222" y="306"/>
                    </a:lnTo>
                    <a:lnTo>
                      <a:pt x="234" y="306"/>
                    </a:lnTo>
                    <a:lnTo>
                      <a:pt x="240" y="306"/>
                    </a:lnTo>
                    <a:lnTo>
                      <a:pt x="246" y="306"/>
                    </a:lnTo>
                    <a:lnTo>
                      <a:pt x="258" y="306"/>
                    </a:lnTo>
                    <a:lnTo>
                      <a:pt x="264" y="306"/>
                    </a:lnTo>
                    <a:lnTo>
                      <a:pt x="270" y="306"/>
                    </a:lnTo>
                    <a:lnTo>
                      <a:pt x="282" y="306"/>
                    </a:lnTo>
                    <a:lnTo>
                      <a:pt x="288" y="306"/>
                    </a:lnTo>
                    <a:lnTo>
                      <a:pt x="300" y="306"/>
                    </a:lnTo>
                    <a:lnTo>
                      <a:pt x="306" y="306"/>
                    </a:lnTo>
                    <a:lnTo>
                      <a:pt x="312" y="306"/>
                    </a:lnTo>
                    <a:lnTo>
                      <a:pt x="324" y="306"/>
                    </a:lnTo>
                    <a:lnTo>
                      <a:pt x="330" y="306"/>
                    </a:lnTo>
                    <a:lnTo>
                      <a:pt x="342" y="306"/>
                    </a:lnTo>
                    <a:lnTo>
                      <a:pt x="348" y="306"/>
                    </a:lnTo>
                    <a:lnTo>
                      <a:pt x="354" y="306"/>
                    </a:lnTo>
                    <a:lnTo>
                      <a:pt x="366" y="306"/>
                    </a:lnTo>
                    <a:lnTo>
                      <a:pt x="372" y="306"/>
                    </a:lnTo>
                    <a:lnTo>
                      <a:pt x="378" y="306"/>
                    </a:lnTo>
                    <a:lnTo>
                      <a:pt x="390" y="0"/>
                    </a:lnTo>
                    <a:lnTo>
                      <a:pt x="396" y="0"/>
                    </a:lnTo>
                    <a:lnTo>
                      <a:pt x="408" y="0"/>
                    </a:lnTo>
                    <a:lnTo>
                      <a:pt x="414" y="0"/>
                    </a:lnTo>
                    <a:lnTo>
                      <a:pt x="420" y="0"/>
                    </a:lnTo>
                    <a:lnTo>
                      <a:pt x="432" y="0"/>
                    </a:lnTo>
                    <a:lnTo>
                      <a:pt x="438" y="0"/>
                    </a:lnTo>
                    <a:lnTo>
                      <a:pt x="450" y="0"/>
                    </a:lnTo>
                    <a:lnTo>
                      <a:pt x="456" y="0"/>
                    </a:lnTo>
                    <a:lnTo>
                      <a:pt x="462" y="0"/>
                    </a:lnTo>
                    <a:lnTo>
                      <a:pt x="474" y="0"/>
                    </a:lnTo>
                    <a:lnTo>
                      <a:pt x="480" y="0"/>
                    </a:lnTo>
                    <a:lnTo>
                      <a:pt x="486" y="0"/>
                    </a:lnTo>
                    <a:lnTo>
                      <a:pt x="498" y="0"/>
                    </a:lnTo>
                    <a:lnTo>
                      <a:pt x="504" y="0"/>
                    </a:lnTo>
                    <a:lnTo>
                      <a:pt x="516" y="0"/>
                    </a:lnTo>
                    <a:lnTo>
                      <a:pt x="522" y="0"/>
                    </a:lnTo>
                    <a:lnTo>
                      <a:pt x="528" y="0"/>
                    </a:lnTo>
                    <a:lnTo>
                      <a:pt x="540" y="0"/>
                    </a:lnTo>
                    <a:lnTo>
                      <a:pt x="546" y="0"/>
                    </a:lnTo>
                    <a:lnTo>
                      <a:pt x="558" y="0"/>
                    </a:lnTo>
                    <a:lnTo>
                      <a:pt x="564" y="0"/>
                    </a:lnTo>
                    <a:lnTo>
                      <a:pt x="570" y="0"/>
                    </a:lnTo>
                    <a:lnTo>
                      <a:pt x="582" y="0"/>
                    </a:lnTo>
                    <a:lnTo>
                      <a:pt x="588" y="0"/>
                    </a:lnTo>
                    <a:lnTo>
                      <a:pt x="594" y="0"/>
                    </a:lnTo>
                    <a:lnTo>
                      <a:pt x="606" y="0"/>
                    </a:lnTo>
                    <a:lnTo>
                      <a:pt x="612" y="0"/>
                    </a:lnTo>
                    <a:lnTo>
                      <a:pt x="624" y="0"/>
                    </a:lnTo>
                    <a:lnTo>
                      <a:pt x="630" y="0"/>
                    </a:lnTo>
                    <a:lnTo>
                      <a:pt x="636" y="0"/>
                    </a:lnTo>
                    <a:lnTo>
                      <a:pt x="648" y="0"/>
                    </a:lnTo>
                    <a:lnTo>
                      <a:pt x="654" y="0"/>
                    </a:lnTo>
                    <a:lnTo>
                      <a:pt x="660" y="0"/>
                    </a:lnTo>
                    <a:lnTo>
                      <a:pt x="672" y="0"/>
                    </a:lnTo>
                    <a:lnTo>
                      <a:pt x="678" y="0"/>
                    </a:lnTo>
                    <a:lnTo>
                      <a:pt x="690" y="0"/>
                    </a:lnTo>
                    <a:lnTo>
                      <a:pt x="696" y="0"/>
                    </a:lnTo>
                    <a:lnTo>
                      <a:pt x="702" y="0"/>
                    </a:lnTo>
                    <a:lnTo>
                      <a:pt x="714" y="0"/>
                    </a:lnTo>
                    <a:lnTo>
                      <a:pt x="720" y="0"/>
                    </a:lnTo>
                    <a:lnTo>
                      <a:pt x="732" y="0"/>
                    </a:lnTo>
                    <a:lnTo>
                      <a:pt x="738" y="0"/>
                    </a:lnTo>
                    <a:lnTo>
                      <a:pt x="744" y="0"/>
                    </a:lnTo>
                    <a:lnTo>
                      <a:pt x="756" y="0"/>
                    </a:lnTo>
                    <a:lnTo>
                      <a:pt x="762" y="0"/>
                    </a:lnTo>
                    <a:lnTo>
                      <a:pt x="768" y="0"/>
                    </a:lnTo>
                    <a:lnTo>
                      <a:pt x="780" y="0"/>
                    </a:lnTo>
                    <a:lnTo>
                      <a:pt x="786" y="0"/>
                    </a:lnTo>
                    <a:lnTo>
                      <a:pt x="798" y="0"/>
                    </a:lnTo>
                    <a:lnTo>
                      <a:pt x="804" y="306"/>
                    </a:lnTo>
                    <a:lnTo>
                      <a:pt x="810" y="306"/>
                    </a:lnTo>
                    <a:lnTo>
                      <a:pt x="822" y="306"/>
                    </a:lnTo>
                    <a:lnTo>
                      <a:pt x="828" y="306"/>
                    </a:lnTo>
                    <a:lnTo>
                      <a:pt x="840" y="306"/>
                    </a:lnTo>
                    <a:lnTo>
                      <a:pt x="846" y="306"/>
                    </a:lnTo>
                    <a:lnTo>
                      <a:pt x="852" y="306"/>
                    </a:lnTo>
                    <a:lnTo>
                      <a:pt x="864" y="306"/>
                    </a:lnTo>
                    <a:lnTo>
                      <a:pt x="870" y="306"/>
                    </a:lnTo>
                    <a:lnTo>
                      <a:pt x="876" y="306"/>
                    </a:lnTo>
                    <a:lnTo>
                      <a:pt x="888" y="306"/>
                    </a:lnTo>
                    <a:lnTo>
                      <a:pt x="894" y="306"/>
                    </a:lnTo>
                    <a:lnTo>
                      <a:pt x="906" y="306"/>
                    </a:lnTo>
                    <a:lnTo>
                      <a:pt x="912" y="306"/>
                    </a:lnTo>
                    <a:lnTo>
                      <a:pt x="918" y="306"/>
                    </a:lnTo>
                    <a:lnTo>
                      <a:pt x="930" y="306"/>
                    </a:lnTo>
                    <a:lnTo>
                      <a:pt x="936" y="306"/>
                    </a:lnTo>
                    <a:lnTo>
                      <a:pt x="948" y="306"/>
                    </a:lnTo>
                    <a:lnTo>
                      <a:pt x="954" y="306"/>
                    </a:lnTo>
                    <a:lnTo>
                      <a:pt x="960" y="306"/>
                    </a:lnTo>
                    <a:lnTo>
                      <a:pt x="972" y="306"/>
                    </a:lnTo>
                    <a:lnTo>
                      <a:pt x="978" y="306"/>
                    </a:lnTo>
                    <a:lnTo>
                      <a:pt x="984" y="306"/>
                    </a:lnTo>
                    <a:lnTo>
                      <a:pt x="996" y="306"/>
                    </a:lnTo>
                    <a:lnTo>
                      <a:pt x="1002" y="306"/>
                    </a:lnTo>
                    <a:lnTo>
                      <a:pt x="1014" y="306"/>
                    </a:lnTo>
                    <a:lnTo>
                      <a:pt x="1020" y="306"/>
                    </a:lnTo>
                    <a:lnTo>
                      <a:pt x="1026" y="306"/>
                    </a:lnTo>
                    <a:lnTo>
                      <a:pt x="1038" y="306"/>
                    </a:lnTo>
                    <a:lnTo>
                      <a:pt x="1044" y="306"/>
                    </a:lnTo>
                    <a:lnTo>
                      <a:pt x="1056" y="306"/>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86" name="Freeform 462"/>
              <p:cNvSpPr>
                <a:spLocks/>
              </p:cNvSpPr>
              <p:nvPr/>
            </p:nvSpPr>
            <p:spPr bwMode="auto">
              <a:xfrm>
                <a:off x="4293" y="654"/>
                <a:ext cx="498" cy="306"/>
              </a:xfrm>
              <a:custGeom>
                <a:avLst/>
                <a:gdLst/>
                <a:ahLst/>
                <a:cxnLst>
                  <a:cxn ang="0">
                    <a:pos x="0" y="306"/>
                  </a:cxn>
                  <a:cxn ang="0">
                    <a:pos x="6" y="306"/>
                  </a:cxn>
                  <a:cxn ang="0">
                    <a:pos x="12" y="306"/>
                  </a:cxn>
                  <a:cxn ang="0">
                    <a:pos x="24" y="306"/>
                  </a:cxn>
                  <a:cxn ang="0">
                    <a:pos x="30" y="306"/>
                  </a:cxn>
                  <a:cxn ang="0">
                    <a:pos x="36" y="306"/>
                  </a:cxn>
                  <a:cxn ang="0">
                    <a:pos x="48" y="306"/>
                  </a:cxn>
                  <a:cxn ang="0">
                    <a:pos x="54" y="306"/>
                  </a:cxn>
                  <a:cxn ang="0">
                    <a:pos x="66" y="306"/>
                  </a:cxn>
                  <a:cxn ang="0">
                    <a:pos x="72" y="306"/>
                  </a:cxn>
                  <a:cxn ang="0">
                    <a:pos x="78" y="306"/>
                  </a:cxn>
                  <a:cxn ang="0">
                    <a:pos x="90" y="306"/>
                  </a:cxn>
                  <a:cxn ang="0">
                    <a:pos x="96" y="306"/>
                  </a:cxn>
                  <a:cxn ang="0">
                    <a:pos x="102" y="306"/>
                  </a:cxn>
                  <a:cxn ang="0">
                    <a:pos x="114" y="306"/>
                  </a:cxn>
                  <a:cxn ang="0">
                    <a:pos x="120" y="306"/>
                  </a:cxn>
                  <a:cxn ang="0">
                    <a:pos x="132" y="306"/>
                  </a:cxn>
                  <a:cxn ang="0">
                    <a:pos x="138" y="306"/>
                  </a:cxn>
                  <a:cxn ang="0">
                    <a:pos x="144" y="306"/>
                  </a:cxn>
                  <a:cxn ang="0">
                    <a:pos x="156" y="306"/>
                  </a:cxn>
                  <a:cxn ang="0">
                    <a:pos x="162" y="0"/>
                  </a:cxn>
                  <a:cxn ang="0">
                    <a:pos x="174" y="0"/>
                  </a:cxn>
                  <a:cxn ang="0">
                    <a:pos x="180" y="0"/>
                  </a:cxn>
                  <a:cxn ang="0">
                    <a:pos x="186" y="0"/>
                  </a:cxn>
                  <a:cxn ang="0">
                    <a:pos x="198" y="0"/>
                  </a:cxn>
                  <a:cxn ang="0">
                    <a:pos x="204" y="0"/>
                  </a:cxn>
                  <a:cxn ang="0">
                    <a:pos x="210" y="0"/>
                  </a:cxn>
                  <a:cxn ang="0">
                    <a:pos x="222" y="0"/>
                  </a:cxn>
                  <a:cxn ang="0">
                    <a:pos x="228" y="0"/>
                  </a:cxn>
                  <a:cxn ang="0">
                    <a:pos x="240" y="0"/>
                  </a:cxn>
                  <a:cxn ang="0">
                    <a:pos x="246" y="0"/>
                  </a:cxn>
                  <a:cxn ang="0">
                    <a:pos x="252" y="0"/>
                  </a:cxn>
                  <a:cxn ang="0">
                    <a:pos x="264" y="0"/>
                  </a:cxn>
                  <a:cxn ang="0">
                    <a:pos x="270" y="0"/>
                  </a:cxn>
                  <a:cxn ang="0">
                    <a:pos x="282" y="0"/>
                  </a:cxn>
                  <a:cxn ang="0">
                    <a:pos x="288" y="0"/>
                  </a:cxn>
                  <a:cxn ang="0">
                    <a:pos x="294" y="0"/>
                  </a:cxn>
                  <a:cxn ang="0">
                    <a:pos x="306" y="0"/>
                  </a:cxn>
                  <a:cxn ang="0">
                    <a:pos x="312" y="0"/>
                  </a:cxn>
                  <a:cxn ang="0">
                    <a:pos x="318" y="0"/>
                  </a:cxn>
                  <a:cxn ang="0">
                    <a:pos x="330" y="0"/>
                  </a:cxn>
                  <a:cxn ang="0">
                    <a:pos x="336" y="0"/>
                  </a:cxn>
                  <a:cxn ang="0">
                    <a:pos x="348" y="0"/>
                  </a:cxn>
                  <a:cxn ang="0">
                    <a:pos x="354" y="0"/>
                  </a:cxn>
                  <a:cxn ang="0">
                    <a:pos x="360" y="0"/>
                  </a:cxn>
                  <a:cxn ang="0">
                    <a:pos x="372" y="0"/>
                  </a:cxn>
                  <a:cxn ang="0">
                    <a:pos x="378" y="0"/>
                  </a:cxn>
                  <a:cxn ang="0">
                    <a:pos x="390" y="0"/>
                  </a:cxn>
                  <a:cxn ang="0">
                    <a:pos x="396" y="0"/>
                  </a:cxn>
                  <a:cxn ang="0">
                    <a:pos x="402" y="0"/>
                  </a:cxn>
                  <a:cxn ang="0">
                    <a:pos x="414" y="0"/>
                  </a:cxn>
                  <a:cxn ang="0">
                    <a:pos x="420" y="0"/>
                  </a:cxn>
                  <a:cxn ang="0">
                    <a:pos x="426" y="0"/>
                  </a:cxn>
                  <a:cxn ang="0">
                    <a:pos x="438" y="0"/>
                  </a:cxn>
                  <a:cxn ang="0">
                    <a:pos x="444" y="0"/>
                  </a:cxn>
                  <a:cxn ang="0">
                    <a:pos x="456" y="0"/>
                  </a:cxn>
                  <a:cxn ang="0">
                    <a:pos x="462" y="0"/>
                  </a:cxn>
                  <a:cxn ang="0">
                    <a:pos x="468" y="0"/>
                  </a:cxn>
                  <a:cxn ang="0">
                    <a:pos x="480" y="0"/>
                  </a:cxn>
                  <a:cxn ang="0">
                    <a:pos x="486" y="0"/>
                  </a:cxn>
                  <a:cxn ang="0">
                    <a:pos x="498" y="0"/>
                  </a:cxn>
                </a:cxnLst>
                <a:rect l="0" t="0" r="r" b="b"/>
                <a:pathLst>
                  <a:path w="498" h="306">
                    <a:moveTo>
                      <a:pt x="0" y="306"/>
                    </a:moveTo>
                    <a:lnTo>
                      <a:pt x="6" y="306"/>
                    </a:lnTo>
                    <a:lnTo>
                      <a:pt x="12" y="306"/>
                    </a:lnTo>
                    <a:lnTo>
                      <a:pt x="24" y="306"/>
                    </a:lnTo>
                    <a:lnTo>
                      <a:pt x="30" y="306"/>
                    </a:lnTo>
                    <a:lnTo>
                      <a:pt x="36" y="306"/>
                    </a:lnTo>
                    <a:lnTo>
                      <a:pt x="48" y="306"/>
                    </a:lnTo>
                    <a:lnTo>
                      <a:pt x="54" y="306"/>
                    </a:lnTo>
                    <a:lnTo>
                      <a:pt x="66" y="306"/>
                    </a:lnTo>
                    <a:lnTo>
                      <a:pt x="72" y="306"/>
                    </a:lnTo>
                    <a:lnTo>
                      <a:pt x="78" y="306"/>
                    </a:lnTo>
                    <a:lnTo>
                      <a:pt x="90" y="306"/>
                    </a:lnTo>
                    <a:lnTo>
                      <a:pt x="96" y="306"/>
                    </a:lnTo>
                    <a:lnTo>
                      <a:pt x="102" y="306"/>
                    </a:lnTo>
                    <a:lnTo>
                      <a:pt x="114" y="306"/>
                    </a:lnTo>
                    <a:lnTo>
                      <a:pt x="120" y="306"/>
                    </a:lnTo>
                    <a:lnTo>
                      <a:pt x="132" y="306"/>
                    </a:lnTo>
                    <a:lnTo>
                      <a:pt x="138" y="306"/>
                    </a:lnTo>
                    <a:lnTo>
                      <a:pt x="144" y="306"/>
                    </a:lnTo>
                    <a:lnTo>
                      <a:pt x="156" y="306"/>
                    </a:lnTo>
                    <a:lnTo>
                      <a:pt x="162" y="0"/>
                    </a:lnTo>
                    <a:lnTo>
                      <a:pt x="174" y="0"/>
                    </a:lnTo>
                    <a:lnTo>
                      <a:pt x="180" y="0"/>
                    </a:lnTo>
                    <a:lnTo>
                      <a:pt x="186" y="0"/>
                    </a:lnTo>
                    <a:lnTo>
                      <a:pt x="198" y="0"/>
                    </a:lnTo>
                    <a:lnTo>
                      <a:pt x="204" y="0"/>
                    </a:lnTo>
                    <a:lnTo>
                      <a:pt x="210" y="0"/>
                    </a:lnTo>
                    <a:lnTo>
                      <a:pt x="222" y="0"/>
                    </a:lnTo>
                    <a:lnTo>
                      <a:pt x="228" y="0"/>
                    </a:lnTo>
                    <a:lnTo>
                      <a:pt x="240" y="0"/>
                    </a:lnTo>
                    <a:lnTo>
                      <a:pt x="246" y="0"/>
                    </a:lnTo>
                    <a:lnTo>
                      <a:pt x="252" y="0"/>
                    </a:lnTo>
                    <a:lnTo>
                      <a:pt x="264" y="0"/>
                    </a:lnTo>
                    <a:lnTo>
                      <a:pt x="270" y="0"/>
                    </a:lnTo>
                    <a:lnTo>
                      <a:pt x="282" y="0"/>
                    </a:lnTo>
                    <a:lnTo>
                      <a:pt x="288" y="0"/>
                    </a:lnTo>
                    <a:lnTo>
                      <a:pt x="294" y="0"/>
                    </a:lnTo>
                    <a:lnTo>
                      <a:pt x="306" y="0"/>
                    </a:lnTo>
                    <a:lnTo>
                      <a:pt x="312" y="0"/>
                    </a:lnTo>
                    <a:lnTo>
                      <a:pt x="318" y="0"/>
                    </a:lnTo>
                    <a:lnTo>
                      <a:pt x="330" y="0"/>
                    </a:lnTo>
                    <a:lnTo>
                      <a:pt x="336" y="0"/>
                    </a:lnTo>
                    <a:lnTo>
                      <a:pt x="348" y="0"/>
                    </a:lnTo>
                    <a:lnTo>
                      <a:pt x="354" y="0"/>
                    </a:lnTo>
                    <a:lnTo>
                      <a:pt x="360" y="0"/>
                    </a:lnTo>
                    <a:lnTo>
                      <a:pt x="372" y="0"/>
                    </a:lnTo>
                    <a:lnTo>
                      <a:pt x="378" y="0"/>
                    </a:lnTo>
                    <a:lnTo>
                      <a:pt x="390" y="0"/>
                    </a:lnTo>
                    <a:lnTo>
                      <a:pt x="396" y="0"/>
                    </a:lnTo>
                    <a:lnTo>
                      <a:pt x="402" y="0"/>
                    </a:lnTo>
                    <a:lnTo>
                      <a:pt x="414" y="0"/>
                    </a:lnTo>
                    <a:lnTo>
                      <a:pt x="420" y="0"/>
                    </a:lnTo>
                    <a:lnTo>
                      <a:pt x="426" y="0"/>
                    </a:lnTo>
                    <a:lnTo>
                      <a:pt x="438" y="0"/>
                    </a:lnTo>
                    <a:lnTo>
                      <a:pt x="444" y="0"/>
                    </a:lnTo>
                    <a:lnTo>
                      <a:pt x="456" y="0"/>
                    </a:lnTo>
                    <a:lnTo>
                      <a:pt x="462" y="0"/>
                    </a:lnTo>
                    <a:lnTo>
                      <a:pt x="468" y="0"/>
                    </a:lnTo>
                    <a:lnTo>
                      <a:pt x="480" y="0"/>
                    </a:lnTo>
                    <a:lnTo>
                      <a:pt x="486" y="0"/>
                    </a:lnTo>
                    <a:lnTo>
                      <a:pt x="498" y="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87" name="Freeform 463"/>
              <p:cNvSpPr>
                <a:spLocks/>
              </p:cNvSpPr>
              <p:nvPr/>
            </p:nvSpPr>
            <p:spPr bwMode="auto">
              <a:xfrm>
                <a:off x="1131" y="612"/>
                <a:ext cx="1050" cy="390"/>
              </a:xfrm>
              <a:custGeom>
                <a:avLst/>
                <a:gdLst/>
                <a:ahLst/>
                <a:cxnLst>
                  <a:cxn ang="0">
                    <a:pos x="12" y="168"/>
                  </a:cxn>
                  <a:cxn ang="0">
                    <a:pos x="36" y="132"/>
                  </a:cxn>
                  <a:cxn ang="0">
                    <a:pos x="66" y="102"/>
                  </a:cxn>
                  <a:cxn ang="0">
                    <a:pos x="90" y="72"/>
                  </a:cxn>
                  <a:cxn ang="0">
                    <a:pos x="114" y="48"/>
                  </a:cxn>
                  <a:cxn ang="0">
                    <a:pos x="138" y="24"/>
                  </a:cxn>
                  <a:cxn ang="0">
                    <a:pos x="162" y="12"/>
                  </a:cxn>
                  <a:cxn ang="0">
                    <a:pos x="186" y="0"/>
                  </a:cxn>
                  <a:cxn ang="0">
                    <a:pos x="210" y="0"/>
                  </a:cxn>
                  <a:cxn ang="0">
                    <a:pos x="240" y="6"/>
                  </a:cxn>
                  <a:cxn ang="0">
                    <a:pos x="264" y="18"/>
                  </a:cxn>
                  <a:cxn ang="0">
                    <a:pos x="288" y="36"/>
                  </a:cxn>
                  <a:cxn ang="0">
                    <a:pos x="312" y="60"/>
                  </a:cxn>
                  <a:cxn ang="0">
                    <a:pos x="336" y="90"/>
                  </a:cxn>
                  <a:cxn ang="0">
                    <a:pos x="360" y="120"/>
                  </a:cxn>
                  <a:cxn ang="0">
                    <a:pos x="390" y="156"/>
                  </a:cxn>
                  <a:cxn ang="0">
                    <a:pos x="414" y="192"/>
                  </a:cxn>
                  <a:cxn ang="0">
                    <a:pos x="438" y="228"/>
                  </a:cxn>
                  <a:cxn ang="0">
                    <a:pos x="462" y="264"/>
                  </a:cxn>
                  <a:cxn ang="0">
                    <a:pos x="486" y="300"/>
                  </a:cxn>
                  <a:cxn ang="0">
                    <a:pos x="510" y="330"/>
                  </a:cxn>
                  <a:cxn ang="0">
                    <a:pos x="534" y="354"/>
                  </a:cxn>
                  <a:cxn ang="0">
                    <a:pos x="564" y="372"/>
                  </a:cxn>
                  <a:cxn ang="0">
                    <a:pos x="588" y="384"/>
                  </a:cxn>
                  <a:cxn ang="0">
                    <a:pos x="612" y="390"/>
                  </a:cxn>
                  <a:cxn ang="0">
                    <a:pos x="636" y="390"/>
                  </a:cxn>
                  <a:cxn ang="0">
                    <a:pos x="660" y="378"/>
                  </a:cxn>
                  <a:cxn ang="0">
                    <a:pos x="684" y="366"/>
                  </a:cxn>
                  <a:cxn ang="0">
                    <a:pos x="708" y="348"/>
                  </a:cxn>
                  <a:cxn ang="0">
                    <a:pos x="738" y="324"/>
                  </a:cxn>
                  <a:cxn ang="0">
                    <a:pos x="762" y="294"/>
                  </a:cxn>
                  <a:cxn ang="0">
                    <a:pos x="786" y="258"/>
                  </a:cxn>
                  <a:cxn ang="0">
                    <a:pos x="810" y="222"/>
                  </a:cxn>
                  <a:cxn ang="0">
                    <a:pos x="834" y="186"/>
                  </a:cxn>
                  <a:cxn ang="0">
                    <a:pos x="858" y="150"/>
                  </a:cxn>
                  <a:cxn ang="0">
                    <a:pos x="888" y="114"/>
                  </a:cxn>
                  <a:cxn ang="0">
                    <a:pos x="912" y="84"/>
                  </a:cxn>
                  <a:cxn ang="0">
                    <a:pos x="936" y="54"/>
                  </a:cxn>
                  <a:cxn ang="0">
                    <a:pos x="960" y="30"/>
                  </a:cxn>
                  <a:cxn ang="0">
                    <a:pos x="984" y="18"/>
                  </a:cxn>
                  <a:cxn ang="0">
                    <a:pos x="1008" y="6"/>
                  </a:cxn>
                  <a:cxn ang="0">
                    <a:pos x="1032" y="0"/>
                  </a:cxn>
                </a:cxnLst>
                <a:rect l="0" t="0" r="r" b="b"/>
                <a:pathLst>
                  <a:path w="1050" h="390">
                    <a:moveTo>
                      <a:pt x="0" y="198"/>
                    </a:moveTo>
                    <a:lnTo>
                      <a:pt x="6" y="180"/>
                    </a:lnTo>
                    <a:lnTo>
                      <a:pt x="12" y="168"/>
                    </a:lnTo>
                    <a:lnTo>
                      <a:pt x="24" y="156"/>
                    </a:lnTo>
                    <a:lnTo>
                      <a:pt x="30" y="144"/>
                    </a:lnTo>
                    <a:lnTo>
                      <a:pt x="36" y="132"/>
                    </a:lnTo>
                    <a:lnTo>
                      <a:pt x="48" y="126"/>
                    </a:lnTo>
                    <a:lnTo>
                      <a:pt x="54" y="114"/>
                    </a:lnTo>
                    <a:lnTo>
                      <a:pt x="66" y="102"/>
                    </a:lnTo>
                    <a:lnTo>
                      <a:pt x="72" y="90"/>
                    </a:lnTo>
                    <a:lnTo>
                      <a:pt x="78" y="78"/>
                    </a:lnTo>
                    <a:lnTo>
                      <a:pt x="90" y="72"/>
                    </a:lnTo>
                    <a:lnTo>
                      <a:pt x="96" y="60"/>
                    </a:lnTo>
                    <a:lnTo>
                      <a:pt x="102" y="54"/>
                    </a:lnTo>
                    <a:lnTo>
                      <a:pt x="114" y="48"/>
                    </a:lnTo>
                    <a:lnTo>
                      <a:pt x="120" y="36"/>
                    </a:lnTo>
                    <a:lnTo>
                      <a:pt x="132" y="30"/>
                    </a:lnTo>
                    <a:lnTo>
                      <a:pt x="138" y="24"/>
                    </a:lnTo>
                    <a:lnTo>
                      <a:pt x="144" y="18"/>
                    </a:lnTo>
                    <a:lnTo>
                      <a:pt x="156" y="12"/>
                    </a:lnTo>
                    <a:lnTo>
                      <a:pt x="162" y="12"/>
                    </a:lnTo>
                    <a:lnTo>
                      <a:pt x="174" y="6"/>
                    </a:lnTo>
                    <a:lnTo>
                      <a:pt x="180" y="6"/>
                    </a:lnTo>
                    <a:lnTo>
                      <a:pt x="186" y="0"/>
                    </a:lnTo>
                    <a:lnTo>
                      <a:pt x="198" y="0"/>
                    </a:lnTo>
                    <a:lnTo>
                      <a:pt x="204" y="0"/>
                    </a:lnTo>
                    <a:lnTo>
                      <a:pt x="210" y="0"/>
                    </a:lnTo>
                    <a:lnTo>
                      <a:pt x="222" y="0"/>
                    </a:lnTo>
                    <a:lnTo>
                      <a:pt x="228" y="6"/>
                    </a:lnTo>
                    <a:lnTo>
                      <a:pt x="240" y="6"/>
                    </a:lnTo>
                    <a:lnTo>
                      <a:pt x="246" y="12"/>
                    </a:lnTo>
                    <a:lnTo>
                      <a:pt x="252" y="12"/>
                    </a:lnTo>
                    <a:lnTo>
                      <a:pt x="264" y="18"/>
                    </a:lnTo>
                    <a:lnTo>
                      <a:pt x="270" y="24"/>
                    </a:lnTo>
                    <a:lnTo>
                      <a:pt x="282" y="30"/>
                    </a:lnTo>
                    <a:lnTo>
                      <a:pt x="288" y="36"/>
                    </a:lnTo>
                    <a:lnTo>
                      <a:pt x="294" y="42"/>
                    </a:lnTo>
                    <a:lnTo>
                      <a:pt x="306" y="54"/>
                    </a:lnTo>
                    <a:lnTo>
                      <a:pt x="312" y="60"/>
                    </a:lnTo>
                    <a:lnTo>
                      <a:pt x="318" y="72"/>
                    </a:lnTo>
                    <a:lnTo>
                      <a:pt x="330" y="78"/>
                    </a:lnTo>
                    <a:lnTo>
                      <a:pt x="336" y="90"/>
                    </a:lnTo>
                    <a:lnTo>
                      <a:pt x="348" y="102"/>
                    </a:lnTo>
                    <a:lnTo>
                      <a:pt x="354" y="108"/>
                    </a:lnTo>
                    <a:lnTo>
                      <a:pt x="360" y="120"/>
                    </a:lnTo>
                    <a:lnTo>
                      <a:pt x="372" y="132"/>
                    </a:lnTo>
                    <a:lnTo>
                      <a:pt x="378" y="144"/>
                    </a:lnTo>
                    <a:lnTo>
                      <a:pt x="390" y="156"/>
                    </a:lnTo>
                    <a:lnTo>
                      <a:pt x="396" y="168"/>
                    </a:lnTo>
                    <a:lnTo>
                      <a:pt x="402" y="180"/>
                    </a:lnTo>
                    <a:lnTo>
                      <a:pt x="414" y="192"/>
                    </a:lnTo>
                    <a:lnTo>
                      <a:pt x="420" y="204"/>
                    </a:lnTo>
                    <a:lnTo>
                      <a:pt x="426" y="216"/>
                    </a:lnTo>
                    <a:lnTo>
                      <a:pt x="438" y="228"/>
                    </a:lnTo>
                    <a:lnTo>
                      <a:pt x="444" y="240"/>
                    </a:lnTo>
                    <a:lnTo>
                      <a:pt x="456" y="252"/>
                    </a:lnTo>
                    <a:lnTo>
                      <a:pt x="462" y="264"/>
                    </a:lnTo>
                    <a:lnTo>
                      <a:pt x="468" y="276"/>
                    </a:lnTo>
                    <a:lnTo>
                      <a:pt x="480" y="288"/>
                    </a:lnTo>
                    <a:lnTo>
                      <a:pt x="486" y="300"/>
                    </a:lnTo>
                    <a:lnTo>
                      <a:pt x="492" y="306"/>
                    </a:lnTo>
                    <a:lnTo>
                      <a:pt x="504" y="318"/>
                    </a:lnTo>
                    <a:lnTo>
                      <a:pt x="510" y="330"/>
                    </a:lnTo>
                    <a:lnTo>
                      <a:pt x="522" y="336"/>
                    </a:lnTo>
                    <a:lnTo>
                      <a:pt x="528" y="342"/>
                    </a:lnTo>
                    <a:lnTo>
                      <a:pt x="534" y="354"/>
                    </a:lnTo>
                    <a:lnTo>
                      <a:pt x="546" y="360"/>
                    </a:lnTo>
                    <a:lnTo>
                      <a:pt x="552" y="366"/>
                    </a:lnTo>
                    <a:lnTo>
                      <a:pt x="564" y="372"/>
                    </a:lnTo>
                    <a:lnTo>
                      <a:pt x="570" y="378"/>
                    </a:lnTo>
                    <a:lnTo>
                      <a:pt x="576" y="378"/>
                    </a:lnTo>
                    <a:lnTo>
                      <a:pt x="588" y="384"/>
                    </a:lnTo>
                    <a:lnTo>
                      <a:pt x="594" y="384"/>
                    </a:lnTo>
                    <a:lnTo>
                      <a:pt x="600" y="390"/>
                    </a:lnTo>
                    <a:lnTo>
                      <a:pt x="612" y="390"/>
                    </a:lnTo>
                    <a:lnTo>
                      <a:pt x="618" y="390"/>
                    </a:lnTo>
                    <a:lnTo>
                      <a:pt x="630" y="390"/>
                    </a:lnTo>
                    <a:lnTo>
                      <a:pt x="636" y="390"/>
                    </a:lnTo>
                    <a:lnTo>
                      <a:pt x="642" y="384"/>
                    </a:lnTo>
                    <a:lnTo>
                      <a:pt x="654" y="384"/>
                    </a:lnTo>
                    <a:lnTo>
                      <a:pt x="660" y="378"/>
                    </a:lnTo>
                    <a:lnTo>
                      <a:pt x="672" y="378"/>
                    </a:lnTo>
                    <a:lnTo>
                      <a:pt x="678" y="372"/>
                    </a:lnTo>
                    <a:lnTo>
                      <a:pt x="684" y="366"/>
                    </a:lnTo>
                    <a:lnTo>
                      <a:pt x="696" y="360"/>
                    </a:lnTo>
                    <a:lnTo>
                      <a:pt x="702" y="354"/>
                    </a:lnTo>
                    <a:lnTo>
                      <a:pt x="708" y="348"/>
                    </a:lnTo>
                    <a:lnTo>
                      <a:pt x="720" y="336"/>
                    </a:lnTo>
                    <a:lnTo>
                      <a:pt x="726" y="330"/>
                    </a:lnTo>
                    <a:lnTo>
                      <a:pt x="738" y="324"/>
                    </a:lnTo>
                    <a:lnTo>
                      <a:pt x="744" y="312"/>
                    </a:lnTo>
                    <a:lnTo>
                      <a:pt x="750" y="300"/>
                    </a:lnTo>
                    <a:lnTo>
                      <a:pt x="762" y="294"/>
                    </a:lnTo>
                    <a:lnTo>
                      <a:pt x="768" y="282"/>
                    </a:lnTo>
                    <a:lnTo>
                      <a:pt x="780" y="270"/>
                    </a:lnTo>
                    <a:lnTo>
                      <a:pt x="786" y="258"/>
                    </a:lnTo>
                    <a:lnTo>
                      <a:pt x="792" y="246"/>
                    </a:lnTo>
                    <a:lnTo>
                      <a:pt x="804" y="234"/>
                    </a:lnTo>
                    <a:lnTo>
                      <a:pt x="810" y="222"/>
                    </a:lnTo>
                    <a:lnTo>
                      <a:pt x="816" y="210"/>
                    </a:lnTo>
                    <a:lnTo>
                      <a:pt x="828" y="198"/>
                    </a:lnTo>
                    <a:lnTo>
                      <a:pt x="834" y="186"/>
                    </a:lnTo>
                    <a:lnTo>
                      <a:pt x="846" y="174"/>
                    </a:lnTo>
                    <a:lnTo>
                      <a:pt x="852" y="162"/>
                    </a:lnTo>
                    <a:lnTo>
                      <a:pt x="858" y="150"/>
                    </a:lnTo>
                    <a:lnTo>
                      <a:pt x="870" y="138"/>
                    </a:lnTo>
                    <a:lnTo>
                      <a:pt x="876" y="126"/>
                    </a:lnTo>
                    <a:lnTo>
                      <a:pt x="888" y="114"/>
                    </a:lnTo>
                    <a:lnTo>
                      <a:pt x="894" y="102"/>
                    </a:lnTo>
                    <a:lnTo>
                      <a:pt x="900" y="96"/>
                    </a:lnTo>
                    <a:lnTo>
                      <a:pt x="912" y="84"/>
                    </a:lnTo>
                    <a:lnTo>
                      <a:pt x="918" y="72"/>
                    </a:lnTo>
                    <a:lnTo>
                      <a:pt x="924" y="66"/>
                    </a:lnTo>
                    <a:lnTo>
                      <a:pt x="936" y="54"/>
                    </a:lnTo>
                    <a:lnTo>
                      <a:pt x="942" y="48"/>
                    </a:lnTo>
                    <a:lnTo>
                      <a:pt x="954" y="42"/>
                    </a:lnTo>
                    <a:lnTo>
                      <a:pt x="960" y="30"/>
                    </a:lnTo>
                    <a:lnTo>
                      <a:pt x="966" y="24"/>
                    </a:lnTo>
                    <a:lnTo>
                      <a:pt x="978" y="18"/>
                    </a:lnTo>
                    <a:lnTo>
                      <a:pt x="984" y="18"/>
                    </a:lnTo>
                    <a:lnTo>
                      <a:pt x="990" y="12"/>
                    </a:lnTo>
                    <a:lnTo>
                      <a:pt x="1002" y="6"/>
                    </a:lnTo>
                    <a:lnTo>
                      <a:pt x="1008" y="6"/>
                    </a:lnTo>
                    <a:lnTo>
                      <a:pt x="1020" y="0"/>
                    </a:lnTo>
                    <a:lnTo>
                      <a:pt x="1026" y="0"/>
                    </a:lnTo>
                    <a:lnTo>
                      <a:pt x="1032" y="0"/>
                    </a:lnTo>
                    <a:lnTo>
                      <a:pt x="1044" y="0"/>
                    </a:lnTo>
                    <a:lnTo>
                      <a:pt x="1050" y="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88" name="Freeform 464"/>
              <p:cNvSpPr>
                <a:spLocks/>
              </p:cNvSpPr>
              <p:nvPr/>
            </p:nvSpPr>
            <p:spPr bwMode="auto">
              <a:xfrm>
                <a:off x="2181" y="612"/>
                <a:ext cx="1056" cy="390"/>
              </a:xfrm>
              <a:custGeom>
                <a:avLst/>
                <a:gdLst/>
                <a:ahLst/>
                <a:cxnLst>
                  <a:cxn ang="0">
                    <a:pos x="18" y="6"/>
                  </a:cxn>
                  <a:cxn ang="0">
                    <a:pos x="42" y="18"/>
                  </a:cxn>
                  <a:cxn ang="0">
                    <a:pos x="66" y="36"/>
                  </a:cxn>
                  <a:cxn ang="0">
                    <a:pos x="90" y="60"/>
                  </a:cxn>
                  <a:cxn ang="0">
                    <a:pos x="120" y="90"/>
                  </a:cxn>
                  <a:cxn ang="0">
                    <a:pos x="144" y="120"/>
                  </a:cxn>
                  <a:cxn ang="0">
                    <a:pos x="168" y="156"/>
                  </a:cxn>
                  <a:cxn ang="0">
                    <a:pos x="192" y="192"/>
                  </a:cxn>
                  <a:cxn ang="0">
                    <a:pos x="216" y="228"/>
                  </a:cxn>
                  <a:cxn ang="0">
                    <a:pos x="240" y="264"/>
                  </a:cxn>
                  <a:cxn ang="0">
                    <a:pos x="264" y="294"/>
                  </a:cxn>
                  <a:cxn ang="0">
                    <a:pos x="294" y="324"/>
                  </a:cxn>
                  <a:cxn ang="0">
                    <a:pos x="318" y="348"/>
                  </a:cxn>
                  <a:cxn ang="0">
                    <a:pos x="342" y="372"/>
                  </a:cxn>
                  <a:cxn ang="0">
                    <a:pos x="366" y="384"/>
                  </a:cxn>
                  <a:cxn ang="0">
                    <a:pos x="390" y="390"/>
                  </a:cxn>
                  <a:cxn ang="0">
                    <a:pos x="414" y="390"/>
                  </a:cxn>
                  <a:cxn ang="0">
                    <a:pos x="438" y="384"/>
                  </a:cxn>
                  <a:cxn ang="0">
                    <a:pos x="468" y="366"/>
                  </a:cxn>
                  <a:cxn ang="0">
                    <a:pos x="492" y="348"/>
                  </a:cxn>
                  <a:cxn ang="0">
                    <a:pos x="516" y="324"/>
                  </a:cxn>
                  <a:cxn ang="0">
                    <a:pos x="540" y="294"/>
                  </a:cxn>
                  <a:cxn ang="0">
                    <a:pos x="564" y="258"/>
                  </a:cxn>
                  <a:cxn ang="0">
                    <a:pos x="588" y="222"/>
                  </a:cxn>
                  <a:cxn ang="0">
                    <a:pos x="618" y="186"/>
                  </a:cxn>
                  <a:cxn ang="0">
                    <a:pos x="642" y="150"/>
                  </a:cxn>
                  <a:cxn ang="0">
                    <a:pos x="666" y="120"/>
                  </a:cxn>
                  <a:cxn ang="0">
                    <a:pos x="690" y="84"/>
                  </a:cxn>
                  <a:cxn ang="0">
                    <a:pos x="714" y="60"/>
                  </a:cxn>
                  <a:cxn ang="0">
                    <a:pos x="738" y="36"/>
                  </a:cxn>
                  <a:cxn ang="0">
                    <a:pos x="762" y="18"/>
                  </a:cxn>
                  <a:cxn ang="0">
                    <a:pos x="792" y="6"/>
                  </a:cxn>
                  <a:cxn ang="0">
                    <a:pos x="816" y="0"/>
                  </a:cxn>
                  <a:cxn ang="0">
                    <a:pos x="840" y="0"/>
                  </a:cxn>
                  <a:cxn ang="0">
                    <a:pos x="864" y="12"/>
                  </a:cxn>
                  <a:cxn ang="0">
                    <a:pos x="888" y="30"/>
                  </a:cxn>
                  <a:cxn ang="0">
                    <a:pos x="912" y="48"/>
                  </a:cxn>
                  <a:cxn ang="0">
                    <a:pos x="936" y="78"/>
                  </a:cxn>
                  <a:cxn ang="0">
                    <a:pos x="966" y="108"/>
                  </a:cxn>
                  <a:cxn ang="0">
                    <a:pos x="990" y="138"/>
                  </a:cxn>
                  <a:cxn ang="0">
                    <a:pos x="1014" y="174"/>
                  </a:cxn>
                  <a:cxn ang="0">
                    <a:pos x="1038" y="210"/>
                  </a:cxn>
                </a:cxnLst>
                <a:rect l="0" t="0" r="r" b="b"/>
                <a:pathLst>
                  <a:path w="1056" h="390">
                    <a:moveTo>
                      <a:pt x="0" y="0"/>
                    </a:moveTo>
                    <a:lnTo>
                      <a:pt x="12" y="6"/>
                    </a:lnTo>
                    <a:lnTo>
                      <a:pt x="18" y="6"/>
                    </a:lnTo>
                    <a:lnTo>
                      <a:pt x="24" y="6"/>
                    </a:lnTo>
                    <a:lnTo>
                      <a:pt x="36" y="12"/>
                    </a:lnTo>
                    <a:lnTo>
                      <a:pt x="42" y="18"/>
                    </a:lnTo>
                    <a:lnTo>
                      <a:pt x="48" y="24"/>
                    </a:lnTo>
                    <a:lnTo>
                      <a:pt x="60" y="30"/>
                    </a:lnTo>
                    <a:lnTo>
                      <a:pt x="66" y="36"/>
                    </a:lnTo>
                    <a:lnTo>
                      <a:pt x="78" y="42"/>
                    </a:lnTo>
                    <a:lnTo>
                      <a:pt x="84" y="48"/>
                    </a:lnTo>
                    <a:lnTo>
                      <a:pt x="90" y="60"/>
                    </a:lnTo>
                    <a:lnTo>
                      <a:pt x="102" y="66"/>
                    </a:lnTo>
                    <a:lnTo>
                      <a:pt x="108" y="78"/>
                    </a:lnTo>
                    <a:lnTo>
                      <a:pt x="120" y="90"/>
                    </a:lnTo>
                    <a:lnTo>
                      <a:pt x="126" y="96"/>
                    </a:lnTo>
                    <a:lnTo>
                      <a:pt x="132" y="108"/>
                    </a:lnTo>
                    <a:lnTo>
                      <a:pt x="144" y="120"/>
                    </a:lnTo>
                    <a:lnTo>
                      <a:pt x="150" y="132"/>
                    </a:lnTo>
                    <a:lnTo>
                      <a:pt x="156" y="144"/>
                    </a:lnTo>
                    <a:lnTo>
                      <a:pt x="168" y="156"/>
                    </a:lnTo>
                    <a:lnTo>
                      <a:pt x="174" y="168"/>
                    </a:lnTo>
                    <a:lnTo>
                      <a:pt x="186" y="180"/>
                    </a:lnTo>
                    <a:lnTo>
                      <a:pt x="192" y="192"/>
                    </a:lnTo>
                    <a:lnTo>
                      <a:pt x="198" y="204"/>
                    </a:lnTo>
                    <a:lnTo>
                      <a:pt x="210" y="216"/>
                    </a:lnTo>
                    <a:lnTo>
                      <a:pt x="216" y="228"/>
                    </a:lnTo>
                    <a:lnTo>
                      <a:pt x="228" y="240"/>
                    </a:lnTo>
                    <a:lnTo>
                      <a:pt x="234" y="252"/>
                    </a:lnTo>
                    <a:lnTo>
                      <a:pt x="240" y="264"/>
                    </a:lnTo>
                    <a:lnTo>
                      <a:pt x="252" y="276"/>
                    </a:lnTo>
                    <a:lnTo>
                      <a:pt x="258" y="282"/>
                    </a:lnTo>
                    <a:lnTo>
                      <a:pt x="264" y="294"/>
                    </a:lnTo>
                    <a:lnTo>
                      <a:pt x="276" y="306"/>
                    </a:lnTo>
                    <a:lnTo>
                      <a:pt x="282" y="318"/>
                    </a:lnTo>
                    <a:lnTo>
                      <a:pt x="294" y="324"/>
                    </a:lnTo>
                    <a:lnTo>
                      <a:pt x="300" y="336"/>
                    </a:lnTo>
                    <a:lnTo>
                      <a:pt x="306" y="342"/>
                    </a:lnTo>
                    <a:lnTo>
                      <a:pt x="318" y="348"/>
                    </a:lnTo>
                    <a:lnTo>
                      <a:pt x="324" y="354"/>
                    </a:lnTo>
                    <a:lnTo>
                      <a:pt x="330" y="366"/>
                    </a:lnTo>
                    <a:lnTo>
                      <a:pt x="342" y="372"/>
                    </a:lnTo>
                    <a:lnTo>
                      <a:pt x="348" y="372"/>
                    </a:lnTo>
                    <a:lnTo>
                      <a:pt x="360" y="378"/>
                    </a:lnTo>
                    <a:lnTo>
                      <a:pt x="366" y="384"/>
                    </a:lnTo>
                    <a:lnTo>
                      <a:pt x="372" y="384"/>
                    </a:lnTo>
                    <a:lnTo>
                      <a:pt x="384" y="390"/>
                    </a:lnTo>
                    <a:lnTo>
                      <a:pt x="390" y="390"/>
                    </a:lnTo>
                    <a:lnTo>
                      <a:pt x="402" y="390"/>
                    </a:lnTo>
                    <a:lnTo>
                      <a:pt x="408" y="390"/>
                    </a:lnTo>
                    <a:lnTo>
                      <a:pt x="414" y="390"/>
                    </a:lnTo>
                    <a:lnTo>
                      <a:pt x="426" y="390"/>
                    </a:lnTo>
                    <a:lnTo>
                      <a:pt x="432" y="384"/>
                    </a:lnTo>
                    <a:lnTo>
                      <a:pt x="438" y="384"/>
                    </a:lnTo>
                    <a:lnTo>
                      <a:pt x="450" y="378"/>
                    </a:lnTo>
                    <a:lnTo>
                      <a:pt x="456" y="372"/>
                    </a:lnTo>
                    <a:lnTo>
                      <a:pt x="468" y="366"/>
                    </a:lnTo>
                    <a:lnTo>
                      <a:pt x="474" y="360"/>
                    </a:lnTo>
                    <a:lnTo>
                      <a:pt x="480" y="354"/>
                    </a:lnTo>
                    <a:lnTo>
                      <a:pt x="492" y="348"/>
                    </a:lnTo>
                    <a:lnTo>
                      <a:pt x="498" y="342"/>
                    </a:lnTo>
                    <a:lnTo>
                      <a:pt x="510" y="330"/>
                    </a:lnTo>
                    <a:lnTo>
                      <a:pt x="516" y="324"/>
                    </a:lnTo>
                    <a:lnTo>
                      <a:pt x="522" y="312"/>
                    </a:lnTo>
                    <a:lnTo>
                      <a:pt x="534" y="306"/>
                    </a:lnTo>
                    <a:lnTo>
                      <a:pt x="540" y="294"/>
                    </a:lnTo>
                    <a:lnTo>
                      <a:pt x="546" y="282"/>
                    </a:lnTo>
                    <a:lnTo>
                      <a:pt x="558" y="270"/>
                    </a:lnTo>
                    <a:lnTo>
                      <a:pt x="564" y="258"/>
                    </a:lnTo>
                    <a:lnTo>
                      <a:pt x="576" y="246"/>
                    </a:lnTo>
                    <a:lnTo>
                      <a:pt x="582" y="234"/>
                    </a:lnTo>
                    <a:lnTo>
                      <a:pt x="588" y="222"/>
                    </a:lnTo>
                    <a:lnTo>
                      <a:pt x="600" y="210"/>
                    </a:lnTo>
                    <a:lnTo>
                      <a:pt x="606" y="198"/>
                    </a:lnTo>
                    <a:lnTo>
                      <a:pt x="618" y="186"/>
                    </a:lnTo>
                    <a:lnTo>
                      <a:pt x="624" y="174"/>
                    </a:lnTo>
                    <a:lnTo>
                      <a:pt x="630" y="162"/>
                    </a:lnTo>
                    <a:lnTo>
                      <a:pt x="642" y="150"/>
                    </a:lnTo>
                    <a:lnTo>
                      <a:pt x="648" y="138"/>
                    </a:lnTo>
                    <a:lnTo>
                      <a:pt x="654" y="126"/>
                    </a:lnTo>
                    <a:lnTo>
                      <a:pt x="666" y="120"/>
                    </a:lnTo>
                    <a:lnTo>
                      <a:pt x="672" y="108"/>
                    </a:lnTo>
                    <a:lnTo>
                      <a:pt x="684" y="96"/>
                    </a:lnTo>
                    <a:lnTo>
                      <a:pt x="690" y="84"/>
                    </a:lnTo>
                    <a:lnTo>
                      <a:pt x="696" y="78"/>
                    </a:lnTo>
                    <a:lnTo>
                      <a:pt x="708" y="66"/>
                    </a:lnTo>
                    <a:lnTo>
                      <a:pt x="714" y="60"/>
                    </a:lnTo>
                    <a:lnTo>
                      <a:pt x="726" y="48"/>
                    </a:lnTo>
                    <a:lnTo>
                      <a:pt x="732" y="42"/>
                    </a:lnTo>
                    <a:lnTo>
                      <a:pt x="738" y="36"/>
                    </a:lnTo>
                    <a:lnTo>
                      <a:pt x="750" y="30"/>
                    </a:lnTo>
                    <a:lnTo>
                      <a:pt x="756" y="24"/>
                    </a:lnTo>
                    <a:lnTo>
                      <a:pt x="762" y="18"/>
                    </a:lnTo>
                    <a:lnTo>
                      <a:pt x="774" y="12"/>
                    </a:lnTo>
                    <a:lnTo>
                      <a:pt x="780" y="6"/>
                    </a:lnTo>
                    <a:lnTo>
                      <a:pt x="792" y="6"/>
                    </a:lnTo>
                    <a:lnTo>
                      <a:pt x="798" y="0"/>
                    </a:lnTo>
                    <a:lnTo>
                      <a:pt x="804" y="0"/>
                    </a:lnTo>
                    <a:lnTo>
                      <a:pt x="816" y="0"/>
                    </a:lnTo>
                    <a:lnTo>
                      <a:pt x="822" y="0"/>
                    </a:lnTo>
                    <a:lnTo>
                      <a:pt x="828" y="0"/>
                    </a:lnTo>
                    <a:lnTo>
                      <a:pt x="840" y="0"/>
                    </a:lnTo>
                    <a:lnTo>
                      <a:pt x="846" y="6"/>
                    </a:lnTo>
                    <a:lnTo>
                      <a:pt x="858" y="6"/>
                    </a:lnTo>
                    <a:lnTo>
                      <a:pt x="864" y="12"/>
                    </a:lnTo>
                    <a:lnTo>
                      <a:pt x="870" y="18"/>
                    </a:lnTo>
                    <a:lnTo>
                      <a:pt x="882" y="24"/>
                    </a:lnTo>
                    <a:lnTo>
                      <a:pt x="888" y="30"/>
                    </a:lnTo>
                    <a:lnTo>
                      <a:pt x="900" y="36"/>
                    </a:lnTo>
                    <a:lnTo>
                      <a:pt x="906" y="42"/>
                    </a:lnTo>
                    <a:lnTo>
                      <a:pt x="912" y="48"/>
                    </a:lnTo>
                    <a:lnTo>
                      <a:pt x="924" y="54"/>
                    </a:lnTo>
                    <a:lnTo>
                      <a:pt x="930" y="66"/>
                    </a:lnTo>
                    <a:lnTo>
                      <a:pt x="936" y="78"/>
                    </a:lnTo>
                    <a:lnTo>
                      <a:pt x="948" y="84"/>
                    </a:lnTo>
                    <a:lnTo>
                      <a:pt x="954" y="96"/>
                    </a:lnTo>
                    <a:lnTo>
                      <a:pt x="966" y="108"/>
                    </a:lnTo>
                    <a:lnTo>
                      <a:pt x="972" y="120"/>
                    </a:lnTo>
                    <a:lnTo>
                      <a:pt x="978" y="126"/>
                    </a:lnTo>
                    <a:lnTo>
                      <a:pt x="990" y="138"/>
                    </a:lnTo>
                    <a:lnTo>
                      <a:pt x="996" y="150"/>
                    </a:lnTo>
                    <a:lnTo>
                      <a:pt x="1008" y="162"/>
                    </a:lnTo>
                    <a:lnTo>
                      <a:pt x="1014" y="174"/>
                    </a:lnTo>
                    <a:lnTo>
                      <a:pt x="1020" y="186"/>
                    </a:lnTo>
                    <a:lnTo>
                      <a:pt x="1032" y="198"/>
                    </a:lnTo>
                    <a:lnTo>
                      <a:pt x="1038" y="210"/>
                    </a:lnTo>
                    <a:lnTo>
                      <a:pt x="1044" y="222"/>
                    </a:lnTo>
                    <a:lnTo>
                      <a:pt x="1056" y="234"/>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89" name="Freeform 465"/>
              <p:cNvSpPr>
                <a:spLocks/>
              </p:cNvSpPr>
              <p:nvPr/>
            </p:nvSpPr>
            <p:spPr bwMode="auto">
              <a:xfrm>
                <a:off x="3237" y="612"/>
                <a:ext cx="1056" cy="390"/>
              </a:xfrm>
              <a:custGeom>
                <a:avLst/>
                <a:gdLst/>
                <a:ahLst/>
                <a:cxnLst>
                  <a:cxn ang="0">
                    <a:pos x="18" y="258"/>
                  </a:cxn>
                  <a:cxn ang="0">
                    <a:pos x="42" y="294"/>
                  </a:cxn>
                  <a:cxn ang="0">
                    <a:pos x="66" y="324"/>
                  </a:cxn>
                  <a:cxn ang="0">
                    <a:pos x="90" y="348"/>
                  </a:cxn>
                  <a:cxn ang="0">
                    <a:pos x="114" y="366"/>
                  </a:cxn>
                  <a:cxn ang="0">
                    <a:pos x="138" y="384"/>
                  </a:cxn>
                  <a:cxn ang="0">
                    <a:pos x="168" y="390"/>
                  </a:cxn>
                  <a:cxn ang="0">
                    <a:pos x="192" y="390"/>
                  </a:cxn>
                  <a:cxn ang="0">
                    <a:pos x="216" y="384"/>
                  </a:cxn>
                  <a:cxn ang="0">
                    <a:pos x="240" y="372"/>
                  </a:cxn>
                  <a:cxn ang="0">
                    <a:pos x="264" y="348"/>
                  </a:cxn>
                  <a:cxn ang="0">
                    <a:pos x="288" y="324"/>
                  </a:cxn>
                  <a:cxn ang="0">
                    <a:pos x="312" y="294"/>
                  </a:cxn>
                  <a:cxn ang="0">
                    <a:pos x="342" y="264"/>
                  </a:cxn>
                  <a:cxn ang="0">
                    <a:pos x="366" y="228"/>
                  </a:cxn>
                  <a:cxn ang="0">
                    <a:pos x="390" y="192"/>
                  </a:cxn>
                  <a:cxn ang="0">
                    <a:pos x="414" y="156"/>
                  </a:cxn>
                  <a:cxn ang="0">
                    <a:pos x="438" y="120"/>
                  </a:cxn>
                  <a:cxn ang="0">
                    <a:pos x="462" y="90"/>
                  </a:cxn>
                  <a:cxn ang="0">
                    <a:pos x="486" y="60"/>
                  </a:cxn>
                  <a:cxn ang="0">
                    <a:pos x="516" y="36"/>
                  </a:cxn>
                  <a:cxn ang="0">
                    <a:pos x="540" y="18"/>
                  </a:cxn>
                  <a:cxn ang="0">
                    <a:pos x="564" y="6"/>
                  </a:cxn>
                  <a:cxn ang="0">
                    <a:pos x="588" y="0"/>
                  </a:cxn>
                  <a:cxn ang="0">
                    <a:pos x="612" y="0"/>
                  </a:cxn>
                  <a:cxn ang="0">
                    <a:pos x="636" y="12"/>
                  </a:cxn>
                  <a:cxn ang="0">
                    <a:pos x="660" y="24"/>
                  </a:cxn>
                  <a:cxn ang="0">
                    <a:pos x="690" y="48"/>
                  </a:cxn>
                  <a:cxn ang="0">
                    <a:pos x="714" y="72"/>
                  </a:cxn>
                  <a:cxn ang="0">
                    <a:pos x="738" y="102"/>
                  </a:cxn>
                  <a:cxn ang="0">
                    <a:pos x="762" y="138"/>
                  </a:cxn>
                  <a:cxn ang="0">
                    <a:pos x="786" y="174"/>
                  </a:cxn>
                  <a:cxn ang="0">
                    <a:pos x="810" y="210"/>
                  </a:cxn>
                  <a:cxn ang="0">
                    <a:pos x="840" y="246"/>
                  </a:cxn>
                  <a:cxn ang="0">
                    <a:pos x="864" y="282"/>
                  </a:cxn>
                  <a:cxn ang="0">
                    <a:pos x="888" y="312"/>
                  </a:cxn>
                  <a:cxn ang="0">
                    <a:pos x="912" y="336"/>
                  </a:cxn>
                  <a:cxn ang="0">
                    <a:pos x="936" y="360"/>
                  </a:cxn>
                  <a:cxn ang="0">
                    <a:pos x="960" y="378"/>
                  </a:cxn>
                  <a:cxn ang="0">
                    <a:pos x="984" y="384"/>
                  </a:cxn>
                  <a:cxn ang="0">
                    <a:pos x="1014" y="390"/>
                  </a:cxn>
                  <a:cxn ang="0">
                    <a:pos x="1038" y="384"/>
                  </a:cxn>
                </a:cxnLst>
                <a:rect l="0" t="0" r="r" b="b"/>
                <a:pathLst>
                  <a:path w="1056" h="390">
                    <a:moveTo>
                      <a:pt x="0" y="234"/>
                    </a:moveTo>
                    <a:lnTo>
                      <a:pt x="6" y="246"/>
                    </a:lnTo>
                    <a:lnTo>
                      <a:pt x="18" y="258"/>
                    </a:lnTo>
                    <a:lnTo>
                      <a:pt x="24" y="270"/>
                    </a:lnTo>
                    <a:lnTo>
                      <a:pt x="30" y="282"/>
                    </a:lnTo>
                    <a:lnTo>
                      <a:pt x="42" y="294"/>
                    </a:lnTo>
                    <a:lnTo>
                      <a:pt x="48" y="306"/>
                    </a:lnTo>
                    <a:lnTo>
                      <a:pt x="60" y="312"/>
                    </a:lnTo>
                    <a:lnTo>
                      <a:pt x="66" y="324"/>
                    </a:lnTo>
                    <a:lnTo>
                      <a:pt x="72" y="330"/>
                    </a:lnTo>
                    <a:lnTo>
                      <a:pt x="84" y="342"/>
                    </a:lnTo>
                    <a:lnTo>
                      <a:pt x="90" y="348"/>
                    </a:lnTo>
                    <a:lnTo>
                      <a:pt x="96" y="354"/>
                    </a:lnTo>
                    <a:lnTo>
                      <a:pt x="108" y="360"/>
                    </a:lnTo>
                    <a:lnTo>
                      <a:pt x="114" y="366"/>
                    </a:lnTo>
                    <a:lnTo>
                      <a:pt x="126" y="372"/>
                    </a:lnTo>
                    <a:lnTo>
                      <a:pt x="132" y="378"/>
                    </a:lnTo>
                    <a:lnTo>
                      <a:pt x="138" y="384"/>
                    </a:lnTo>
                    <a:lnTo>
                      <a:pt x="150" y="384"/>
                    </a:lnTo>
                    <a:lnTo>
                      <a:pt x="156" y="390"/>
                    </a:lnTo>
                    <a:lnTo>
                      <a:pt x="168" y="390"/>
                    </a:lnTo>
                    <a:lnTo>
                      <a:pt x="174" y="390"/>
                    </a:lnTo>
                    <a:lnTo>
                      <a:pt x="180" y="390"/>
                    </a:lnTo>
                    <a:lnTo>
                      <a:pt x="192" y="390"/>
                    </a:lnTo>
                    <a:lnTo>
                      <a:pt x="198" y="390"/>
                    </a:lnTo>
                    <a:lnTo>
                      <a:pt x="204" y="384"/>
                    </a:lnTo>
                    <a:lnTo>
                      <a:pt x="216" y="384"/>
                    </a:lnTo>
                    <a:lnTo>
                      <a:pt x="222" y="378"/>
                    </a:lnTo>
                    <a:lnTo>
                      <a:pt x="234" y="372"/>
                    </a:lnTo>
                    <a:lnTo>
                      <a:pt x="240" y="372"/>
                    </a:lnTo>
                    <a:lnTo>
                      <a:pt x="246" y="366"/>
                    </a:lnTo>
                    <a:lnTo>
                      <a:pt x="258" y="360"/>
                    </a:lnTo>
                    <a:lnTo>
                      <a:pt x="264" y="348"/>
                    </a:lnTo>
                    <a:lnTo>
                      <a:pt x="270" y="342"/>
                    </a:lnTo>
                    <a:lnTo>
                      <a:pt x="282" y="336"/>
                    </a:lnTo>
                    <a:lnTo>
                      <a:pt x="288" y="324"/>
                    </a:lnTo>
                    <a:lnTo>
                      <a:pt x="300" y="318"/>
                    </a:lnTo>
                    <a:lnTo>
                      <a:pt x="306" y="306"/>
                    </a:lnTo>
                    <a:lnTo>
                      <a:pt x="312" y="294"/>
                    </a:lnTo>
                    <a:lnTo>
                      <a:pt x="324" y="288"/>
                    </a:lnTo>
                    <a:lnTo>
                      <a:pt x="330" y="276"/>
                    </a:lnTo>
                    <a:lnTo>
                      <a:pt x="342" y="264"/>
                    </a:lnTo>
                    <a:lnTo>
                      <a:pt x="348" y="252"/>
                    </a:lnTo>
                    <a:lnTo>
                      <a:pt x="354" y="240"/>
                    </a:lnTo>
                    <a:lnTo>
                      <a:pt x="366" y="228"/>
                    </a:lnTo>
                    <a:lnTo>
                      <a:pt x="372" y="216"/>
                    </a:lnTo>
                    <a:lnTo>
                      <a:pt x="378" y="204"/>
                    </a:lnTo>
                    <a:lnTo>
                      <a:pt x="390" y="192"/>
                    </a:lnTo>
                    <a:lnTo>
                      <a:pt x="396" y="180"/>
                    </a:lnTo>
                    <a:lnTo>
                      <a:pt x="408" y="168"/>
                    </a:lnTo>
                    <a:lnTo>
                      <a:pt x="414" y="156"/>
                    </a:lnTo>
                    <a:lnTo>
                      <a:pt x="420" y="144"/>
                    </a:lnTo>
                    <a:lnTo>
                      <a:pt x="432" y="132"/>
                    </a:lnTo>
                    <a:lnTo>
                      <a:pt x="438" y="120"/>
                    </a:lnTo>
                    <a:lnTo>
                      <a:pt x="450" y="108"/>
                    </a:lnTo>
                    <a:lnTo>
                      <a:pt x="456" y="96"/>
                    </a:lnTo>
                    <a:lnTo>
                      <a:pt x="462" y="90"/>
                    </a:lnTo>
                    <a:lnTo>
                      <a:pt x="474" y="78"/>
                    </a:lnTo>
                    <a:lnTo>
                      <a:pt x="480" y="66"/>
                    </a:lnTo>
                    <a:lnTo>
                      <a:pt x="486" y="60"/>
                    </a:lnTo>
                    <a:lnTo>
                      <a:pt x="498" y="48"/>
                    </a:lnTo>
                    <a:lnTo>
                      <a:pt x="504" y="42"/>
                    </a:lnTo>
                    <a:lnTo>
                      <a:pt x="516" y="36"/>
                    </a:lnTo>
                    <a:lnTo>
                      <a:pt x="522" y="30"/>
                    </a:lnTo>
                    <a:lnTo>
                      <a:pt x="528" y="24"/>
                    </a:lnTo>
                    <a:lnTo>
                      <a:pt x="540" y="18"/>
                    </a:lnTo>
                    <a:lnTo>
                      <a:pt x="546" y="12"/>
                    </a:lnTo>
                    <a:lnTo>
                      <a:pt x="558" y="6"/>
                    </a:lnTo>
                    <a:lnTo>
                      <a:pt x="564" y="6"/>
                    </a:lnTo>
                    <a:lnTo>
                      <a:pt x="570" y="6"/>
                    </a:lnTo>
                    <a:lnTo>
                      <a:pt x="582" y="0"/>
                    </a:lnTo>
                    <a:lnTo>
                      <a:pt x="588" y="0"/>
                    </a:lnTo>
                    <a:lnTo>
                      <a:pt x="594" y="0"/>
                    </a:lnTo>
                    <a:lnTo>
                      <a:pt x="606" y="0"/>
                    </a:lnTo>
                    <a:lnTo>
                      <a:pt x="612" y="0"/>
                    </a:lnTo>
                    <a:lnTo>
                      <a:pt x="624" y="6"/>
                    </a:lnTo>
                    <a:lnTo>
                      <a:pt x="630" y="6"/>
                    </a:lnTo>
                    <a:lnTo>
                      <a:pt x="636" y="12"/>
                    </a:lnTo>
                    <a:lnTo>
                      <a:pt x="648" y="18"/>
                    </a:lnTo>
                    <a:lnTo>
                      <a:pt x="654" y="18"/>
                    </a:lnTo>
                    <a:lnTo>
                      <a:pt x="660" y="24"/>
                    </a:lnTo>
                    <a:lnTo>
                      <a:pt x="672" y="30"/>
                    </a:lnTo>
                    <a:lnTo>
                      <a:pt x="678" y="42"/>
                    </a:lnTo>
                    <a:lnTo>
                      <a:pt x="690" y="48"/>
                    </a:lnTo>
                    <a:lnTo>
                      <a:pt x="696" y="54"/>
                    </a:lnTo>
                    <a:lnTo>
                      <a:pt x="702" y="66"/>
                    </a:lnTo>
                    <a:lnTo>
                      <a:pt x="714" y="72"/>
                    </a:lnTo>
                    <a:lnTo>
                      <a:pt x="720" y="84"/>
                    </a:lnTo>
                    <a:lnTo>
                      <a:pt x="732" y="90"/>
                    </a:lnTo>
                    <a:lnTo>
                      <a:pt x="738" y="102"/>
                    </a:lnTo>
                    <a:lnTo>
                      <a:pt x="744" y="114"/>
                    </a:lnTo>
                    <a:lnTo>
                      <a:pt x="756" y="126"/>
                    </a:lnTo>
                    <a:lnTo>
                      <a:pt x="762" y="138"/>
                    </a:lnTo>
                    <a:lnTo>
                      <a:pt x="768" y="150"/>
                    </a:lnTo>
                    <a:lnTo>
                      <a:pt x="780" y="162"/>
                    </a:lnTo>
                    <a:lnTo>
                      <a:pt x="786" y="174"/>
                    </a:lnTo>
                    <a:lnTo>
                      <a:pt x="798" y="186"/>
                    </a:lnTo>
                    <a:lnTo>
                      <a:pt x="804" y="198"/>
                    </a:lnTo>
                    <a:lnTo>
                      <a:pt x="810" y="210"/>
                    </a:lnTo>
                    <a:lnTo>
                      <a:pt x="822" y="222"/>
                    </a:lnTo>
                    <a:lnTo>
                      <a:pt x="828" y="234"/>
                    </a:lnTo>
                    <a:lnTo>
                      <a:pt x="840" y="246"/>
                    </a:lnTo>
                    <a:lnTo>
                      <a:pt x="846" y="258"/>
                    </a:lnTo>
                    <a:lnTo>
                      <a:pt x="852" y="270"/>
                    </a:lnTo>
                    <a:lnTo>
                      <a:pt x="864" y="282"/>
                    </a:lnTo>
                    <a:lnTo>
                      <a:pt x="870" y="288"/>
                    </a:lnTo>
                    <a:lnTo>
                      <a:pt x="876" y="300"/>
                    </a:lnTo>
                    <a:lnTo>
                      <a:pt x="888" y="312"/>
                    </a:lnTo>
                    <a:lnTo>
                      <a:pt x="894" y="318"/>
                    </a:lnTo>
                    <a:lnTo>
                      <a:pt x="906" y="330"/>
                    </a:lnTo>
                    <a:lnTo>
                      <a:pt x="912" y="336"/>
                    </a:lnTo>
                    <a:lnTo>
                      <a:pt x="918" y="348"/>
                    </a:lnTo>
                    <a:lnTo>
                      <a:pt x="930" y="354"/>
                    </a:lnTo>
                    <a:lnTo>
                      <a:pt x="936" y="360"/>
                    </a:lnTo>
                    <a:lnTo>
                      <a:pt x="948" y="366"/>
                    </a:lnTo>
                    <a:lnTo>
                      <a:pt x="954" y="372"/>
                    </a:lnTo>
                    <a:lnTo>
                      <a:pt x="960" y="378"/>
                    </a:lnTo>
                    <a:lnTo>
                      <a:pt x="972" y="378"/>
                    </a:lnTo>
                    <a:lnTo>
                      <a:pt x="978" y="384"/>
                    </a:lnTo>
                    <a:lnTo>
                      <a:pt x="984" y="384"/>
                    </a:lnTo>
                    <a:lnTo>
                      <a:pt x="996" y="390"/>
                    </a:lnTo>
                    <a:lnTo>
                      <a:pt x="1002" y="390"/>
                    </a:lnTo>
                    <a:lnTo>
                      <a:pt x="1014" y="390"/>
                    </a:lnTo>
                    <a:lnTo>
                      <a:pt x="1020" y="390"/>
                    </a:lnTo>
                    <a:lnTo>
                      <a:pt x="1026" y="390"/>
                    </a:lnTo>
                    <a:lnTo>
                      <a:pt x="1038" y="384"/>
                    </a:lnTo>
                    <a:lnTo>
                      <a:pt x="1044" y="384"/>
                    </a:lnTo>
                    <a:lnTo>
                      <a:pt x="1056" y="378"/>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90" name="Freeform 466"/>
              <p:cNvSpPr>
                <a:spLocks/>
              </p:cNvSpPr>
              <p:nvPr/>
            </p:nvSpPr>
            <p:spPr bwMode="auto">
              <a:xfrm>
                <a:off x="4293" y="612"/>
                <a:ext cx="498" cy="378"/>
              </a:xfrm>
              <a:custGeom>
                <a:avLst/>
                <a:gdLst/>
                <a:ahLst/>
                <a:cxnLst>
                  <a:cxn ang="0">
                    <a:pos x="0" y="378"/>
                  </a:cxn>
                  <a:cxn ang="0">
                    <a:pos x="6" y="378"/>
                  </a:cxn>
                  <a:cxn ang="0">
                    <a:pos x="12" y="372"/>
                  </a:cxn>
                  <a:cxn ang="0">
                    <a:pos x="24" y="366"/>
                  </a:cxn>
                  <a:cxn ang="0">
                    <a:pos x="30" y="360"/>
                  </a:cxn>
                  <a:cxn ang="0">
                    <a:pos x="36" y="354"/>
                  </a:cxn>
                  <a:cxn ang="0">
                    <a:pos x="48" y="342"/>
                  </a:cxn>
                  <a:cxn ang="0">
                    <a:pos x="54" y="336"/>
                  </a:cxn>
                  <a:cxn ang="0">
                    <a:pos x="66" y="330"/>
                  </a:cxn>
                  <a:cxn ang="0">
                    <a:pos x="72" y="318"/>
                  </a:cxn>
                  <a:cxn ang="0">
                    <a:pos x="78" y="306"/>
                  </a:cxn>
                  <a:cxn ang="0">
                    <a:pos x="90" y="300"/>
                  </a:cxn>
                  <a:cxn ang="0">
                    <a:pos x="96" y="288"/>
                  </a:cxn>
                  <a:cxn ang="0">
                    <a:pos x="102" y="276"/>
                  </a:cxn>
                  <a:cxn ang="0">
                    <a:pos x="114" y="264"/>
                  </a:cxn>
                  <a:cxn ang="0">
                    <a:pos x="120" y="252"/>
                  </a:cxn>
                  <a:cxn ang="0">
                    <a:pos x="132" y="240"/>
                  </a:cxn>
                  <a:cxn ang="0">
                    <a:pos x="138" y="228"/>
                  </a:cxn>
                  <a:cxn ang="0">
                    <a:pos x="144" y="216"/>
                  </a:cxn>
                  <a:cxn ang="0">
                    <a:pos x="156" y="204"/>
                  </a:cxn>
                  <a:cxn ang="0">
                    <a:pos x="162" y="192"/>
                  </a:cxn>
                  <a:cxn ang="0">
                    <a:pos x="174" y="180"/>
                  </a:cxn>
                  <a:cxn ang="0">
                    <a:pos x="180" y="168"/>
                  </a:cxn>
                  <a:cxn ang="0">
                    <a:pos x="186" y="156"/>
                  </a:cxn>
                  <a:cxn ang="0">
                    <a:pos x="198" y="144"/>
                  </a:cxn>
                  <a:cxn ang="0">
                    <a:pos x="204" y="132"/>
                  </a:cxn>
                  <a:cxn ang="0">
                    <a:pos x="210" y="120"/>
                  </a:cxn>
                  <a:cxn ang="0">
                    <a:pos x="222" y="114"/>
                  </a:cxn>
                  <a:cxn ang="0">
                    <a:pos x="228" y="102"/>
                  </a:cxn>
                  <a:cxn ang="0">
                    <a:pos x="240" y="90"/>
                  </a:cxn>
                  <a:cxn ang="0">
                    <a:pos x="246" y="78"/>
                  </a:cxn>
                  <a:cxn ang="0">
                    <a:pos x="252" y="72"/>
                  </a:cxn>
                  <a:cxn ang="0">
                    <a:pos x="264" y="60"/>
                  </a:cxn>
                  <a:cxn ang="0">
                    <a:pos x="270" y="54"/>
                  </a:cxn>
                  <a:cxn ang="0">
                    <a:pos x="282" y="42"/>
                  </a:cxn>
                  <a:cxn ang="0">
                    <a:pos x="288" y="36"/>
                  </a:cxn>
                  <a:cxn ang="0">
                    <a:pos x="294" y="30"/>
                  </a:cxn>
                  <a:cxn ang="0">
                    <a:pos x="306" y="24"/>
                  </a:cxn>
                  <a:cxn ang="0">
                    <a:pos x="312" y="18"/>
                  </a:cxn>
                  <a:cxn ang="0">
                    <a:pos x="318" y="12"/>
                  </a:cxn>
                  <a:cxn ang="0">
                    <a:pos x="330" y="12"/>
                  </a:cxn>
                  <a:cxn ang="0">
                    <a:pos x="336" y="6"/>
                  </a:cxn>
                  <a:cxn ang="0">
                    <a:pos x="348" y="6"/>
                  </a:cxn>
                  <a:cxn ang="0">
                    <a:pos x="354" y="0"/>
                  </a:cxn>
                  <a:cxn ang="0">
                    <a:pos x="360" y="0"/>
                  </a:cxn>
                  <a:cxn ang="0">
                    <a:pos x="372" y="0"/>
                  </a:cxn>
                  <a:cxn ang="0">
                    <a:pos x="378" y="0"/>
                  </a:cxn>
                  <a:cxn ang="0">
                    <a:pos x="390" y="0"/>
                  </a:cxn>
                  <a:cxn ang="0">
                    <a:pos x="396" y="6"/>
                  </a:cxn>
                  <a:cxn ang="0">
                    <a:pos x="402" y="6"/>
                  </a:cxn>
                  <a:cxn ang="0">
                    <a:pos x="414" y="12"/>
                  </a:cxn>
                  <a:cxn ang="0">
                    <a:pos x="420" y="12"/>
                  </a:cxn>
                  <a:cxn ang="0">
                    <a:pos x="426" y="18"/>
                  </a:cxn>
                  <a:cxn ang="0">
                    <a:pos x="438" y="24"/>
                  </a:cxn>
                  <a:cxn ang="0">
                    <a:pos x="444" y="30"/>
                  </a:cxn>
                  <a:cxn ang="0">
                    <a:pos x="456" y="36"/>
                  </a:cxn>
                  <a:cxn ang="0">
                    <a:pos x="462" y="42"/>
                  </a:cxn>
                  <a:cxn ang="0">
                    <a:pos x="468" y="54"/>
                  </a:cxn>
                  <a:cxn ang="0">
                    <a:pos x="480" y="60"/>
                  </a:cxn>
                  <a:cxn ang="0">
                    <a:pos x="486" y="72"/>
                  </a:cxn>
                  <a:cxn ang="0">
                    <a:pos x="498" y="78"/>
                  </a:cxn>
                </a:cxnLst>
                <a:rect l="0" t="0" r="r" b="b"/>
                <a:pathLst>
                  <a:path w="498" h="378">
                    <a:moveTo>
                      <a:pt x="0" y="378"/>
                    </a:moveTo>
                    <a:lnTo>
                      <a:pt x="6" y="378"/>
                    </a:lnTo>
                    <a:lnTo>
                      <a:pt x="12" y="372"/>
                    </a:lnTo>
                    <a:lnTo>
                      <a:pt x="24" y="366"/>
                    </a:lnTo>
                    <a:lnTo>
                      <a:pt x="30" y="360"/>
                    </a:lnTo>
                    <a:lnTo>
                      <a:pt x="36" y="354"/>
                    </a:lnTo>
                    <a:lnTo>
                      <a:pt x="48" y="342"/>
                    </a:lnTo>
                    <a:lnTo>
                      <a:pt x="54" y="336"/>
                    </a:lnTo>
                    <a:lnTo>
                      <a:pt x="66" y="330"/>
                    </a:lnTo>
                    <a:lnTo>
                      <a:pt x="72" y="318"/>
                    </a:lnTo>
                    <a:lnTo>
                      <a:pt x="78" y="306"/>
                    </a:lnTo>
                    <a:lnTo>
                      <a:pt x="90" y="300"/>
                    </a:lnTo>
                    <a:lnTo>
                      <a:pt x="96" y="288"/>
                    </a:lnTo>
                    <a:lnTo>
                      <a:pt x="102" y="276"/>
                    </a:lnTo>
                    <a:lnTo>
                      <a:pt x="114" y="264"/>
                    </a:lnTo>
                    <a:lnTo>
                      <a:pt x="120" y="252"/>
                    </a:lnTo>
                    <a:lnTo>
                      <a:pt x="132" y="240"/>
                    </a:lnTo>
                    <a:lnTo>
                      <a:pt x="138" y="228"/>
                    </a:lnTo>
                    <a:lnTo>
                      <a:pt x="144" y="216"/>
                    </a:lnTo>
                    <a:lnTo>
                      <a:pt x="156" y="204"/>
                    </a:lnTo>
                    <a:lnTo>
                      <a:pt x="162" y="192"/>
                    </a:lnTo>
                    <a:lnTo>
                      <a:pt x="174" y="180"/>
                    </a:lnTo>
                    <a:lnTo>
                      <a:pt x="180" y="168"/>
                    </a:lnTo>
                    <a:lnTo>
                      <a:pt x="186" y="156"/>
                    </a:lnTo>
                    <a:lnTo>
                      <a:pt x="198" y="144"/>
                    </a:lnTo>
                    <a:lnTo>
                      <a:pt x="204" y="132"/>
                    </a:lnTo>
                    <a:lnTo>
                      <a:pt x="210" y="120"/>
                    </a:lnTo>
                    <a:lnTo>
                      <a:pt x="222" y="114"/>
                    </a:lnTo>
                    <a:lnTo>
                      <a:pt x="228" y="102"/>
                    </a:lnTo>
                    <a:lnTo>
                      <a:pt x="240" y="90"/>
                    </a:lnTo>
                    <a:lnTo>
                      <a:pt x="246" y="78"/>
                    </a:lnTo>
                    <a:lnTo>
                      <a:pt x="252" y="72"/>
                    </a:lnTo>
                    <a:lnTo>
                      <a:pt x="264" y="60"/>
                    </a:lnTo>
                    <a:lnTo>
                      <a:pt x="270" y="54"/>
                    </a:lnTo>
                    <a:lnTo>
                      <a:pt x="282" y="42"/>
                    </a:lnTo>
                    <a:lnTo>
                      <a:pt x="288" y="36"/>
                    </a:lnTo>
                    <a:lnTo>
                      <a:pt x="294" y="30"/>
                    </a:lnTo>
                    <a:lnTo>
                      <a:pt x="306" y="24"/>
                    </a:lnTo>
                    <a:lnTo>
                      <a:pt x="312" y="18"/>
                    </a:lnTo>
                    <a:lnTo>
                      <a:pt x="318" y="12"/>
                    </a:lnTo>
                    <a:lnTo>
                      <a:pt x="330" y="12"/>
                    </a:lnTo>
                    <a:lnTo>
                      <a:pt x="336" y="6"/>
                    </a:lnTo>
                    <a:lnTo>
                      <a:pt x="348" y="6"/>
                    </a:lnTo>
                    <a:lnTo>
                      <a:pt x="354" y="0"/>
                    </a:lnTo>
                    <a:lnTo>
                      <a:pt x="360" y="0"/>
                    </a:lnTo>
                    <a:lnTo>
                      <a:pt x="372" y="0"/>
                    </a:lnTo>
                    <a:lnTo>
                      <a:pt x="378" y="0"/>
                    </a:lnTo>
                    <a:lnTo>
                      <a:pt x="390" y="0"/>
                    </a:lnTo>
                    <a:lnTo>
                      <a:pt x="396" y="6"/>
                    </a:lnTo>
                    <a:lnTo>
                      <a:pt x="402" y="6"/>
                    </a:lnTo>
                    <a:lnTo>
                      <a:pt x="414" y="12"/>
                    </a:lnTo>
                    <a:lnTo>
                      <a:pt x="420" y="12"/>
                    </a:lnTo>
                    <a:lnTo>
                      <a:pt x="426" y="18"/>
                    </a:lnTo>
                    <a:lnTo>
                      <a:pt x="438" y="24"/>
                    </a:lnTo>
                    <a:lnTo>
                      <a:pt x="444" y="30"/>
                    </a:lnTo>
                    <a:lnTo>
                      <a:pt x="456" y="36"/>
                    </a:lnTo>
                    <a:lnTo>
                      <a:pt x="462" y="42"/>
                    </a:lnTo>
                    <a:lnTo>
                      <a:pt x="468" y="54"/>
                    </a:lnTo>
                    <a:lnTo>
                      <a:pt x="480" y="60"/>
                    </a:lnTo>
                    <a:lnTo>
                      <a:pt x="486" y="72"/>
                    </a:lnTo>
                    <a:lnTo>
                      <a:pt x="498" y="78"/>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91" name="Rectangle 467"/>
              <p:cNvSpPr>
                <a:spLocks noChangeArrowheads="1"/>
              </p:cNvSpPr>
              <p:nvPr/>
            </p:nvSpPr>
            <p:spPr bwMode="auto">
              <a:xfrm>
                <a:off x="2673" y="378"/>
                <a:ext cx="7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MI10" pitchFamily="82" charset="2"/>
                    <a:cs typeface="Arial" pitchFamily="34" charset="0"/>
                  </a:rPr>
                  <a:t>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92" name="Rectangle 468"/>
              <p:cNvSpPr>
                <a:spLocks noChangeArrowheads="1"/>
              </p:cNvSpPr>
              <p:nvPr/>
            </p:nvSpPr>
            <p:spPr bwMode="auto">
              <a:xfrm>
                <a:off x="2733" y="378"/>
                <a:ext cx="9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93" name="Rectangle 469"/>
              <p:cNvSpPr>
                <a:spLocks noChangeArrowheads="1"/>
              </p:cNvSpPr>
              <p:nvPr/>
            </p:nvSpPr>
            <p:spPr bwMode="auto">
              <a:xfrm>
                <a:off x="2829" y="366"/>
                <a:ext cx="60" cy="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CMR7" pitchFamily="82" charset="2"/>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94" name="Rectangle 470"/>
              <p:cNvSpPr>
                <a:spLocks noChangeArrowheads="1"/>
              </p:cNvSpPr>
              <p:nvPr/>
            </p:nvSpPr>
            <p:spPr bwMode="auto">
              <a:xfrm>
                <a:off x="2823" y="420"/>
                <a:ext cx="42"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495" name="Rectangle 471"/>
              <p:cNvSpPr>
                <a:spLocks noChangeArrowheads="1"/>
              </p:cNvSpPr>
              <p:nvPr/>
            </p:nvSpPr>
            <p:spPr bwMode="auto">
              <a:xfrm>
                <a:off x="2823" y="420"/>
                <a:ext cx="72" cy="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CMMI7" pitchFamily="82" charset="2"/>
                    <a:cs typeface="Arial" pitchFamily="34" charset="0"/>
                  </a:rPr>
                  <a:t>¼</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96" name="Rectangle 472"/>
              <p:cNvSpPr>
                <a:spLocks noChangeArrowheads="1"/>
              </p:cNvSpPr>
              <p:nvPr/>
            </p:nvSpPr>
            <p:spPr bwMode="auto">
              <a:xfrm>
                <a:off x="2883" y="378"/>
                <a:ext cx="6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97" name="Rectangle 473"/>
              <p:cNvSpPr>
                <a:spLocks noChangeArrowheads="1"/>
              </p:cNvSpPr>
              <p:nvPr/>
            </p:nvSpPr>
            <p:spPr bwMode="auto">
              <a:xfrm>
                <a:off x="2913" y="378"/>
                <a:ext cx="60"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98" name="Rectangle 474"/>
              <p:cNvSpPr>
                <a:spLocks noChangeArrowheads="1"/>
              </p:cNvSpPr>
              <p:nvPr/>
            </p:nvSpPr>
            <p:spPr bwMode="auto">
              <a:xfrm>
                <a:off x="2937" y="378"/>
                <a:ext cx="7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99" name="Rectangle 475"/>
              <p:cNvSpPr>
                <a:spLocks noChangeArrowheads="1"/>
              </p:cNvSpPr>
              <p:nvPr/>
            </p:nvSpPr>
            <p:spPr bwMode="auto">
              <a:xfrm>
                <a:off x="2985" y="378"/>
                <a:ext cx="6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00" name="Rectangle 476"/>
              <p:cNvSpPr>
                <a:spLocks noChangeArrowheads="1"/>
              </p:cNvSpPr>
              <p:nvPr/>
            </p:nvSpPr>
            <p:spPr bwMode="auto">
              <a:xfrm>
                <a:off x="3015" y="378"/>
                <a:ext cx="7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01" name="Rectangle 477"/>
              <p:cNvSpPr>
                <a:spLocks noChangeArrowheads="1"/>
              </p:cNvSpPr>
              <p:nvPr/>
            </p:nvSpPr>
            <p:spPr bwMode="auto">
              <a:xfrm>
                <a:off x="3057" y="378"/>
                <a:ext cx="84"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MI10" pitchFamily="82" charset="2"/>
                    <a:cs typeface="Arial" pitchFamily="34" charset="0"/>
                  </a:rPr>
                  <a:t>¼</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02" name="Rectangle 478"/>
              <p:cNvSpPr>
                <a:spLocks noChangeArrowheads="1"/>
              </p:cNvSpPr>
              <p:nvPr/>
            </p:nvSpPr>
            <p:spPr bwMode="auto">
              <a:xfrm>
                <a:off x="3099" y="378"/>
                <a:ext cx="90"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MI10" pitchFamily="82" charset="2"/>
                    <a:cs typeface="Arial" pitchFamily="34" charset="0"/>
                  </a:rPr>
                  <a:t>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03" name="Rectangle 479"/>
              <p:cNvSpPr>
                <a:spLocks noChangeArrowheads="1"/>
              </p:cNvSpPr>
              <p:nvPr/>
            </p:nvSpPr>
            <p:spPr bwMode="auto">
              <a:xfrm>
                <a:off x="3159" y="378"/>
                <a:ext cx="72"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MI10" pitchFamily="82" charset="2"/>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04" name="Rectangle 480"/>
              <p:cNvSpPr>
                <a:spLocks noChangeArrowheads="1"/>
              </p:cNvSpPr>
              <p:nvPr/>
            </p:nvSpPr>
            <p:spPr bwMode="auto">
              <a:xfrm>
                <a:off x="3189" y="378"/>
                <a:ext cx="6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05" name="Rectangle 481"/>
              <p:cNvSpPr>
                <a:spLocks noChangeArrowheads="1"/>
              </p:cNvSpPr>
              <p:nvPr/>
            </p:nvSpPr>
            <p:spPr bwMode="auto">
              <a:xfrm>
                <a:off x="1131" y="1356"/>
                <a:ext cx="3660" cy="61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06" name="Rectangle 482"/>
              <p:cNvSpPr>
                <a:spLocks noChangeArrowheads="1"/>
              </p:cNvSpPr>
              <p:nvPr/>
            </p:nvSpPr>
            <p:spPr bwMode="auto">
              <a:xfrm>
                <a:off x="1131" y="1356"/>
                <a:ext cx="3660" cy="618"/>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07" name="Line 483"/>
              <p:cNvSpPr>
                <a:spLocks noChangeShapeType="1"/>
              </p:cNvSpPr>
              <p:nvPr/>
            </p:nvSpPr>
            <p:spPr bwMode="auto">
              <a:xfrm>
                <a:off x="1131" y="1356"/>
                <a:ext cx="3660"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8" name="Line 484"/>
              <p:cNvSpPr>
                <a:spLocks noChangeShapeType="1"/>
              </p:cNvSpPr>
              <p:nvPr/>
            </p:nvSpPr>
            <p:spPr bwMode="auto">
              <a:xfrm>
                <a:off x="1131" y="1974"/>
                <a:ext cx="3660"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9" name="Line 485"/>
              <p:cNvSpPr>
                <a:spLocks noChangeShapeType="1"/>
              </p:cNvSpPr>
              <p:nvPr/>
            </p:nvSpPr>
            <p:spPr bwMode="auto">
              <a:xfrm flipV="1">
                <a:off x="4791" y="1356"/>
                <a:ext cx="1" cy="61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10" name="Line 486"/>
              <p:cNvSpPr>
                <a:spLocks noChangeShapeType="1"/>
              </p:cNvSpPr>
              <p:nvPr/>
            </p:nvSpPr>
            <p:spPr bwMode="auto">
              <a:xfrm flipV="1">
                <a:off x="1131" y="1356"/>
                <a:ext cx="1" cy="61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11" name="Line 487"/>
              <p:cNvSpPr>
                <a:spLocks noChangeShapeType="1"/>
              </p:cNvSpPr>
              <p:nvPr/>
            </p:nvSpPr>
            <p:spPr bwMode="auto">
              <a:xfrm>
                <a:off x="1131" y="1974"/>
                <a:ext cx="3660"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12" name="Line 488"/>
              <p:cNvSpPr>
                <a:spLocks noChangeShapeType="1"/>
              </p:cNvSpPr>
              <p:nvPr/>
            </p:nvSpPr>
            <p:spPr bwMode="auto">
              <a:xfrm flipV="1">
                <a:off x="1131" y="1356"/>
                <a:ext cx="1" cy="61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13" name="Line 489"/>
              <p:cNvSpPr>
                <a:spLocks noChangeShapeType="1"/>
              </p:cNvSpPr>
              <p:nvPr/>
            </p:nvSpPr>
            <p:spPr bwMode="auto">
              <a:xfrm flipV="1">
                <a:off x="1131" y="1932"/>
                <a:ext cx="1" cy="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14" name="Line 490"/>
              <p:cNvSpPr>
                <a:spLocks noChangeShapeType="1"/>
              </p:cNvSpPr>
              <p:nvPr/>
            </p:nvSpPr>
            <p:spPr bwMode="auto">
              <a:xfrm>
                <a:off x="1131" y="1356"/>
                <a:ext cx="1" cy="3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15" name="Rectangle 491"/>
              <p:cNvSpPr>
                <a:spLocks noChangeArrowheads="1"/>
              </p:cNvSpPr>
              <p:nvPr/>
            </p:nvSpPr>
            <p:spPr bwMode="auto">
              <a:xfrm>
                <a:off x="1113" y="1992"/>
                <a:ext cx="7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16" name="Line 492"/>
              <p:cNvSpPr>
                <a:spLocks noChangeShapeType="1"/>
              </p:cNvSpPr>
              <p:nvPr/>
            </p:nvSpPr>
            <p:spPr bwMode="auto">
              <a:xfrm flipV="1">
                <a:off x="1497" y="1932"/>
                <a:ext cx="1" cy="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17" name="Line 493"/>
              <p:cNvSpPr>
                <a:spLocks noChangeShapeType="1"/>
              </p:cNvSpPr>
              <p:nvPr/>
            </p:nvSpPr>
            <p:spPr bwMode="auto">
              <a:xfrm>
                <a:off x="1497" y="1356"/>
                <a:ext cx="1" cy="3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18" name="Rectangle 494"/>
              <p:cNvSpPr>
                <a:spLocks noChangeArrowheads="1"/>
              </p:cNvSpPr>
              <p:nvPr/>
            </p:nvSpPr>
            <p:spPr bwMode="auto">
              <a:xfrm>
                <a:off x="1401" y="1992"/>
                <a:ext cx="22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0.001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19" name="Line 495"/>
              <p:cNvSpPr>
                <a:spLocks noChangeShapeType="1"/>
              </p:cNvSpPr>
              <p:nvPr/>
            </p:nvSpPr>
            <p:spPr bwMode="auto">
              <a:xfrm flipV="1">
                <a:off x="1863" y="1932"/>
                <a:ext cx="1" cy="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20" name="Line 496"/>
              <p:cNvSpPr>
                <a:spLocks noChangeShapeType="1"/>
              </p:cNvSpPr>
              <p:nvPr/>
            </p:nvSpPr>
            <p:spPr bwMode="auto">
              <a:xfrm>
                <a:off x="1863" y="1356"/>
                <a:ext cx="1" cy="3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21" name="Rectangle 497"/>
              <p:cNvSpPr>
                <a:spLocks noChangeArrowheads="1"/>
              </p:cNvSpPr>
              <p:nvPr/>
            </p:nvSpPr>
            <p:spPr bwMode="auto">
              <a:xfrm>
                <a:off x="1767" y="1992"/>
                <a:ext cx="22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0.002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22" name="Line 498"/>
              <p:cNvSpPr>
                <a:spLocks noChangeShapeType="1"/>
              </p:cNvSpPr>
              <p:nvPr/>
            </p:nvSpPr>
            <p:spPr bwMode="auto">
              <a:xfrm flipV="1">
                <a:off x="2229" y="1932"/>
                <a:ext cx="1" cy="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23" name="Line 499"/>
              <p:cNvSpPr>
                <a:spLocks noChangeShapeType="1"/>
              </p:cNvSpPr>
              <p:nvPr/>
            </p:nvSpPr>
            <p:spPr bwMode="auto">
              <a:xfrm>
                <a:off x="2229" y="1356"/>
                <a:ext cx="1" cy="3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24" name="Rectangle 500"/>
              <p:cNvSpPr>
                <a:spLocks noChangeArrowheads="1"/>
              </p:cNvSpPr>
              <p:nvPr/>
            </p:nvSpPr>
            <p:spPr bwMode="auto">
              <a:xfrm>
                <a:off x="2133" y="1992"/>
                <a:ext cx="22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0.003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25" name="Line 501"/>
              <p:cNvSpPr>
                <a:spLocks noChangeShapeType="1"/>
              </p:cNvSpPr>
              <p:nvPr/>
            </p:nvSpPr>
            <p:spPr bwMode="auto">
              <a:xfrm flipV="1">
                <a:off x="2595" y="1932"/>
                <a:ext cx="1" cy="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26" name="Line 502"/>
              <p:cNvSpPr>
                <a:spLocks noChangeShapeType="1"/>
              </p:cNvSpPr>
              <p:nvPr/>
            </p:nvSpPr>
            <p:spPr bwMode="auto">
              <a:xfrm>
                <a:off x="2595" y="1356"/>
                <a:ext cx="1" cy="3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27" name="Rectangle 503"/>
              <p:cNvSpPr>
                <a:spLocks noChangeArrowheads="1"/>
              </p:cNvSpPr>
              <p:nvPr/>
            </p:nvSpPr>
            <p:spPr bwMode="auto">
              <a:xfrm>
                <a:off x="2499" y="1992"/>
                <a:ext cx="22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0.004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28" name="Line 504"/>
              <p:cNvSpPr>
                <a:spLocks noChangeShapeType="1"/>
              </p:cNvSpPr>
              <p:nvPr/>
            </p:nvSpPr>
            <p:spPr bwMode="auto">
              <a:xfrm flipV="1">
                <a:off x="2961" y="1932"/>
                <a:ext cx="1" cy="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29" name="Line 505"/>
              <p:cNvSpPr>
                <a:spLocks noChangeShapeType="1"/>
              </p:cNvSpPr>
              <p:nvPr/>
            </p:nvSpPr>
            <p:spPr bwMode="auto">
              <a:xfrm>
                <a:off x="2961" y="1356"/>
                <a:ext cx="1" cy="3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0" name="Rectangle 506"/>
              <p:cNvSpPr>
                <a:spLocks noChangeArrowheads="1"/>
              </p:cNvSpPr>
              <p:nvPr/>
            </p:nvSpPr>
            <p:spPr bwMode="auto">
              <a:xfrm>
                <a:off x="2865" y="1992"/>
                <a:ext cx="22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0.005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31" name="Line 507"/>
              <p:cNvSpPr>
                <a:spLocks noChangeShapeType="1"/>
              </p:cNvSpPr>
              <p:nvPr/>
            </p:nvSpPr>
            <p:spPr bwMode="auto">
              <a:xfrm flipV="1">
                <a:off x="3327" y="1932"/>
                <a:ext cx="1" cy="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2" name="Line 508"/>
              <p:cNvSpPr>
                <a:spLocks noChangeShapeType="1"/>
              </p:cNvSpPr>
              <p:nvPr/>
            </p:nvSpPr>
            <p:spPr bwMode="auto">
              <a:xfrm>
                <a:off x="3327" y="1356"/>
                <a:ext cx="1" cy="3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3" name="Rectangle 509"/>
              <p:cNvSpPr>
                <a:spLocks noChangeArrowheads="1"/>
              </p:cNvSpPr>
              <p:nvPr/>
            </p:nvSpPr>
            <p:spPr bwMode="auto">
              <a:xfrm>
                <a:off x="3231" y="1992"/>
                <a:ext cx="22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0.006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34" name="Line 510"/>
              <p:cNvSpPr>
                <a:spLocks noChangeShapeType="1"/>
              </p:cNvSpPr>
              <p:nvPr/>
            </p:nvSpPr>
            <p:spPr bwMode="auto">
              <a:xfrm flipV="1">
                <a:off x="3693" y="1932"/>
                <a:ext cx="1" cy="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5" name="Line 511"/>
              <p:cNvSpPr>
                <a:spLocks noChangeShapeType="1"/>
              </p:cNvSpPr>
              <p:nvPr/>
            </p:nvSpPr>
            <p:spPr bwMode="auto">
              <a:xfrm>
                <a:off x="3693" y="1356"/>
                <a:ext cx="1" cy="3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6" name="Rectangle 512"/>
              <p:cNvSpPr>
                <a:spLocks noChangeArrowheads="1"/>
              </p:cNvSpPr>
              <p:nvPr/>
            </p:nvSpPr>
            <p:spPr bwMode="auto">
              <a:xfrm>
                <a:off x="3597" y="1992"/>
                <a:ext cx="22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0.007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37" name="Line 513"/>
              <p:cNvSpPr>
                <a:spLocks noChangeShapeType="1"/>
              </p:cNvSpPr>
              <p:nvPr/>
            </p:nvSpPr>
            <p:spPr bwMode="auto">
              <a:xfrm flipV="1">
                <a:off x="4059" y="1932"/>
                <a:ext cx="1" cy="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8" name="Line 514"/>
              <p:cNvSpPr>
                <a:spLocks noChangeShapeType="1"/>
              </p:cNvSpPr>
              <p:nvPr/>
            </p:nvSpPr>
            <p:spPr bwMode="auto">
              <a:xfrm>
                <a:off x="4059" y="1356"/>
                <a:ext cx="1" cy="3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9" name="Rectangle 515"/>
              <p:cNvSpPr>
                <a:spLocks noChangeArrowheads="1"/>
              </p:cNvSpPr>
              <p:nvPr/>
            </p:nvSpPr>
            <p:spPr bwMode="auto">
              <a:xfrm>
                <a:off x="3963" y="1992"/>
                <a:ext cx="22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0.008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40" name="Line 516"/>
              <p:cNvSpPr>
                <a:spLocks noChangeShapeType="1"/>
              </p:cNvSpPr>
              <p:nvPr/>
            </p:nvSpPr>
            <p:spPr bwMode="auto">
              <a:xfrm flipV="1">
                <a:off x="4425" y="1932"/>
                <a:ext cx="1" cy="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41" name="Line 517"/>
              <p:cNvSpPr>
                <a:spLocks noChangeShapeType="1"/>
              </p:cNvSpPr>
              <p:nvPr/>
            </p:nvSpPr>
            <p:spPr bwMode="auto">
              <a:xfrm>
                <a:off x="4425" y="1356"/>
                <a:ext cx="1" cy="3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42" name="Rectangle 518"/>
              <p:cNvSpPr>
                <a:spLocks noChangeArrowheads="1"/>
              </p:cNvSpPr>
              <p:nvPr/>
            </p:nvSpPr>
            <p:spPr bwMode="auto">
              <a:xfrm>
                <a:off x="4329" y="1992"/>
                <a:ext cx="22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0.009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43" name="Line 519"/>
              <p:cNvSpPr>
                <a:spLocks noChangeShapeType="1"/>
              </p:cNvSpPr>
              <p:nvPr/>
            </p:nvSpPr>
            <p:spPr bwMode="auto">
              <a:xfrm flipV="1">
                <a:off x="4791" y="1932"/>
                <a:ext cx="1" cy="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44" name="Line 520"/>
              <p:cNvSpPr>
                <a:spLocks noChangeShapeType="1"/>
              </p:cNvSpPr>
              <p:nvPr/>
            </p:nvSpPr>
            <p:spPr bwMode="auto">
              <a:xfrm>
                <a:off x="4791" y="1356"/>
                <a:ext cx="1" cy="3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45" name="Rectangle 521"/>
              <p:cNvSpPr>
                <a:spLocks noChangeArrowheads="1"/>
              </p:cNvSpPr>
              <p:nvPr/>
            </p:nvSpPr>
            <p:spPr bwMode="auto">
              <a:xfrm>
                <a:off x="4719" y="1992"/>
                <a:ext cx="186"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0.01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46" name="Line 522"/>
              <p:cNvSpPr>
                <a:spLocks noChangeShapeType="1"/>
              </p:cNvSpPr>
              <p:nvPr/>
            </p:nvSpPr>
            <p:spPr bwMode="auto">
              <a:xfrm>
                <a:off x="1131" y="1974"/>
                <a:ext cx="3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47" name="Line 523"/>
              <p:cNvSpPr>
                <a:spLocks noChangeShapeType="1"/>
              </p:cNvSpPr>
              <p:nvPr/>
            </p:nvSpPr>
            <p:spPr bwMode="auto">
              <a:xfrm flipH="1">
                <a:off x="4749" y="1974"/>
                <a:ext cx="4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48" name="Rectangle 524"/>
              <p:cNvSpPr>
                <a:spLocks noChangeArrowheads="1"/>
              </p:cNvSpPr>
              <p:nvPr/>
            </p:nvSpPr>
            <p:spPr bwMode="auto">
              <a:xfrm>
                <a:off x="1041" y="1926"/>
                <a:ext cx="10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49" name="Line 525"/>
              <p:cNvSpPr>
                <a:spLocks noChangeShapeType="1"/>
              </p:cNvSpPr>
              <p:nvPr/>
            </p:nvSpPr>
            <p:spPr bwMode="auto">
              <a:xfrm>
                <a:off x="1131" y="1662"/>
                <a:ext cx="3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50" name="Line 526"/>
              <p:cNvSpPr>
                <a:spLocks noChangeShapeType="1"/>
              </p:cNvSpPr>
              <p:nvPr/>
            </p:nvSpPr>
            <p:spPr bwMode="auto">
              <a:xfrm flipH="1">
                <a:off x="4749" y="1662"/>
                <a:ext cx="4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51" name="Rectangle 527"/>
              <p:cNvSpPr>
                <a:spLocks noChangeArrowheads="1"/>
              </p:cNvSpPr>
              <p:nvPr/>
            </p:nvSpPr>
            <p:spPr bwMode="auto">
              <a:xfrm>
                <a:off x="1065" y="1614"/>
                <a:ext cx="7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52" name="Line 528"/>
              <p:cNvSpPr>
                <a:spLocks noChangeShapeType="1"/>
              </p:cNvSpPr>
              <p:nvPr/>
            </p:nvSpPr>
            <p:spPr bwMode="auto">
              <a:xfrm>
                <a:off x="1131" y="1356"/>
                <a:ext cx="3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53" name="Line 529"/>
              <p:cNvSpPr>
                <a:spLocks noChangeShapeType="1"/>
              </p:cNvSpPr>
              <p:nvPr/>
            </p:nvSpPr>
            <p:spPr bwMode="auto">
              <a:xfrm flipH="1">
                <a:off x="4749" y="1356"/>
                <a:ext cx="4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54" name="Rectangle 530"/>
              <p:cNvSpPr>
                <a:spLocks noChangeArrowheads="1"/>
              </p:cNvSpPr>
              <p:nvPr/>
            </p:nvSpPr>
            <p:spPr bwMode="auto">
              <a:xfrm>
                <a:off x="1065" y="1308"/>
                <a:ext cx="7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55" name="Line 531"/>
              <p:cNvSpPr>
                <a:spLocks noChangeShapeType="1"/>
              </p:cNvSpPr>
              <p:nvPr/>
            </p:nvSpPr>
            <p:spPr bwMode="auto">
              <a:xfrm>
                <a:off x="1131" y="1356"/>
                <a:ext cx="3660"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56" name="Line 532"/>
              <p:cNvSpPr>
                <a:spLocks noChangeShapeType="1"/>
              </p:cNvSpPr>
              <p:nvPr/>
            </p:nvSpPr>
            <p:spPr bwMode="auto">
              <a:xfrm>
                <a:off x="1131" y="1974"/>
                <a:ext cx="3660"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57" name="Line 533"/>
              <p:cNvSpPr>
                <a:spLocks noChangeShapeType="1"/>
              </p:cNvSpPr>
              <p:nvPr/>
            </p:nvSpPr>
            <p:spPr bwMode="auto">
              <a:xfrm flipV="1">
                <a:off x="4791" y="1356"/>
                <a:ext cx="1" cy="61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58" name="Line 534"/>
              <p:cNvSpPr>
                <a:spLocks noChangeShapeType="1"/>
              </p:cNvSpPr>
              <p:nvPr/>
            </p:nvSpPr>
            <p:spPr bwMode="auto">
              <a:xfrm flipV="1">
                <a:off x="1131" y="1356"/>
                <a:ext cx="1" cy="61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59" name="Freeform 535"/>
              <p:cNvSpPr>
                <a:spLocks/>
              </p:cNvSpPr>
              <p:nvPr/>
            </p:nvSpPr>
            <p:spPr bwMode="auto">
              <a:xfrm>
                <a:off x="1131" y="1506"/>
                <a:ext cx="1050" cy="312"/>
              </a:xfrm>
              <a:custGeom>
                <a:avLst/>
                <a:gdLst/>
                <a:ahLst/>
                <a:cxnLst>
                  <a:cxn ang="0">
                    <a:pos x="12" y="0"/>
                  </a:cxn>
                  <a:cxn ang="0">
                    <a:pos x="36" y="0"/>
                  </a:cxn>
                  <a:cxn ang="0">
                    <a:pos x="66" y="0"/>
                  </a:cxn>
                  <a:cxn ang="0">
                    <a:pos x="90" y="0"/>
                  </a:cxn>
                  <a:cxn ang="0">
                    <a:pos x="114" y="0"/>
                  </a:cxn>
                  <a:cxn ang="0">
                    <a:pos x="138" y="0"/>
                  </a:cxn>
                  <a:cxn ang="0">
                    <a:pos x="162" y="0"/>
                  </a:cxn>
                  <a:cxn ang="0">
                    <a:pos x="186" y="0"/>
                  </a:cxn>
                  <a:cxn ang="0">
                    <a:pos x="210" y="0"/>
                  </a:cxn>
                  <a:cxn ang="0">
                    <a:pos x="240" y="0"/>
                  </a:cxn>
                  <a:cxn ang="0">
                    <a:pos x="264" y="0"/>
                  </a:cxn>
                  <a:cxn ang="0">
                    <a:pos x="288" y="0"/>
                  </a:cxn>
                  <a:cxn ang="0">
                    <a:pos x="312" y="0"/>
                  </a:cxn>
                  <a:cxn ang="0">
                    <a:pos x="336" y="0"/>
                  </a:cxn>
                  <a:cxn ang="0">
                    <a:pos x="360" y="0"/>
                  </a:cxn>
                  <a:cxn ang="0">
                    <a:pos x="390" y="0"/>
                  </a:cxn>
                  <a:cxn ang="0">
                    <a:pos x="414" y="0"/>
                  </a:cxn>
                  <a:cxn ang="0">
                    <a:pos x="438" y="312"/>
                  </a:cxn>
                  <a:cxn ang="0">
                    <a:pos x="462" y="312"/>
                  </a:cxn>
                  <a:cxn ang="0">
                    <a:pos x="486" y="312"/>
                  </a:cxn>
                  <a:cxn ang="0">
                    <a:pos x="510" y="312"/>
                  </a:cxn>
                  <a:cxn ang="0">
                    <a:pos x="534" y="312"/>
                  </a:cxn>
                  <a:cxn ang="0">
                    <a:pos x="564" y="312"/>
                  </a:cxn>
                  <a:cxn ang="0">
                    <a:pos x="588" y="312"/>
                  </a:cxn>
                  <a:cxn ang="0">
                    <a:pos x="612" y="312"/>
                  </a:cxn>
                  <a:cxn ang="0">
                    <a:pos x="636" y="312"/>
                  </a:cxn>
                  <a:cxn ang="0">
                    <a:pos x="660" y="312"/>
                  </a:cxn>
                  <a:cxn ang="0">
                    <a:pos x="684" y="312"/>
                  </a:cxn>
                  <a:cxn ang="0">
                    <a:pos x="708" y="312"/>
                  </a:cxn>
                  <a:cxn ang="0">
                    <a:pos x="738" y="312"/>
                  </a:cxn>
                  <a:cxn ang="0">
                    <a:pos x="762" y="312"/>
                  </a:cxn>
                  <a:cxn ang="0">
                    <a:pos x="786" y="312"/>
                  </a:cxn>
                  <a:cxn ang="0">
                    <a:pos x="810" y="312"/>
                  </a:cxn>
                  <a:cxn ang="0">
                    <a:pos x="834" y="0"/>
                  </a:cxn>
                  <a:cxn ang="0">
                    <a:pos x="858" y="0"/>
                  </a:cxn>
                  <a:cxn ang="0">
                    <a:pos x="888" y="0"/>
                  </a:cxn>
                  <a:cxn ang="0">
                    <a:pos x="912" y="0"/>
                  </a:cxn>
                  <a:cxn ang="0">
                    <a:pos x="936" y="0"/>
                  </a:cxn>
                  <a:cxn ang="0">
                    <a:pos x="960" y="0"/>
                  </a:cxn>
                  <a:cxn ang="0">
                    <a:pos x="984" y="0"/>
                  </a:cxn>
                  <a:cxn ang="0">
                    <a:pos x="1008" y="0"/>
                  </a:cxn>
                  <a:cxn ang="0">
                    <a:pos x="1032" y="0"/>
                  </a:cxn>
                </a:cxnLst>
                <a:rect l="0" t="0" r="r" b="b"/>
                <a:pathLst>
                  <a:path w="1050" h="312">
                    <a:moveTo>
                      <a:pt x="0" y="0"/>
                    </a:moveTo>
                    <a:lnTo>
                      <a:pt x="6" y="0"/>
                    </a:lnTo>
                    <a:lnTo>
                      <a:pt x="12" y="0"/>
                    </a:lnTo>
                    <a:lnTo>
                      <a:pt x="24" y="0"/>
                    </a:lnTo>
                    <a:lnTo>
                      <a:pt x="30" y="0"/>
                    </a:lnTo>
                    <a:lnTo>
                      <a:pt x="36" y="0"/>
                    </a:lnTo>
                    <a:lnTo>
                      <a:pt x="48" y="0"/>
                    </a:lnTo>
                    <a:lnTo>
                      <a:pt x="54" y="0"/>
                    </a:lnTo>
                    <a:lnTo>
                      <a:pt x="66" y="0"/>
                    </a:lnTo>
                    <a:lnTo>
                      <a:pt x="72" y="0"/>
                    </a:lnTo>
                    <a:lnTo>
                      <a:pt x="78" y="0"/>
                    </a:lnTo>
                    <a:lnTo>
                      <a:pt x="90" y="0"/>
                    </a:lnTo>
                    <a:lnTo>
                      <a:pt x="96" y="0"/>
                    </a:lnTo>
                    <a:lnTo>
                      <a:pt x="102" y="0"/>
                    </a:lnTo>
                    <a:lnTo>
                      <a:pt x="114" y="0"/>
                    </a:lnTo>
                    <a:lnTo>
                      <a:pt x="120" y="0"/>
                    </a:lnTo>
                    <a:lnTo>
                      <a:pt x="132" y="0"/>
                    </a:lnTo>
                    <a:lnTo>
                      <a:pt x="138" y="0"/>
                    </a:lnTo>
                    <a:lnTo>
                      <a:pt x="144" y="0"/>
                    </a:lnTo>
                    <a:lnTo>
                      <a:pt x="156" y="0"/>
                    </a:lnTo>
                    <a:lnTo>
                      <a:pt x="162" y="0"/>
                    </a:lnTo>
                    <a:lnTo>
                      <a:pt x="174" y="0"/>
                    </a:lnTo>
                    <a:lnTo>
                      <a:pt x="180" y="0"/>
                    </a:lnTo>
                    <a:lnTo>
                      <a:pt x="186" y="0"/>
                    </a:lnTo>
                    <a:lnTo>
                      <a:pt x="198" y="0"/>
                    </a:lnTo>
                    <a:lnTo>
                      <a:pt x="204" y="0"/>
                    </a:lnTo>
                    <a:lnTo>
                      <a:pt x="210" y="0"/>
                    </a:lnTo>
                    <a:lnTo>
                      <a:pt x="222" y="0"/>
                    </a:lnTo>
                    <a:lnTo>
                      <a:pt x="228" y="0"/>
                    </a:lnTo>
                    <a:lnTo>
                      <a:pt x="240" y="0"/>
                    </a:lnTo>
                    <a:lnTo>
                      <a:pt x="246" y="0"/>
                    </a:lnTo>
                    <a:lnTo>
                      <a:pt x="252" y="0"/>
                    </a:lnTo>
                    <a:lnTo>
                      <a:pt x="264" y="0"/>
                    </a:lnTo>
                    <a:lnTo>
                      <a:pt x="270" y="0"/>
                    </a:lnTo>
                    <a:lnTo>
                      <a:pt x="282" y="0"/>
                    </a:lnTo>
                    <a:lnTo>
                      <a:pt x="288" y="0"/>
                    </a:lnTo>
                    <a:lnTo>
                      <a:pt x="294" y="0"/>
                    </a:lnTo>
                    <a:lnTo>
                      <a:pt x="306" y="0"/>
                    </a:lnTo>
                    <a:lnTo>
                      <a:pt x="312" y="0"/>
                    </a:lnTo>
                    <a:lnTo>
                      <a:pt x="318" y="0"/>
                    </a:lnTo>
                    <a:lnTo>
                      <a:pt x="330" y="0"/>
                    </a:lnTo>
                    <a:lnTo>
                      <a:pt x="336" y="0"/>
                    </a:lnTo>
                    <a:lnTo>
                      <a:pt x="348" y="0"/>
                    </a:lnTo>
                    <a:lnTo>
                      <a:pt x="354" y="0"/>
                    </a:lnTo>
                    <a:lnTo>
                      <a:pt x="360" y="0"/>
                    </a:lnTo>
                    <a:lnTo>
                      <a:pt x="372" y="0"/>
                    </a:lnTo>
                    <a:lnTo>
                      <a:pt x="378" y="0"/>
                    </a:lnTo>
                    <a:lnTo>
                      <a:pt x="390" y="0"/>
                    </a:lnTo>
                    <a:lnTo>
                      <a:pt x="396" y="0"/>
                    </a:lnTo>
                    <a:lnTo>
                      <a:pt x="402" y="0"/>
                    </a:lnTo>
                    <a:lnTo>
                      <a:pt x="414" y="0"/>
                    </a:lnTo>
                    <a:lnTo>
                      <a:pt x="420" y="312"/>
                    </a:lnTo>
                    <a:lnTo>
                      <a:pt x="426" y="312"/>
                    </a:lnTo>
                    <a:lnTo>
                      <a:pt x="438" y="312"/>
                    </a:lnTo>
                    <a:lnTo>
                      <a:pt x="444" y="312"/>
                    </a:lnTo>
                    <a:lnTo>
                      <a:pt x="456" y="312"/>
                    </a:lnTo>
                    <a:lnTo>
                      <a:pt x="462" y="312"/>
                    </a:lnTo>
                    <a:lnTo>
                      <a:pt x="468" y="312"/>
                    </a:lnTo>
                    <a:lnTo>
                      <a:pt x="480" y="312"/>
                    </a:lnTo>
                    <a:lnTo>
                      <a:pt x="486" y="312"/>
                    </a:lnTo>
                    <a:lnTo>
                      <a:pt x="492" y="312"/>
                    </a:lnTo>
                    <a:lnTo>
                      <a:pt x="504" y="312"/>
                    </a:lnTo>
                    <a:lnTo>
                      <a:pt x="510" y="312"/>
                    </a:lnTo>
                    <a:lnTo>
                      <a:pt x="522" y="312"/>
                    </a:lnTo>
                    <a:lnTo>
                      <a:pt x="528" y="312"/>
                    </a:lnTo>
                    <a:lnTo>
                      <a:pt x="534" y="312"/>
                    </a:lnTo>
                    <a:lnTo>
                      <a:pt x="546" y="312"/>
                    </a:lnTo>
                    <a:lnTo>
                      <a:pt x="552" y="312"/>
                    </a:lnTo>
                    <a:lnTo>
                      <a:pt x="564" y="312"/>
                    </a:lnTo>
                    <a:lnTo>
                      <a:pt x="570" y="312"/>
                    </a:lnTo>
                    <a:lnTo>
                      <a:pt x="576" y="312"/>
                    </a:lnTo>
                    <a:lnTo>
                      <a:pt x="588" y="312"/>
                    </a:lnTo>
                    <a:lnTo>
                      <a:pt x="594" y="312"/>
                    </a:lnTo>
                    <a:lnTo>
                      <a:pt x="600" y="312"/>
                    </a:lnTo>
                    <a:lnTo>
                      <a:pt x="612" y="312"/>
                    </a:lnTo>
                    <a:lnTo>
                      <a:pt x="618" y="312"/>
                    </a:lnTo>
                    <a:lnTo>
                      <a:pt x="630" y="312"/>
                    </a:lnTo>
                    <a:lnTo>
                      <a:pt x="636" y="312"/>
                    </a:lnTo>
                    <a:lnTo>
                      <a:pt x="642" y="312"/>
                    </a:lnTo>
                    <a:lnTo>
                      <a:pt x="654" y="312"/>
                    </a:lnTo>
                    <a:lnTo>
                      <a:pt x="660" y="312"/>
                    </a:lnTo>
                    <a:lnTo>
                      <a:pt x="672" y="312"/>
                    </a:lnTo>
                    <a:lnTo>
                      <a:pt x="678" y="312"/>
                    </a:lnTo>
                    <a:lnTo>
                      <a:pt x="684" y="312"/>
                    </a:lnTo>
                    <a:lnTo>
                      <a:pt x="696" y="312"/>
                    </a:lnTo>
                    <a:lnTo>
                      <a:pt x="702" y="312"/>
                    </a:lnTo>
                    <a:lnTo>
                      <a:pt x="708" y="312"/>
                    </a:lnTo>
                    <a:lnTo>
                      <a:pt x="720" y="312"/>
                    </a:lnTo>
                    <a:lnTo>
                      <a:pt x="726" y="312"/>
                    </a:lnTo>
                    <a:lnTo>
                      <a:pt x="738" y="312"/>
                    </a:lnTo>
                    <a:lnTo>
                      <a:pt x="744" y="312"/>
                    </a:lnTo>
                    <a:lnTo>
                      <a:pt x="750" y="312"/>
                    </a:lnTo>
                    <a:lnTo>
                      <a:pt x="762" y="312"/>
                    </a:lnTo>
                    <a:lnTo>
                      <a:pt x="768" y="312"/>
                    </a:lnTo>
                    <a:lnTo>
                      <a:pt x="780" y="312"/>
                    </a:lnTo>
                    <a:lnTo>
                      <a:pt x="786" y="312"/>
                    </a:lnTo>
                    <a:lnTo>
                      <a:pt x="792" y="312"/>
                    </a:lnTo>
                    <a:lnTo>
                      <a:pt x="804" y="312"/>
                    </a:lnTo>
                    <a:lnTo>
                      <a:pt x="810" y="312"/>
                    </a:lnTo>
                    <a:lnTo>
                      <a:pt x="816" y="312"/>
                    </a:lnTo>
                    <a:lnTo>
                      <a:pt x="828" y="312"/>
                    </a:lnTo>
                    <a:lnTo>
                      <a:pt x="834" y="0"/>
                    </a:lnTo>
                    <a:lnTo>
                      <a:pt x="846" y="0"/>
                    </a:lnTo>
                    <a:lnTo>
                      <a:pt x="852" y="0"/>
                    </a:lnTo>
                    <a:lnTo>
                      <a:pt x="858" y="0"/>
                    </a:lnTo>
                    <a:lnTo>
                      <a:pt x="870" y="0"/>
                    </a:lnTo>
                    <a:lnTo>
                      <a:pt x="876" y="0"/>
                    </a:lnTo>
                    <a:lnTo>
                      <a:pt x="888" y="0"/>
                    </a:lnTo>
                    <a:lnTo>
                      <a:pt x="894" y="0"/>
                    </a:lnTo>
                    <a:lnTo>
                      <a:pt x="900" y="0"/>
                    </a:lnTo>
                    <a:lnTo>
                      <a:pt x="912" y="0"/>
                    </a:lnTo>
                    <a:lnTo>
                      <a:pt x="918" y="0"/>
                    </a:lnTo>
                    <a:lnTo>
                      <a:pt x="924" y="0"/>
                    </a:lnTo>
                    <a:lnTo>
                      <a:pt x="936" y="0"/>
                    </a:lnTo>
                    <a:lnTo>
                      <a:pt x="942" y="0"/>
                    </a:lnTo>
                    <a:lnTo>
                      <a:pt x="954" y="0"/>
                    </a:lnTo>
                    <a:lnTo>
                      <a:pt x="960" y="0"/>
                    </a:lnTo>
                    <a:lnTo>
                      <a:pt x="966" y="0"/>
                    </a:lnTo>
                    <a:lnTo>
                      <a:pt x="978" y="0"/>
                    </a:lnTo>
                    <a:lnTo>
                      <a:pt x="984" y="0"/>
                    </a:lnTo>
                    <a:lnTo>
                      <a:pt x="990" y="0"/>
                    </a:lnTo>
                    <a:lnTo>
                      <a:pt x="1002" y="0"/>
                    </a:lnTo>
                    <a:lnTo>
                      <a:pt x="1008" y="0"/>
                    </a:lnTo>
                    <a:lnTo>
                      <a:pt x="1020" y="0"/>
                    </a:lnTo>
                    <a:lnTo>
                      <a:pt x="1026" y="0"/>
                    </a:lnTo>
                    <a:lnTo>
                      <a:pt x="1032" y="0"/>
                    </a:lnTo>
                    <a:lnTo>
                      <a:pt x="1044" y="0"/>
                    </a:lnTo>
                    <a:lnTo>
                      <a:pt x="1050" y="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60" name="Freeform 536"/>
              <p:cNvSpPr>
                <a:spLocks/>
              </p:cNvSpPr>
              <p:nvPr/>
            </p:nvSpPr>
            <p:spPr bwMode="auto">
              <a:xfrm>
                <a:off x="2181" y="1506"/>
                <a:ext cx="1056" cy="312"/>
              </a:xfrm>
              <a:custGeom>
                <a:avLst/>
                <a:gdLst/>
                <a:ahLst/>
                <a:cxnLst>
                  <a:cxn ang="0">
                    <a:pos x="18" y="0"/>
                  </a:cxn>
                  <a:cxn ang="0">
                    <a:pos x="42" y="0"/>
                  </a:cxn>
                  <a:cxn ang="0">
                    <a:pos x="66" y="0"/>
                  </a:cxn>
                  <a:cxn ang="0">
                    <a:pos x="90" y="0"/>
                  </a:cxn>
                  <a:cxn ang="0">
                    <a:pos x="120" y="0"/>
                  </a:cxn>
                  <a:cxn ang="0">
                    <a:pos x="144" y="0"/>
                  </a:cxn>
                  <a:cxn ang="0">
                    <a:pos x="168" y="0"/>
                  </a:cxn>
                  <a:cxn ang="0">
                    <a:pos x="192" y="0"/>
                  </a:cxn>
                  <a:cxn ang="0">
                    <a:pos x="216" y="312"/>
                  </a:cxn>
                  <a:cxn ang="0">
                    <a:pos x="240" y="312"/>
                  </a:cxn>
                  <a:cxn ang="0">
                    <a:pos x="264" y="312"/>
                  </a:cxn>
                  <a:cxn ang="0">
                    <a:pos x="294" y="312"/>
                  </a:cxn>
                  <a:cxn ang="0">
                    <a:pos x="318" y="312"/>
                  </a:cxn>
                  <a:cxn ang="0">
                    <a:pos x="342" y="312"/>
                  </a:cxn>
                  <a:cxn ang="0">
                    <a:pos x="366" y="312"/>
                  </a:cxn>
                  <a:cxn ang="0">
                    <a:pos x="390" y="312"/>
                  </a:cxn>
                  <a:cxn ang="0">
                    <a:pos x="414" y="312"/>
                  </a:cxn>
                  <a:cxn ang="0">
                    <a:pos x="438" y="312"/>
                  </a:cxn>
                  <a:cxn ang="0">
                    <a:pos x="468" y="312"/>
                  </a:cxn>
                  <a:cxn ang="0">
                    <a:pos x="492" y="312"/>
                  </a:cxn>
                  <a:cxn ang="0">
                    <a:pos x="516" y="312"/>
                  </a:cxn>
                  <a:cxn ang="0">
                    <a:pos x="540" y="312"/>
                  </a:cxn>
                  <a:cxn ang="0">
                    <a:pos x="564" y="312"/>
                  </a:cxn>
                  <a:cxn ang="0">
                    <a:pos x="588" y="312"/>
                  </a:cxn>
                  <a:cxn ang="0">
                    <a:pos x="618" y="0"/>
                  </a:cxn>
                  <a:cxn ang="0">
                    <a:pos x="642" y="0"/>
                  </a:cxn>
                  <a:cxn ang="0">
                    <a:pos x="666" y="0"/>
                  </a:cxn>
                  <a:cxn ang="0">
                    <a:pos x="690" y="0"/>
                  </a:cxn>
                  <a:cxn ang="0">
                    <a:pos x="714" y="0"/>
                  </a:cxn>
                  <a:cxn ang="0">
                    <a:pos x="738" y="0"/>
                  </a:cxn>
                  <a:cxn ang="0">
                    <a:pos x="762" y="0"/>
                  </a:cxn>
                  <a:cxn ang="0">
                    <a:pos x="792" y="0"/>
                  </a:cxn>
                  <a:cxn ang="0">
                    <a:pos x="816" y="0"/>
                  </a:cxn>
                  <a:cxn ang="0">
                    <a:pos x="840" y="0"/>
                  </a:cxn>
                  <a:cxn ang="0">
                    <a:pos x="864" y="0"/>
                  </a:cxn>
                  <a:cxn ang="0">
                    <a:pos x="888" y="0"/>
                  </a:cxn>
                  <a:cxn ang="0">
                    <a:pos x="912" y="0"/>
                  </a:cxn>
                  <a:cxn ang="0">
                    <a:pos x="936" y="0"/>
                  </a:cxn>
                  <a:cxn ang="0">
                    <a:pos x="966" y="0"/>
                  </a:cxn>
                  <a:cxn ang="0">
                    <a:pos x="990" y="0"/>
                  </a:cxn>
                  <a:cxn ang="0">
                    <a:pos x="1014" y="0"/>
                  </a:cxn>
                  <a:cxn ang="0">
                    <a:pos x="1038" y="312"/>
                  </a:cxn>
                </a:cxnLst>
                <a:rect l="0" t="0" r="r" b="b"/>
                <a:pathLst>
                  <a:path w="1056" h="312">
                    <a:moveTo>
                      <a:pt x="0" y="0"/>
                    </a:moveTo>
                    <a:lnTo>
                      <a:pt x="12" y="0"/>
                    </a:lnTo>
                    <a:lnTo>
                      <a:pt x="18" y="0"/>
                    </a:lnTo>
                    <a:lnTo>
                      <a:pt x="24" y="0"/>
                    </a:lnTo>
                    <a:lnTo>
                      <a:pt x="36" y="0"/>
                    </a:lnTo>
                    <a:lnTo>
                      <a:pt x="42" y="0"/>
                    </a:lnTo>
                    <a:lnTo>
                      <a:pt x="48" y="0"/>
                    </a:lnTo>
                    <a:lnTo>
                      <a:pt x="60" y="0"/>
                    </a:lnTo>
                    <a:lnTo>
                      <a:pt x="66" y="0"/>
                    </a:lnTo>
                    <a:lnTo>
                      <a:pt x="78" y="0"/>
                    </a:lnTo>
                    <a:lnTo>
                      <a:pt x="84" y="0"/>
                    </a:lnTo>
                    <a:lnTo>
                      <a:pt x="90" y="0"/>
                    </a:lnTo>
                    <a:lnTo>
                      <a:pt x="102" y="0"/>
                    </a:lnTo>
                    <a:lnTo>
                      <a:pt x="108" y="0"/>
                    </a:lnTo>
                    <a:lnTo>
                      <a:pt x="120" y="0"/>
                    </a:lnTo>
                    <a:lnTo>
                      <a:pt x="126" y="0"/>
                    </a:lnTo>
                    <a:lnTo>
                      <a:pt x="132" y="0"/>
                    </a:lnTo>
                    <a:lnTo>
                      <a:pt x="144" y="0"/>
                    </a:lnTo>
                    <a:lnTo>
                      <a:pt x="150" y="0"/>
                    </a:lnTo>
                    <a:lnTo>
                      <a:pt x="156" y="0"/>
                    </a:lnTo>
                    <a:lnTo>
                      <a:pt x="168" y="0"/>
                    </a:lnTo>
                    <a:lnTo>
                      <a:pt x="174" y="0"/>
                    </a:lnTo>
                    <a:lnTo>
                      <a:pt x="186" y="0"/>
                    </a:lnTo>
                    <a:lnTo>
                      <a:pt x="192" y="0"/>
                    </a:lnTo>
                    <a:lnTo>
                      <a:pt x="198" y="312"/>
                    </a:lnTo>
                    <a:lnTo>
                      <a:pt x="210" y="312"/>
                    </a:lnTo>
                    <a:lnTo>
                      <a:pt x="216" y="312"/>
                    </a:lnTo>
                    <a:lnTo>
                      <a:pt x="228" y="312"/>
                    </a:lnTo>
                    <a:lnTo>
                      <a:pt x="234" y="312"/>
                    </a:lnTo>
                    <a:lnTo>
                      <a:pt x="240" y="312"/>
                    </a:lnTo>
                    <a:lnTo>
                      <a:pt x="252" y="312"/>
                    </a:lnTo>
                    <a:lnTo>
                      <a:pt x="258" y="312"/>
                    </a:lnTo>
                    <a:lnTo>
                      <a:pt x="264" y="312"/>
                    </a:lnTo>
                    <a:lnTo>
                      <a:pt x="276" y="312"/>
                    </a:lnTo>
                    <a:lnTo>
                      <a:pt x="282" y="312"/>
                    </a:lnTo>
                    <a:lnTo>
                      <a:pt x="294" y="312"/>
                    </a:lnTo>
                    <a:lnTo>
                      <a:pt x="300" y="312"/>
                    </a:lnTo>
                    <a:lnTo>
                      <a:pt x="306" y="312"/>
                    </a:lnTo>
                    <a:lnTo>
                      <a:pt x="318" y="312"/>
                    </a:lnTo>
                    <a:lnTo>
                      <a:pt x="324" y="312"/>
                    </a:lnTo>
                    <a:lnTo>
                      <a:pt x="330" y="312"/>
                    </a:lnTo>
                    <a:lnTo>
                      <a:pt x="342" y="312"/>
                    </a:lnTo>
                    <a:lnTo>
                      <a:pt x="348" y="312"/>
                    </a:lnTo>
                    <a:lnTo>
                      <a:pt x="360" y="312"/>
                    </a:lnTo>
                    <a:lnTo>
                      <a:pt x="366" y="312"/>
                    </a:lnTo>
                    <a:lnTo>
                      <a:pt x="372" y="312"/>
                    </a:lnTo>
                    <a:lnTo>
                      <a:pt x="384" y="312"/>
                    </a:lnTo>
                    <a:lnTo>
                      <a:pt x="390" y="312"/>
                    </a:lnTo>
                    <a:lnTo>
                      <a:pt x="402" y="312"/>
                    </a:lnTo>
                    <a:lnTo>
                      <a:pt x="408" y="312"/>
                    </a:lnTo>
                    <a:lnTo>
                      <a:pt x="414" y="312"/>
                    </a:lnTo>
                    <a:lnTo>
                      <a:pt x="426" y="312"/>
                    </a:lnTo>
                    <a:lnTo>
                      <a:pt x="432" y="312"/>
                    </a:lnTo>
                    <a:lnTo>
                      <a:pt x="438" y="312"/>
                    </a:lnTo>
                    <a:lnTo>
                      <a:pt x="450" y="312"/>
                    </a:lnTo>
                    <a:lnTo>
                      <a:pt x="456" y="312"/>
                    </a:lnTo>
                    <a:lnTo>
                      <a:pt x="468" y="312"/>
                    </a:lnTo>
                    <a:lnTo>
                      <a:pt x="474" y="312"/>
                    </a:lnTo>
                    <a:lnTo>
                      <a:pt x="480" y="312"/>
                    </a:lnTo>
                    <a:lnTo>
                      <a:pt x="492" y="312"/>
                    </a:lnTo>
                    <a:lnTo>
                      <a:pt x="498" y="312"/>
                    </a:lnTo>
                    <a:lnTo>
                      <a:pt x="510" y="312"/>
                    </a:lnTo>
                    <a:lnTo>
                      <a:pt x="516" y="312"/>
                    </a:lnTo>
                    <a:lnTo>
                      <a:pt x="522" y="312"/>
                    </a:lnTo>
                    <a:lnTo>
                      <a:pt x="534" y="312"/>
                    </a:lnTo>
                    <a:lnTo>
                      <a:pt x="540" y="312"/>
                    </a:lnTo>
                    <a:lnTo>
                      <a:pt x="546" y="312"/>
                    </a:lnTo>
                    <a:lnTo>
                      <a:pt x="558" y="312"/>
                    </a:lnTo>
                    <a:lnTo>
                      <a:pt x="564" y="312"/>
                    </a:lnTo>
                    <a:lnTo>
                      <a:pt x="576" y="312"/>
                    </a:lnTo>
                    <a:lnTo>
                      <a:pt x="582" y="312"/>
                    </a:lnTo>
                    <a:lnTo>
                      <a:pt x="588" y="312"/>
                    </a:lnTo>
                    <a:lnTo>
                      <a:pt x="600" y="312"/>
                    </a:lnTo>
                    <a:lnTo>
                      <a:pt x="606" y="312"/>
                    </a:lnTo>
                    <a:lnTo>
                      <a:pt x="618" y="0"/>
                    </a:lnTo>
                    <a:lnTo>
                      <a:pt x="624" y="0"/>
                    </a:lnTo>
                    <a:lnTo>
                      <a:pt x="630" y="0"/>
                    </a:lnTo>
                    <a:lnTo>
                      <a:pt x="642" y="0"/>
                    </a:lnTo>
                    <a:lnTo>
                      <a:pt x="648" y="0"/>
                    </a:lnTo>
                    <a:lnTo>
                      <a:pt x="654" y="0"/>
                    </a:lnTo>
                    <a:lnTo>
                      <a:pt x="666" y="0"/>
                    </a:lnTo>
                    <a:lnTo>
                      <a:pt x="672" y="0"/>
                    </a:lnTo>
                    <a:lnTo>
                      <a:pt x="684" y="0"/>
                    </a:lnTo>
                    <a:lnTo>
                      <a:pt x="690" y="0"/>
                    </a:lnTo>
                    <a:lnTo>
                      <a:pt x="696" y="0"/>
                    </a:lnTo>
                    <a:lnTo>
                      <a:pt x="708" y="0"/>
                    </a:lnTo>
                    <a:lnTo>
                      <a:pt x="714" y="0"/>
                    </a:lnTo>
                    <a:lnTo>
                      <a:pt x="726" y="0"/>
                    </a:lnTo>
                    <a:lnTo>
                      <a:pt x="732" y="0"/>
                    </a:lnTo>
                    <a:lnTo>
                      <a:pt x="738" y="0"/>
                    </a:lnTo>
                    <a:lnTo>
                      <a:pt x="750" y="0"/>
                    </a:lnTo>
                    <a:lnTo>
                      <a:pt x="756" y="0"/>
                    </a:lnTo>
                    <a:lnTo>
                      <a:pt x="762" y="0"/>
                    </a:lnTo>
                    <a:lnTo>
                      <a:pt x="774" y="0"/>
                    </a:lnTo>
                    <a:lnTo>
                      <a:pt x="780" y="0"/>
                    </a:lnTo>
                    <a:lnTo>
                      <a:pt x="792" y="0"/>
                    </a:lnTo>
                    <a:lnTo>
                      <a:pt x="798" y="0"/>
                    </a:lnTo>
                    <a:lnTo>
                      <a:pt x="804" y="0"/>
                    </a:lnTo>
                    <a:lnTo>
                      <a:pt x="816" y="0"/>
                    </a:lnTo>
                    <a:lnTo>
                      <a:pt x="822" y="0"/>
                    </a:lnTo>
                    <a:lnTo>
                      <a:pt x="828" y="0"/>
                    </a:lnTo>
                    <a:lnTo>
                      <a:pt x="840" y="0"/>
                    </a:lnTo>
                    <a:lnTo>
                      <a:pt x="846" y="0"/>
                    </a:lnTo>
                    <a:lnTo>
                      <a:pt x="858" y="0"/>
                    </a:lnTo>
                    <a:lnTo>
                      <a:pt x="864" y="0"/>
                    </a:lnTo>
                    <a:lnTo>
                      <a:pt x="870" y="0"/>
                    </a:lnTo>
                    <a:lnTo>
                      <a:pt x="882" y="0"/>
                    </a:lnTo>
                    <a:lnTo>
                      <a:pt x="888" y="0"/>
                    </a:lnTo>
                    <a:lnTo>
                      <a:pt x="900" y="0"/>
                    </a:lnTo>
                    <a:lnTo>
                      <a:pt x="906" y="0"/>
                    </a:lnTo>
                    <a:lnTo>
                      <a:pt x="912" y="0"/>
                    </a:lnTo>
                    <a:lnTo>
                      <a:pt x="924" y="0"/>
                    </a:lnTo>
                    <a:lnTo>
                      <a:pt x="930" y="0"/>
                    </a:lnTo>
                    <a:lnTo>
                      <a:pt x="936" y="0"/>
                    </a:lnTo>
                    <a:lnTo>
                      <a:pt x="948" y="0"/>
                    </a:lnTo>
                    <a:lnTo>
                      <a:pt x="954" y="0"/>
                    </a:lnTo>
                    <a:lnTo>
                      <a:pt x="966" y="0"/>
                    </a:lnTo>
                    <a:lnTo>
                      <a:pt x="972" y="0"/>
                    </a:lnTo>
                    <a:lnTo>
                      <a:pt x="978" y="0"/>
                    </a:lnTo>
                    <a:lnTo>
                      <a:pt x="990" y="0"/>
                    </a:lnTo>
                    <a:lnTo>
                      <a:pt x="996" y="0"/>
                    </a:lnTo>
                    <a:lnTo>
                      <a:pt x="1008" y="0"/>
                    </a:lnTo>
                    <a:lnTo>
                      <a:pt x="1014" y="0"/>
                    </a:lnTo>
                    <a:lnTo>
                      <a:pt x="1020" y="0"/>
                    </a:lnTo>
                    <a:lnTo>
                      <a:pt x="1032" y="312"/>
                    </a:lnTo>
                    <a:lnTo>
                      <a:pt x="1038" y="312"/>
                    </a:lnTo>
                    <a:lnTo>
                      <a:pt x="1044" y="312"/>
                    </a:lnTo>
                    <a:lnTo>
                      <a:pt x="1056" y="312"/>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61" name="Freeform 537"/>
              <p:cNvSpPr>
                <a:spLocks/>
              </p:cNvSpPr>
              <p:nvPr/>
            </p:nvSpPr>
            <p:spPr bwMode="auto">
              <a:xfrm>
                <a:off x="3237" y="1506"/>
                <a:ext cx="1056" cy="312"/>
              </a:xfrm>
              <a:custGeom>
                <a:avLst/>
                <a:gdLst/>
                <a:ahLst/>
                <a:cxnLst>
                  <a:cxn ang="0">
                    <a:pos x="18" y="312"/>
                  </a:cxn>
                  <a:cxn ang="0">
                    <a:pos x="42" y="312"/>
                  </a:cxn>
                  <a:cxn ang="0">
                    <a:pos x="66" y="312"/>
                  </a:cxn>
                  <a:cxn ang="0">
                    <a:pos x="90" y="312"/>
                  </a:cxn>
                  <a:cxn ang="0">
                    <a:pos x="114" y="312"/>
                  </a:cxn>
                  <a:cxn ang="0">
                    <a:pos x="138" y="312"/>
                  </a:cxn>
                  <a:cxn ang="0">
                    <a:pos x="168" y="312"/>
                  </a:cxn>
                  <a:cxn ang="0">
                    <a:pos x="192" y="312"/>
                  </a:cxn>
                  <a:cxn ang="0">
                    <a:pos x="216" y="312"/>
                  </a:cxn>
                  <a:cxn ang="0">
                    <a:pos x="240" y="312"/>
                  </a:cxn>
                  <a:cxn ang="0">
                    <a:pos x="264" y="312"/>
                  </a:cxn>
                  <a:cxn ang="0">
                    <a:pos x="288" y="312"/>
                  </a:cxn>
                  <a:cxn ang="0">
                    <a:pos x="312" y="312"/>
                  </a:cxn>
                  <a:cxn ang="0">
                    <a:pos x="342" y="312"/>
                  </a:cxn>
                  <a:cxn ang="0">
                    <a:pos x="366" y="312"/>
                  </a:cxn>
                  <a:cxn ang="0">
                    <a:pos x="390" y="0"/>
                  </a:cxn>
                  <a:cxn ang="0">
                    <a:pos x="414" y="0"/>
                  </a:cxn>
                  <a:cxn ang="0">
                    <a:pos x="438" y="0"/>
                  </a:cxn>
                  <a:cxn ang="0">
                    <a:pos x="462" y="0"/>
                  </a:cxn>
                  <a:cxn ang="0">
                    <a:pos x="486" y="0"/>
                  </a:cxn>
                  <a:cxn ang="0">
                    <a:pos x="516" y="0"/>
                  </a:cxn>
                  <a:cxn ang="0">
                    <a:pos x="540" y="0"/>
                  </a:cxn>
                  <a:cxn ang="0">
                    <a:pos x="564" y="0"/>
                  </a:cxn>
                  <a:cxn ang="0">
                    <a:pos x="588" y="0"/>
                  </a:cxn>
                  <a:cxn ang="0">
                    <a:pos x="612" y="0"/>
                  </a:cxn>
                  <a:cxn ang="0">
                    <a:pos x="636" y="0"/>
                  </a:cxn>
                  <a:cxn ang="0">
                    <a:pos x="660" y="0"/>
                  </a:cxn>
                  <a:cxn ang="0">
                    <a:pos x="690" y="0"/>
                  </a:cxn>
                  <a:cxn ang="0">
                    <a:pos x="714" y="0"/>
                  </a:cxn>
                  <a:cxn ang="0">
                    <a:pos x="738" y="0"/>
                  </a:cxn>
                  <a:cxn ang="0">
                    <a:pos x="762" y="0"/>
                  </a:cxn>
                  <a:cxn ang="0">
                    <a:pos x="786" y="0"/>
                  </a:cxn>
                  <a:cxn ang="0">
                    <a:pos x="810" y="312"/>
                  </a:cxn>
                  <a:cxn ang="0">
                    <a:pos x="840" y="312"/>
                  </a:cxn>
                  <a:cxn ang="0">
                    <a:pos x="864" y="312"/>
                  </a:cxn>
                  <a:cxn ang="0">
                    <a:pos x="888" y="312"/>
                  </a:cxn>
                  <a:cxn ang="0">
                    <a:pos x="912" y="312"/>
                  </a:cxn>
                  <a:cxn ang="0">
                    <a:pos x="936" y="312"/>
                  </a:cxn>
                  <a:cxn ang="0">
                    <a:pos x="960" y="312"/>
                  </a:cxn>
                  <a:cxn ang="0">
                    <a:pos x="984" y="312"/>
                  </a:cxn>
                  <a:cxn ang="0">
                    <a:pos x="1014" y="312"/>
                  </a:cxn>
                  <a:cxn ang="0">
                    <a:pos x="1038" y="312"/>
                  </a:cxn>
                </a:cxnLst>
                <a:rect l="0" t="0" r="r" b="b"/>
                <a:pathLst>
                  <a:path w="1056" h="312">
                    <a:moveTo>
                      <a:pt x="0" y="312"/>
                    </a:moveTo>
                    <a:lnTo>
                      <a:pt x="6" y="312"/>
                    </a:lnTo>
                    <a:lnTo>
                      <a:pt x="18" y="312"/>
                    </a:lnTo>
                    <a:lnTo>
                      <a:pt x="24" y="312"/>
                    </a:lnTo>
                    <a:lnTo>
                      <a:pt x="30" y="312"/>
                    </a:lnTo>
                    <a:lnTo>
                      <a:pt x="42" y="312"/>
                    </a:lnTo>
                    <a:lnTo>
                      <a:pt x="48" y="312"/>
                    </a:lnTo>
                    <a:lnTo>
                      <a:pt x="60" y="312"/>
                    </a:lnTo>
                    <a:lnTo>
                      <a:pt x="66" y="312"/>
                    </a:lnTo>
                    <a:lnTo>
                      <a:pt x="72" y="312"/>
                    </a:lnTo>
                    <a:lnTo>
                      <a:pt x="84" y="312"/>
                    </a:lnTo>
                    <a:lnTo>
                      <a:pt x="90" y="312"/>
                    </a:lnTo>
                    <a:lnTo>
                      <a:pt x="96" y="312"/>
                    </a:lnTo>
                    <a:lnTo>
                      <a:pt x="108" y="312"/>
                    </a:lnTo>
                    <a:lnTo>
                      <a:pt x="114" y="312"/>
                    </a:lnTo>
                    <a:lnTo>
                      <a:pt x="126" y="312"/>
                    </a:lnTo>
                    <a:lnTo>
                      <a:pt x="132" y="312"/>
                    </a:lnTo>
                    <a:lnTo>
                      <a:pt x="138" y="312"/>
                    </a:lnTo>
                    <a:lnTo>
                      <a:pt x="150" y="312"/>
                    </a:lnTo>
                    <a:lnTo>
                      <a:pt x="156" y="312"/>
                    </a:lnTo>
                    <a:lnTo>
                      <a:pt x="168" y="312"/>
                    </a:lnTo>
                    <a:lnTo>
                      <a:pt x="174" y="312"/>
                    </a:lnTo>
                    <a:lnTo>
                      <a:pt x="180" y="312"/>
                    </a:lnTo>
                    <a:lnTo>
                      <a:pt x="192" y="312"/>
                    </a:lnTo>
                    <a:lnTo>
                      <a:pt x="198" y="312"/>
                    </a:lnTo>
                    <a:lnTo>
                      <a:pt x="204" y="312"/>
                    </a:lnTo>
                    <a:lnTo>
                      <a:pt x="216" y="312"/>
                    </a:lnTo>
                    <a:lnTo>
                      <a:pt x="222" y="312"/>
                    </a:lnTo>
                    <a:lnTo>
                      <a:pt x="234" y="312"/>
                    </a:lnTo>
                    <a:lnTo>
                      <a:pt x="240" y="312"/>
                    </a:lnTo>
                    <a:lnTo>
                      <a:pt x="246" y="312"/>
                    </a:lnTo>
                    <a:lnTo>
                      <a:pt x="258" y="312"/>
                    </a:lnTo>
                    <a:lnTo>
                      <a:pt x="264" y="312"/>
                    </a:lnTo>
                    <a:lnTo>
                      <a:pt x="270" y="312"/>
                    </a:lnTo>
                    <a:lnTo>
                      <a:pt x="282" y="312"/>
                    </a:lnTo>
                    <a:lnTo>
                      <a:pt x="288" y="312"/>
                    </a:lnTo>
                    <a:lnTo>
                      <a:pt x="300" y="312"/>
                    </a:lnTo>
                    <a:lnTo>
                      <a:pt x="306" y="312"/>
                    </a:lnTo>
                    <a:lnTo>
                      <a:pt x="312" y="312"/>
                    </a:lnTo>
                    <a:lnTo>
                      <a:pt x="324" y="312"/>
                    </a:lnTo>
                    <a:lnTo>
                      <a:pt x="330" y="312"/>
                    </a:lnTo>
                    <a:lnTo>
                      <a:pt x="342" y="312"/>
                    </a:lnTo>
                    <a:lnTo>
                      <a:pt x="348" y="312"/>
                    </a:lnTo>
                    <a:lnTo>
                      <a:pt x="354" y="312"/>
                    </a:lnTo>
                    <a:lnTo>
                      <a:pt x="366" y="312"/>
                    </a:lnTo>
                    <a:lnTo>
                      <a:pt x="372" y="312"/>
                    </a:lnTo>
                    <a:lnTo>
                      <a:pt x="378" y="312"/>
                    </a:lnTo>
                    <a:lnTo>
                      <a:pt x="390" y="0"/>
                    </a:lnTo>
                    <a:lnTo>
                      <a:pt x="396" y="0"/>
                    </a:lnTo>
                    <a:lnTo>
                      <a:pt x="408" y="0"/>
                    </a:lnTo>
                    <a:lnTo>
                      <a:pt x="414" y="0"/>
                    </a:lnTo>
                    <a:lnTo>
                      <a:pt x="420" y="0"/>
                    </a:lnTo>
                    <a:lnTo>
                      <a:pt x="432" y="0"/>
                    </a:lnTo>
                    <a:lnTo>
                      <a:pt x="438" y="0"/>
                    </a:lnTo>
                    <a:lnTo>
                      <a:pt x="450" y="0"/>
                    </a:lnTo>
                    <a:lnTo>
                      <a:pt x="456" y="0"/>
                    </a:lnTo>
                    <a:lnTo>
                      <a:pt x="462" y="0"/>
                    </a:lnTo>
                    <a:lnTo>
                      <a:pt x="474" y="0"/>
                    </a:lnTo>
                    <a:lnTo>
                      <a:pt x="480" y="0"/>
                    </a:lnTo>
                    <a:lnTo>
                      <a:pt x="486" y="0"/>
                    </a:lnTo>
                    <a:lnTo>
                      <a:pt x="498" y="0"/>
                    </a:lnTo>
                    <a:lnTo>
                      <a:pt x="504" y="0"/>
                    </a:lnTo>
                    <a:lnTo>
                      <a:pt x="516" y="0"/>
                    </a:lnTo>
                    <a:lnTo>
                      <a:pt x="522" y="0"/>
                    </a:lnTo>
                    <a:lnTo>
                      <a:pt x="528" y="0"/>
                    </a:lnTo>
                    <a:lnTo>
                      <a:pt x="540" y="0"/>
                    </a:lnTo>
                    <a:lnTo>
                      <a:pt x="546" y="0"/>
                    </a:lnTo>
                    <a:lnTo>
                      <a:pt x="558" y="0"/>
                    </a:lnTo>
                    <a:lnTo>
                      <a:pt x="564" y="0"/>
                    </a:lnTo>
                    <a:lnTo>
                      <a:pt x="570" y="0"/>
                    </a:lnTo>
                    <a:lnTo>
                      <a:pt x="582" y="0"/>
                    </a:lnTo>
                    <a:lnTo>
                      <a:pt x="588" y="0"/>
                    </a:lnTo>
                    <a:lnTo>
                      <a:pt x="594" y="0"/>
                    </a:lnTo>
                    <a:lnTo>
                      <a:pt x="606" y="0"/>
                    </a:lnTo>
                    <a:lnTo>
                      <a:pt x="612" y="0"/>
                    </a:lnTo>
                    <a:lnTo>
                      <a:pt x="624" y="0"/>
                    </a:lnTo>
                    <a:lnTo>
                      <a:pt x="630" y="0"/>
                    </a:lnTo>
                    <a:lnTo>
                      <a:pt x="636" y="0"/>
                    </a:lnTo>
                    <a:lnTo>
                      <a:pt x="648" y="0"/>
                    </a:lnTo>
                    <a:lnTo>
                      <a:pt x="654" y="0"/>
                    </a:lnTo>
                    <a:lnTo>
                      <a:pt x="660" y="0"/>
                    </a:lnTo>
                    <a:lnTo>
                      <a:pt x="672" y="0"/>
                    </a:lnTo>
                    <a:lnTo>
                      <a:pt x="678" y="0"/>
                    </a:lnTo>
                    <a:lnTo>
                      <a:pt x="690" y="0"/>
                    </a:lnTo>
                    <a:lnTo>
                      <a:pt x="696" y="0"/>
                    </a:lnTo>
                    <a:lnTo>
                      <a:pt x="702" y="0"/>
                    </a:lnTo>
                    <a:lnTo>
                      <a:pt x="714" y="0"/>
                    </a:lnTo>
                    <a:lnTo>
                      <a:pt x="720" y="0"/>
                    </a:lnTo>
                    <a:lnTo>
                      <a:pt x="732" y="0"/>
                    </a:lnTo>
                    <a:lnTo>
                      <a:pt x="738" y="0"/>
                    </a:lnTo>
                    <a:lnTo>
                      <a:pt x="744" y="0"/>
                    </a:lnTo>
                    <a:lnTo>
                      <a:pt x="756" y="0"/>
                    </a:lnTo>
                    <a:lnTo>
                      <a:pt x="762" y="0"/>
                    </a:lnTo>
                    <a:lnTo>
                      <a:pt x="768" y="0"/>
                    </a:lnTo>
                    <a:lnTo>
                      <a:pt x="780" y="0"/>
                    </a:lnTo>
                    <a:lnTo>
                      <a:pt x="786" y="0"/>
                    </a:lnTo>
                    <a:lnTo>
                      <a:pt x="798" y="0"/>
                    </a:lnTo>
                    <a:lnTo>
                      <a:pt x="804" y="312"/>
                    </a:lnTo>
                    <a:lnTo>
                      <a:pt x="810" y="312"/>
                    </a:lnTo>
                    <a:lnTo>
                      <a:pt x="822" y="312"/>
                    </a:lnTo>
                    <a:lnTo>
                      <a:pt x="828" y="312"/>
                    </a:lnTo>
                    <a:lnTo>
                      <a:pt x="840" y="312"/>
                    </a:lnTo>
                    <a:lnTo>
                      <a:pt x="846" y="312"/>
                    </a:lnTo>
                    <a:lnTo>
                      <a:pt x="852" y="312"/>
                    </a:lnTo>
                    <a:lnTo>
                      <a:pt x="864" y="312"/>
                    </a:lnTo>
                    <a:lnTo>
                      <a:pt x="870" y="312"/>
                    </a:lnTo>
                    <a:lnTo>
                      <a:pt x="876" y="312"/>
                    </a:lnTo>
                    <a:lnTo>
                      <a:pt x="888" y="312"/>
                    </a:lnTo>
                    <a:lnTo>
                      <a:pt x="894" y="312"/>
                    </a:lnTo>
                    <a:lnTo>
                      <a:pt x="906" y="312"/>
                    </a:lnTo>
                    <a:lnTo>
                      <a:pt x="912" y="312"/>
                    </a:lnTo>
                    <a:lnTo>
                      <a:pt x="918" y="312"/>
                    </a:lnTo>
                    <a:lnTo>
                      <a:pt x="930" y="312"/>
                    </a:lnTo>
                    <a:lnTo>
                      <a:pt x="936" y="312"/>
                    </a:lnTo>
                    <a:lnTo>
                      <a:pt x="948" y="312"/>
                    </a:lnTo>
                    <a:lnTo>
                      <a:pt x="954" y="312"/>
                    </a:lnTo>
                    <a:lnTo>
                      <a:pt x="960" y="312"/>
                    </a:lnTo>
                    <a:lnTo>
                      <a:pt x="972" y="312"/>
                    </a:lnTo>
                    <a:lnTo>
                      <a:pt x="978" y="312"/>
                    </a:lnTo>
                    <a:lnTo>
                      <a:pt x="984" y="312"/>
                    </a:lnTo>
                    <a:lnTo>
                      <a:pt x="996" y="312"/>
                    </a:lnTo>
                    <a:lnTo>
                      <a:pt x="1002" y="312"/>
                    </a:lnTo>
                    <a:lnTo>
                      <a:pt x="1014" y="312"/>
                    </a:lnTo>
                    <a:lnTo>
                      <a:pt x="1020" y="312"/>
                    </a:lnTo>
                    <a:lnTo>
                      <a:pt x="1026" y="312"/>
                    </a:lnTo>
                    <a:lnTo>
                      <a:pt x="1038" y="312"/>
                    </a:lnTo>
                    <a:lnTo>
                      <a:pt x="1044" y="312"/>
                    </a:lnTo>
                    <a:lnTo>
                      <a:pt x="1056" y="312"/>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62" name="Freeform 538"/>
              <p:cNvSpPr>
                <a:spLocks/>
              </p:cNvSpPr>
              <p:nvPr/>
            </p:nvSpPr>
            <p:spPr bwMode="auto">
              <a:xfrm>
                <a:off x="4293" y="1506"/>
                <a:ext cx="498" cy="312"/>
              </a:xfrm>
              <a:custGeom>
                <a:avLst/>
                <a:gdLst/>
                <a:ahLst/>
                <a:cxnLst>
                  <a:cxn ang="0">
                    <a:pos x="0" y="312"/>
                  </a:cxn>
                  <a:cxn ang="0">
                    <a:pos x="6" y="312"/>
                  </a:cxn>
                  <a:cxn ang="0">
                    <a:pos x="12" y="312"/>
                  </a:cxn>
                  <a:cxn ang="0">
                    <a:pos x="24" y="312"/>
                  </a:cxn>
                  <a:cxn ang="0">
                    <a:pos x="30" y="312"/>
                  </a:cxn>
                  <a:cxn ang="0">
                    <a:pos x="36" y="312"/>
                  </a:cxn>
                  <a:cxn ang="0">
                    <a:pos x="48" y="312"/>
                  </a:cxn>
                  <a:cxn ang="0">
                    <a:pos x="54" y="312"/>
                  </a:cxn>
                  <a:cxn ang="0">
                    <a:pos x="66" y="312"/>
                  </a:cxn>
                  <a:cxn ang="0">
                    <a:pos x="72" y="312"/>
                  </a:cxn>
                  <a:cxn ang="0">
                    <a:pos x="78" y="312"/>
                  </a:cxn>
                  <a:cxn ang="0">
                    <a:pos x="90" y="312"/>
                  </a:cxn>
                  <a:cxn ang="0">
                    <a:pos x="96" y="312"/>
                  </a:cxn>
                  <a:cxn ang="0">
                    <a:pos x="102" y="312"/>
                  </a:cxn>
                  <a:cxn ang="0">
                    <a:pos x="114" y="312"/>
                  </a:cxn>
                  <a:cxn ang="0">
                    <a:pos x="120" y="312"/>
                  </a:cxn>
                  <a:cxn ang="0">
                    <a:pos x="132" y="312"/>
                  </a:cxn>
                  <a:cxn ang="0">
                    <a:pos x="138" y="312"/>
                  </a:cxn>
                  <a:cxn ang="0">
                    <a:pos x="144" y="312"/>
                  </a:cxn>
                  <a:cxn ang="0">
                    <a:pos x="156" y="312"/>
                  </a:cxn>
                  <a:cxn ang="0">
                    <a:pos x="162" y="0"/>
                  </a:cxn>
                  <a:cxn ang="0">
                    <a:pos x="174" y="0"/>
                  </a:cxn>
                  <a:cxn ang="0">
                    <a:pos x="180" y="0"/>
                  </a:cxn>
                  <a:cxn ang="0">
                    <a:pos x="186" y="0"/>
                  </a:cxn>
                  <a:cxn ang="0">
                    <a:pos x="198" y="0"/>
                  </a:cxn>
                  <a:cxn ang="0">
                    <a:pos x="204" y="0"/>
                  </a:cxn>
                  <a:cxn ang="0">
                    <a:pos x="210" y="0"/>
                  </a:cxn>
                  <a:cxn ang="0">
                    <a:pos x="222" y="0"/>
                  </a:cxn>
                  <a:cxn ang="0">
                    <a:pos x="228" y="0"/>
                  </a:cxn>
                  <a:cxn ang="0">
                    <a:pos x="240" y="0"/>
                  </a:cxn>
                  <a:cxn ang="0">
                    <a:pos x="246" y="0"/>
                  </a:cxn>
                  <a:cxn ang="0">
                    <a:pos x="252" y="0"/>
                  </a:cxn>
                  <a:cxn ang="0">
                    <a:pos x="264" y="0"/>
                  </a:cxn>
                  <a:cxn ang="0">
                    <a:pos x="270" y="0"/>
                  </a:cxn>
                  <a:cxn ang="0">
                    <a:pos x="282" y="0"/>
                  </a:cxn>
                  <a:cxn ang="0">
                    <a:pos x="288" y="0"/>
                  </a:cxn>
                  <a:cxn ang="0">
                    <a:pos x="294" y="0"/>
                  </a:cxn>
                  <a:cxn ang="0">
                    <a:pos x="306" y="0"/>
                  </a:cxn>
                  <a:cxn ang="0">
                    <a:pos x="312" y="0"/>
                  </a:cxn>
                  <a:cxn ang="0">
                    <a:pos x="318" y="0"/>
                  </a:cxn>
                  <a:cxn ang="0">
                    <a:pos x="330" y="0"/>
                  </a:cxn>
                  <a:cxn ang="0">
                    <a:pos x="336" y="0"/>
                  </a:cxn>
                  <a:cxn ang="0">
                    <a:pos x="348" y="0"/>
                  </a:cxn>
                  <a:cxn ang="0">
                    <a:pos x="354" y="0"/>
                  </a:cxn>
                  <a:cxn ang="0">
                    <a:pos x="360" y="0"/>
                  </a:cxn>
                  <a:cxn ang="0">
                    <a:pos x="372" y="0"/>
                  </a:cxn>
                  <a:cxn ang="0">
                    <a:pos x="378" y="0"/>
                  </a:cxn>
                  <a:cxn ang="0">
                    <a:pos x="390" y="0"/>
                  </a:cxn>
                  <a:cxn ang="0">
                    <a:pos x="396" y="0"/>
                  </a:cxn>
                  <a:cxn ang="0">
                    <a:pos x="402" y="0"/>
                  </a:cxn>
                  <a:cxn ang="0">
                    <a:pos x="414" y="0"/>
                  </a:cxn>
                  <a:cxn ang="0">
                    <a:pos x="420" y="0"/>
                  </a:cxn>
                  <a:cxn ang="0">
                    <a:pos x="426" y="0"/>
                  </a:cxn>
                  <a:cxn ang="0">
                    <a:pos x="438" y="0"/>
                  </a:cxn>
                  <a:cxn ang="0">
                    <a:pos x="444" y="0"/>
                  </a:cxn>
                  <a:cxn ang="0">
                    <a:pos x="456" y="0"/>
                  </a:cxn>
                  <a:cxn ang="0">
                    <a:pos x="462" y="0"/>
                  </a:cxn>
                  <a:cxn ang="0">
                    <a:pos x="468" y="0"/>
                  </a:cxn>
                  <a:cxn ang="0">
                    <a:pos x="480" y="0"/>
                  </a:cxn>
                  <a:cxn ang="0">
                    <a:pos x="486" y="0"/>
                  </a:cxn>
                  <a:cxn ang="0">
                    <a:pos x="498" y="0"/>
                  </a:cxn>
                </a:cxnLst>
                <a:rect l="0" t="0" r="r" b="b"/>
                <a:pathLst>
                  <a:path w="498" h="312">
                    <a:moveTo>
                      <a:pt x="0" y="312"/>
                    </a:moveTo>
                    <a:lnTo>
                      <a:pt x="6" y="312"/>
                    </a:lnTo>
                    <a:lnTo>
                      <a:pt x="12" y="312"/>
                    </a:lnTo>
                    <a:lnTo>
                      <a:pt x="24" y="312"/>
                    </a:lnTo>
                    <a:lnTo>
                      <a:pt x="30" y="312"/>
                    </a:lnTo>
                    <a:lnTo>
                      <a:pt x="36" y="312"/>
                    </a:lnTo>
                    <a:lnTo>
                      <a:pt x="48" y="312"/>
                    </a:lnTo>
                    <a:lnTo>
                      <a:pt x="54" y="312"/>
                    </a:lnTo>
                    <a:lnTo>
                      <a:pt x="66" y="312"/>
                    </a:lnTo>
                    <a:lnTo>
                      <a:pt x="72" y="312"/>
                    </a:lnTo>
                    <a:lnTo>
                      <a:pt x="78" y="312"/>
                    </a:lnTo>
                    <a:lnTo>
                      <a:pt x="90" y="312"/>
                    </a:lnTo>
                    <a:lnTo>
                      <a:pt x="96" y="312"/>
                    </a:lnTo>
                    <a:lnTo>
                      <a:pt x="102" y="312"/>
                    </a:lnTo>
                    <a:lnTo>
                      <a:pt x="114" y="312"/>
                    </a:lnTo>
                    <a:lnTo>
                      <a:pt x="120" y="312"/>
                    </a:lnTo>
                    <a:lnTo>
                      <a:pt x="132" y="312"/>
                    </a:lnTo>
                    <a:lnTo>
                      <a:pt x="138" y="312"/>
                    </a:lnTo>
                    <a:lnTo>
                      <a:pt x="144" y="312"/>
                    </a:lnTo>
                    <a:lnTo>
                      <a:pt x="156" y="312"/>
                    </a:lnTo>
                    <a:lnTo>
                      <a:pt x="162" y="0"/>
                    </a:lnTo>
                    <a:lnTo>
                      <a:pt x="174" y="0"/>
                    </a:lnTo>
                    <a:lnTo>
                      <a:pt x="180" y="0"/>
                    </a:lnTo>
                    <a:lnTo>
                      <a:pt x="186" y="0"/>
                    </a:lnTo>
                    <a:lnTo>
                      <a:pt x="198" y="0"/>
                    </a:lnTo>
                    <a:lnTo>
                      <a:pt x="204" y="0"/>
                    </a:lnTo>
                    <a:lnTo>
                      <a:pt x="210" y="0"/>
                    </a:lnTo>
                    <a:lnTo>
                      <a:pt x="222" y="0"/>
                    </a:lnTo>
                    <a:lnTo>
                      <a:pt x="228" y="0"/>
                    </a:lnTo>
                    <a:lnTo>
                      <a:pt x="240" y="0"/>
                    </a:lnTo>
                    <a:lnTo>
                      <a:pt x="246" y="0"/>
                    </a:lnTo>
                    <a:lnTo>
                      <a:pt x="252" y="0"/>
                    </a:lnTo>
                    <a:lnTo>
                      <a:pt x="264" y="0"/>
                    </a:lnTo>
                    <a:lnTo>
                      <a:pt x="270" y="0"/>
                    </a:lnTo>
                    <a:lnTo>
                      <a:pt x="282" y="0"/>
                    </a:lnTo>
                    <a:lnTo>
                      <a:pt x="288" y="0"/>
                    </a:lnTo>
                    <a:lnTo>
                      <a:pt x="294" y="0"/>
                    </a:lnTo>
                    <a:lnTo>
                      <a:pt x="306" y="0"/>
                    </a:lnTo>
                    <a:lnTo>
                      <a:pt x="312" y="0"/>
                    </a:lnTo>
                    <a:lnTo>
                      <a:pt x="318" y="0"/>
                    </a:lnTo>
                    <a:lnTo>
                      <a:pt x="330" y="0"/>
                    </a:lnTo>
                    <a:lnTo>
                      <a:pt x="336" y="0"/>
                    </a:lnTo>
                    <a:lnTo>
                      <a:pt x="348" y="0"/>
                    </a:lnTo>
                    <a:lnTo>
                      <a:pt x="354" y="0"/>
                    </a:lnTo>
                    <a:lnTo>
                      <a:pt x="360" y="0"/>
                    </a:lnTo>
                    <a:lnTo>
                      <a:pt x="372" y="0"/>
                    </a:lnTo>
                    <a:lnTo>
                      <a:pt x="378" y="0"/>
                    </a:lnTo>
                    <a:lnTo>
                      <a:pt x="390" y="0"/>
                    </a:lnTo>
                    <a:lnTo>
                      <a:pt x="396" y="0"/>
                    </a:lnTo>
                    <a:lnTo>
                      <a:pt x="402" y="0"/>
                    </a:lnTo>
                    <a:lnTo>
                      <a:pt x="414" y="0"/>
                    </a:lnTo>
                    <a:lnTo>
                      <a:pt x="420" y="0"/>
                    </a:lnTo>
                    <a:lnTo>
                      <a:pt x="426" y="0"/>
                    </a:lnTo>
                    <a:lnTo>
                      <a:pt x="438" y="0"/>
                    </a:lnTo>
                    <a:lnTo>
                      <a:pt x="444" y="0"/>
                    </a:lnTo>
                    <a:lnTo>
                      <a:pt x="456" y="0"/>
                    </a:lnTo>
                    <a:lnTo>
                      <a:pt x="462" y="0"/>
                    </a:lnTo>
                    <a:lnTo>
                      <a:pt x="468" y="0"/>
                    </a:lnTo>
                    <a:lnTo>
                      <a:pt x="480" y="0"/>
                    </a:lnTo>
                    <a:lnTo>
                      <a:pt x="486" y="0"/>
                    </a:lnTo>
                    <a:lnTo>
                      <a:pt x="498" y="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63" name="Freeform 539"/>
              <p:cNvSpPr>
                <a:spLocks/>
              </p:cNvSpPr>
              <p:nvPr/>
            </p:nvSpPr>
            <p:spPr bwMode="auto">
              <a:xfrm>
                <a:off x="1131" y="1476"/>
                <a:ext cx="1050" cy="372"/>
              </a:xfrm>
              <a:custGeom>
                <a:avLst/>
                <a:gdLst/>
                <a:ahLst/>
                <a:cxnLst>
                  <a:cxn ang="0">
                    <a:pos x="12" y="138"/>
                  </a:cxn>
                  <a:cxn ang="0">
                    <a:pos x="36" y="72"/>
                  </a:cxn>
                  <a:cxn ang="0">
                    <a:pos x="66" y="24"/>
                  </a:cxn>
                  <a:cxn ang="0">
                    <a:pos x="90" y="6"/>
                  </a:cxn>
                  <a:cxn ang="0">
                    <a:pos x="114" y="0"/>
                  </a:cxn>
                  <a:cxn ang="0">
                    <a:pos x="138" y="18"/>
                  </a:cxn>
                  <a:cxn ang="0">
                    <a:pos x="162" y="36"/>
                  </a:cxn>
                  <a:cxn ang="0">
                    <a:pos x="186" y="54"/>
                  </a:cxn>
                  <a:cxn ang="0">
                    <a:pos x="210" y="54"/>
                  </a:cxn>
                  <a:cxn ang="0">
                    <a:pos x="240" y="42"/>
                  </a:cxn>
                  <a:cxn ang="0">
                    <a:pos x="264" y="24"/>
                  </a:cxn>
                  <a:cxn ang="0">
                    <a:pos x="288" y="6"/>
                  </a:cxn>
                  <a:cxn ang="0">
                    <a:pos x="312" y="0"/>
                  </a:cxn>
                  <a:cxn ang="0">
                    <a:pos x="336" y="12"/>
                  </a:cxn>
                  <a:cxn ang="0">
                    <a:pos x="360" y="54"/>
                  </a:cxn>
                  <a:cxn ang="0">
                    <a:pos x="390" y="114"/>
                  </a:cxn>
                  <a:cxn ang="0">
                    <a:pos x="414" y="186"/>
                  </a:cxn>
                  <a:cxn ang="0">
                    <a:pos x="438" y="258"/>
                  </a:cxn>
                  <a:cxn ang="0">
                    <a:pos x="462" y="318"/>
                  </a:cxn>
                  <a:cxn ang="0">
                    <a:pos x="486" y="354"/>
                  </a:cxn>
                  <a:cxn ang="0">
                    <a:pos x="510" y="372"/>
                  </a:cxn>
                  <a:cxn ang="0">
                    <a:pos x="534" y="366"/>
                  </a:cxn>
                  <a:cxn ang="0">
                    <a:pos x="564" y="348"/>
                  </a:cxn>
                  <a:cxn ang="0">
                    <a:pos x="588" y="330"/>
                  </a:cxn>
                  <a:cxn ang="0">
                    <a:pos x="612" y="318"/>
                  </a:cxn>
                  <a:cxn ang="0">
                    <a:pos x="636" y="318"/>
                  </a:cxn>
                  <a:cxn ang="0">
                    <a:pos x="660" y="336"/>
                  </a:cxn>
                  <a:cxn ang="0">
                    <a:pos x="684" y="354"/>
                  </a:cxn>
                  <a:cxn ang="0">
                    <a:pos x="708" y="366"/>
                  </a:cxn>
                  <a:cxn ang="0">
                    <a:pos x="738" y="372"/>
                  </a:cxn>
                  <a:cxn ang="0">
                    <a:pos x="762" y="348"/>
                  </a:cxn>
                  <a:cxn ang="0">
                    <a:pos x="786" y="306"/>
                  </a:cxn>
                  <a:cxn ang="0">
                    <a:pos x="810" y="240"/>
                  </a:cxn>
                  <a:cxn ang="0">
                    <a:pos x="834" y="168"/>
                  </a:cxn>
                  <a:cxn ang="0">
                    <a:pos x="858" y="96"/>
                  </a:cxn>
                  <a:cxn ang="0">
                    <a:pos x="888" y="42"/>
                  </a:cxn>
                  <a:cxn ang="0">
                    <a:pos x="912" y="12"/>
                  </a:cxn>
                  <a:cxn ang="0">
                    <a:pos x="936" y="0"/>
                  </a:cxn>
                  <a:cxn ang="0">
                    <a:pos x="960" y="12"/>
                  </a:cxn>
                  <a:cxn ang="0">
                    <a:pos x="984" y="30"/>
                  </a:cxn>
                  <a:cxn ang="0">
                    <a:pos x="1008" y="48"/>
                  </a:cxn>
                  <a:cxn ang="0">
                    <a:pos x="1032" y="54"/>
                  </a:cxn>
                </a:cxnLst>
                <a:rect l="0" t="0" r="r" b="b"/>
                <a:pathLst>
                  <a:path w="1050" h="372">
                    <a:moveTo>
                      <a:pt x="0" y="186"/>
                    </a:moveTo>
                    <a:lnTo>
                      <a:pt x="6" y="162"/>
                    </a:lnTo>
                    <a:lnTo>
                      <a:pt x="12" y="138"/>
                    </a:lnTo>
                    <a:lnTo>
                      <a:pt x="24" y="114"/>
                    </a:lnTo>
                    <a:lnTo>
                      <a:pt x="30" y="90"/>
                    </a:lnTo>
                    <a:lnTo>
                      <a:pt x="36" y="72"/>
                    </a:lnTo>
                    <a:lnTo>
                      <a:pt x="48" y="54"/>
                    </a:lnTo>
                    <a:lnTo>
                      <a:pt x="54" y="36"/>
                    </a:lnTo>
                    <a:lnTo>
                      <a:pt x="66" y="24"/>
                    </a:lnTo>
                    <a:lnTo>
                      <a:pt x="72" y="18"/>
                    </a:lnTo>
                    <a:lnTo>
                      <a:pt x="78" y="6"/>
                    </a:lnTo>
                    <a:lnTo>
                      <a:pt x="90" y="6"/>
                    </a:lnTo>
                    <a:lnTo>
                      <a:pt x="96" y="0"/>
                    </a:lnTo>
                    <a:lnTo>
                      <a:pt x="102" y="0"/>
                    </a:lnTo>
                    <a:lnTo>
                      <a:pt x="114" y="0"/>
                    </a:lnTo>
                    <a:lnTo>
                      <a:pt x="120" y="6"/>
                    </a:lnTo>
                    <a:lnTo>
                      <a:pt x="132" y="12"/>
                    </a:lnTo>
                    <a:lnTo>
                      <a:pt x="138" y="18"/>
                    </a:lnTo>
                    <a:lnTo>
                      <a:pt x="144" y="24"/>
                    </a:lnTo>
                    <a:lnTo>
                      <a:pt x="156" y="30"/>
                    </a:lnTo>
                    <a:lnTo>
                      <a:pt x="162" y="36"/>
                    </a:lnTo>
                    <a:lnTo>
                      <a:pt x="174" y="42"/>
                    </a:lnTo>
                    <a:lnTo>
                      <a:pt x="180" y="48"/>
                    </a:lnTo>
                    <a:lnTo>
                      <a:pt x="186" y="54"/>
                    </a:lnTo>
                    <a:lnTo>
                      <a:pt x="198" y="54"/>
                    </a:lnTo>
                    <a:lnTo>
                      <a:pt x="204" y="54"/>
                    </a:lnTo>
                    <a:lnTo>
                      <a:pt x="210" y="54"/>
                    </a:lnTo>
                    <a:lnTo>
                      <a:pt x="222" y="54"/>
                    </a:lnTo>
                    <a:lnTo>
                      <a:pt x="228" y="48"/>
                    </a:lnTo>
                    <a:lnTo>
                      <a:pt x="240" y="42"/>
                    </a:lnTo>
                    <a:lnTo>
                      <a:pt x="246" y="36"/>
                    </a:lnTo>
                    <a:lnTo>
                      <a:pt x="252" y="30"/>
                    </a:lnTo>
                    <a:lnTo>
                      <a:pt x="264" y="24"/>
                    </a:lnTo>
                    <a:lnTo>
                      <a:pt x="270" y="18"/>
                    </a:lnTo>
                    <a:lnTo>
                      <a:pt x="282" y="12"/>
                    </a:lnTo>
                    <a:lnTo>
                      <a:pt x="288" y="6"/>
                    </a:lnTo>
                    <a:lnTo>
                      <a:pt x="294" y="6"/>
                    </a:lnTo>
                    <a:lnTo>
                      <a:pt x="306" y="0"/>
                    </a:lnTo>
                    <a:lnTo>
                      <a:pt x="312" y="0"/>
                    </a:lnTo>
                    <a:lnTo>
                      <a:pt x="318" y="0"/>
                    </a:lnTo>
                    <a:lnTo>
                      <a:pt x="330" y="6"/>
                    </a:lnTo>
                    <a:lnTo>
                      <a:pt x="336" y="12"/>
                    </a:lnTo>
                    <a:lnTo>
                      <a:pt x="348" y="24"/>
                    </a:lnTo>
                    <a:lnTo>
                      <a:pt x="354" y="36"/>
                    </a:lnTo>
                    <a:lnTo>
                      <a:pt x="360" y="54"/>
                    </a:lnTo>
                    <a:lnTo>
                      <a:pt x="372" y="72"/>
                    </a:lnTo>
                    <a:lnTo>
                      <a:pt x="378" y="90"/>
                    </a:lnTo>
                    <a:lnTo>
                      <a:pt x="390" y="114"/>
                    </a:lnTo>
                    <a:lnTo>
                      <a:pt x="396" y="132"/>
                    </a:lnTo>
                    <a:lnTo>
                      <a:pt x="402" y="156"/>
                    </a:lnTo>
                    <a:lnTo>
                      <a:pt x="414" y="186"/>
                    </a:lnTo>
                    <a:lnTo>
                      <a:pt x="420" y="210"/>
                    </a:lnTo>
                    <a:lnTo>
                      <a:pt x="426" y="234"/>
                    </a:lnTo>
                    <a:lnTo>
                      <a:pt x="438" y="258"/>
                    </a:lnTo>
                    <a:lnTo>
                      <a:pt x="444" y="276"/>
                    </a:lnTo>
                    <a:lnTo>
                      <a:pt x="456" y="300"/>
                    </a:lnTo>
                    <a:lnTo>
                      <a:pt x="462" y="318"/>
                    </a:lnTo>
                    <a:lnTo>
                      <a:pt x="468" y="330"/>
                    </a:lnTo>
                    <a:lnTo>
                      <a:pt x="480" y="342"/>
                    </a:lnTo>
                    <a:lnTo>
                      <a:pt x="486" y="354"/>
                    </a:lnTo>
                    <a:lnTo>
                      <a:pt x="492" y="366"/>
                    </a:lnTo>
                    <a:lnTo>
                      <a:pt x="504" y="366"/>
                    </a:lnTo>
                    <a:lnTo>
                      <a:pt x="510" y="372"/>
                    </a:lnTo>
                    <a:lnTo>
                      <a:pt x="522" y="372"/>
                    </a:lnTo>
                    <a:lnTo>
                      <a:pt x="528" y="372"/>
                    </a:lnTo>
                    <a:lnTo>
                      <a:pt x="534" y="366"/>
                    </a:lnTo>
                    <a:lnTo>
                      <a:pt x="546" y="360"/>
                    </a:lnTo>
                    <a:lnTo>
                      <a:pt x="552" y="354"/>
                    </a:lnTo>
                    <a:lnTo>
                      <a:pt x="564" y="348"/>
                    </a:lnTo>
                    <a:lnTo>
                      <a:pt x="570" y="342"/>
                    </a:lnTo>
                    <a:lnTo>
                      <a:pt x="576" y="336"/>
                    </a:lnTo>
                    <a:lnTo>
                      <a:pt x="588" y="330"/>
                    </a:lnTo>
                    <a:lnTo>
                      <a:pt x="594" y="324"/>
                    </a:lnTo>
                    <a:lnTo>
                      <a:pt x="600" y="318"/>
                    </a:lnTo>
                    <a:lnTo>
                      <a:pt x="612" y="318"/>
                    </a:lnTo>
                    <a:lnTo>
                      <a:pt x="618" y="318"/>
                    </a:lnTo>
                    <a:lnTo>
                      <a:pt x="630" y="318"/>
                    </a:lnTo>
                    <a:lnTo>
                      <a:pt x="636" y="318"/>
                    </a:lnTo>
                    <a:lnTo>
                      <a:pt x="642" y="324"/>
                    </a:lnTo>
                    <a:lnTo>
                      <a:pt x="654" y="330"/>
                    </a:lnTo>
                    <a:lnTo>
                      <a:pt x="660" y="336"/>
                    </a:lnTo>
                    <a:lnTo>
                      <a:pt x="672" y="342"/>
                    </a:lnTo>
                    <a:lnTo>
                      <a:pt x="678" y="348"/>
                    </a:lnTo>
                    <a:lnTo>
                      <a:pt x="684" y="354"/>
                    </a:lnTo>
                    <a:lnTo>
                      <a:pt x="696" y="360"/>
                    </a:lnTo>
                    <a:lnTo>
                      <a:pt x="702" y="366"/>
                    </a:lnTo>
                    <a:lnTo>
                      <a:pt x="708" y="366"/>
                    </a:lnTo>
                    <a:lnTo>
                      <a:pt x="720" y="372"/>
                    </a:lnTo>
                    <a:lnTo>
                      <a:pt x="726" y="372"/>
                    </a:lnTo>
                    <a:lnTo>
                      <a:pt x="738" y="372"/>
                    </a:lnTo>
                    <a:lnTo>
                      <a:pt x="744" y="366"/>
                    </a:lnTo>
                    <a:lnTo>
                      <a:pt x="750" y="360"/>
                    </a:lnTo>
                    <a:lnTo>
                      <a:pt x="762" y="348"/>
                    </a:lnTo>
                    <a:lnTo>
                      <a:pt x="768" y="336"/>
                    </a:lnTo>
                    <a:lnTo>
                      <a:pt x="780" y="324"/>
                    </a:lnTo>
                    <a:lnTo>
                      <a:pt x="786" y="306"/>
                    </a:lnTo>
                    <a:lnTo>
                      <a:pt x="792" y="282"/>
                    </a:lnTo>
                    <a:lnTo>
                      <a:pt x="804" y="264"/>
                    </a:lnTo>
                    <a:lnTo>
                      <a:pt x="810" y="240"/>
                    </a:lnTo>
                    <a:lnTo>
                      <a:pt x="816" y="216"/>
                    </a:lnTo>
                    <a:lnTo>
                      <a:pt x="828" y="192"/>
                    </a:lnTo>
                    <a:lnTo>
                      <a:pt x="834" y="168"/>
                    </a:lnTo>
                    <a:lnTo>
                      <a:pt x="846" y="144"/>
                    </a:lnTo>
                    <a:lnTo>
                      <a:pt x="852" y="120"/>
                    </a:lnTo>
                    <a:lnTo>
                      <a:pt x="858" y="96"/>
                    </a:lnTo>
                    <a:lnTo>
                      <a:pt x="870" y="78"/>
                    </a:lnTo>
                    <a:lnTo>
                      <a:pt x="876" y="60"/>
                    </a:lnTo>
                    <a:lnTo>
                      <a:pt x="888" y="42"/>
                    </a:lnTo>
                    <a:lnTo>
                      <a:pt x="894" y="30"/>
                    </a:lnTo>
                    <a:lnTo>
                      <a:pt x="900" y="18"/>
                    </a:lnTo>
                    <a:lnTo>
                      <a:pt x="912" y="12"/>
                    </a:lnTo>
                    <a:lnTo>
                      <a:pt x="918" y="6"/>
                    </a:lnTo>
                    <a:lnTo>
                      <a:pt x="924" y="0"/>
                    </a:lnTo>
                    <a:lnTo>
                      <a:pt x="936" y="0"/>
                    </a:lnTo>
                    <a:lnTo>
                      <a:pt x="942" y="0"/>
                    </a:lnTo>
                    <a:lnTo>
                      <a:pt x="954" y="6"/>
                    </a:lnTo>
                    <a:lnTo>
                      <a:pt x="960" y="12"/>
                    </a:lnTo>
                    <a:lnTo>
                      <a:pt x="966" y="18"/>
                    </a:lnTo>
                    <a:lnTo>
                      <a:pt x="978" y="24"/>
                    </a:lnTo>
                    <a:lnTo>
                      <a:pt x="984" y="30"/>
                    </a:lnTo>
                    <a:lnTo>
                      <a:pt x="990" y="36"/>
                    </a:lnTo>
                    <a:lnTo>
                      <a:pt x="1002" y="42"/>
                    </a:lnTo>
                    <a:lnTo>
                      <a:pt x="1008" y="48"/>
                    </a:lnTo>
                    <a:lnTo>
                      <a:pt x="1020" y="48"/>
                    </a:lnTo>
                    <a:lnTo>
                      <a:pt x="1026" y="54"/>
                    </a:lnTo>
                    <a:lnTo>
                      <a:pt x="1032" y="54"/>
                    </a:lnTo>
                    <a:lnTo>
                      <a:pt x="1044" y="54"/>
                    </a:lnTo>
                    <a:lnTo>
                      <a:pt x="1050" y="54"/>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64" name="Freeform 540"/>
              <p:cNvSpPr>
                <a:spLocks/>
              </p:cNvSpPr>
              <p:nvPr/>
            </p:nvSpPr>
            <p:spPr bwMode="auto">
              <a:xfrm>
                <a:off x="2181" y="1476"/>
                <a:ext cx="1056" cy="372"/>
              </a:xfrm>
              <a:custGeom>
                <a:avLst/>
                <a:gdLst/>
                <a:ahLst/>
                <a:cxnLst>
                  <a:cxn ang="0">
                    <a:pos x="18" y="42"/>
                  </a:cxn>
                  <a:cxn ang="0">
                    <a:pos x="42" y="24"/>
                  </a:cxn>
                  <a:cxn ang="0">
                    <a:pos x="66" y="6"/>
                  </a:cxn>
                  <a:cxn ang="0">
                    <a:pos x="90" y="0"/>
                  </a:cxn>
                  <a:cxn ang="0">
                    <a:pos x="120" y="12"/>
                  </a:cxn>
                  <a:cxn ang="0">
                    <a:pos x="144" y="48"/>
                  </a:cxn>
                  <a:cxn ang="0">
                    <a:pos x="168" y="108"/>
                  </a:cxn>
                  <a:cxn ang="0">
                    <a:pos x="192" y="180"/>
                  </a:cxn>
                  <a:cxn ang="0">
                    <a:pos x="216" y="252"/>
                  </a:cxn>
                  <a:cxn ang="0">
                    <a:pos x="240" y="312"/>
                  </a:cxn>
                  <a:cxn ang="0">
                    <a:pos x="264" y="354"/>
                  </a:cxn>
                  <a:cxn ang="0">
                    <a:pos x="294" y="372"/>
                  </a:cxn>
                  <a:cxn ang="0">
                    <a:pos x="318" y="366"/>
                  </a:cxn>
                  <a:cxn ang="0">
                    <a:pos x="342" y="348"/>
                  </a:cxn>
                  <a:cxn ang="0">
                    <a:pos x="366" y="330"/>
                  </a:cxn>
                  <a:cxn ang="0">
                    <a:pos x="390" y="318"/>
                  </a:cxn>
                  <a:cxn ang="0">
                    <a:pos x="414" y="318"/>
                  </a:cxn>
                  <a:cxn ang="0">
                    <a:pos x="438" y="330"/>
                  </a:cxn>
                  <a:cxn ang="0">
                    <a:pos x="468" y="354"/>
                  </a:cxn>
                  <a:cxn ang="0">
                    <a:pos x="492" y="366"/>
                  </a:cxn>
                  <a:cxn ang="0">
                    <a:pos x="516" y="372"/>
                  </a:cxn>
                  <a:cxn ang="0">
                    <a:pos x="540" y="354"/>
                  </a:cxn>
                  <a:cxn ang="0">
                    <a:pos x="564" y="306"/>
                  </a:cxn>
                  <a:cxn ang="0">
                    <a:pos x="588" y="246"/>
                  </a:cxn>
                  <a:cxn ang="0">
                    <a:pos x="618" y="174"/>
                  </a:cxn>
                  <a:cxn ang="0">
                    <a:pos x="642" y="102"/>
                  </a:cxn>
                  <a:cxn ang="0">
                    <a:pos x="666" y="48"/>
                  </a:cxn>
                  <a:cxn ang="0">
                    <a:pos x="690" y="12"/>
                  </a:cxn>
                  <a:cxn ang="0">
                    <a:pos x="714" y="0"/>
                  </a:cxn>
                  <a:cxn ang="0">
                    <a:pos x="738" y="12"/>
                  </a:cxn>
                  <a:cxn ang="0">
                    <a:pos x="762" y="30"/>
                  </a:cxn>
                  <a:cxn ang="0">
                    <a:pos x="792" y="48"/>
                  </a:cxn>
                  <a:cxn ang="0">
                    <a:pos x="816" y="54"/>
                  </a:cxn>
                  <a:cxn ang="0">
                    <a:pos x="840" y="48"/>
                  </a:cxn>
                  <a:cxn ang="0">
                    <a:pos x="864" y="36"/>
                  </a:cxn>
                  <a:cxn ang="0">
                    <a:pos x="888" y="12"/>
                  </a:cxn>
                  <a:cxn ang="0">
                    <a:pos x="912" y="0"/>
                  </a:cxn>
                  <a:cxn ang="0">
                    <a:pos x="936" y="6"/>
                  </a:cxn>
                  <a:cxn ang="0">
                    <a:pos x="966" y="30"/>
                  </a:cxn>
                  <a:cxn ang="0">
                    <a:pos x="990" y="78"/>
                  </a:cxn>
                  <a:cxn ang="0">
                    <a:pos x="1014" y="150"/>
                  </a:cxn>
                  <a:cxn ang="0">
                    <a:pos x="1038" y="222"/>
                  </a:cxn>
                </a:cxnLst>
                <a:rect l="0" t="0" r="r" b="b"/>
                <a:pathLst>
                  <a:path w="1056" h="372">
                    <a:moveTo>
                      <a:pt x="0" y="54"/>
                    </a:moveTo>
                    <a:lnTo>
                      <a:pt x="12" y="48"/>
                    </a:lnTo>
                    <a:lnTo>
                      <a:pt x="18" y="42"/>
                    </a:lnTo>
                    <a:lnTo>
                      <a:pt x="24" y="42"/>
                    </a:lnTo>
                    <a:lnTo>
                      <a:pt x="36" y="30"/>
                    </a:lnTo>
                    <a:lnTo>
                      <a:pt x="42" y="24"/>
                    </a:lnTo>
                    <a:lnTo>
                      <a:pt x="48" y="18"/>
                    </a:lnTo>
                    <a:lnTo>
                      <a:pt x="60" y="12"/>
                    </a:lnTo>
                    <a:lnTo>
                      <a:pt x="66" y="6"/>
                    </a:lnTo>
                    <a:lnTo>
                      <a:pt x="78" y="6"/>
                    </a:lnTo>
                    <a:lnTo>
                      <a:pt x="84" y="0"/>
                    </a:lnTo>
                    <a:lnTo>
                      <a:pt x="90" y="0"/>
                    </a:lnTo>
                    <a:lnTo>
                      <a:pt x="102" y="0"/>
                    </a:lnTo>
                    <a:lnTo>
                      <a:pt x="108" y="6"/>
                    </a:lnTo>
                    <a:lnTo>
                      <a:pt x="120" y="12"/>
                    </a:lnTo>
                    <a:lnTo>
                      <a:pt x="126" y="24"/>
                    </a:lnTo>
                    <a:lnTo>
                      <a:pt x="132" y="36"/>
                    </a:lnTo>
                    <a:lnTo>
                      <a:pt x="144" y="48"/>
                    </a:lnTo>
                    <a:lnTo>
                      <a:pt x="150" y="66"/>
                    </a:lnTo>
                    <a:lnTo>
                      <a:pt x="156" y="84"/>
                    </a:lnTo>
                    <a:lnTo>
                      <a:pt x="168" y="108"/>
                    </a:lnTo>
                    <a:lnTo>
                      <a:pt x="174" y="132"/>
                    </a:lnTo>
                    <a:lnTo>
                      <a:pt x="186" y="156"/>
                    </a:lnTo>
                    <a:lnTo>
                      <a:pt x="192" y="180"/>
                    </a:lnTo>
                    <a:lnTo>
                      <a:pt x="198" y="204"/>
                    </a:lnTo>
                    <a:lnTo>
                      <a:pt x="210" y="228"/>
                    </a:lnTo>
                    <a:lnTo>
                      <a:pt x="216" y="252"/>
                    </a:lnTo>
                    <a:lnTo>
                      <a:pt x="228" y="270"/>
                    </a:lnTo>
                    <a:lnTo>
                      <a:pt x="234" y="294"/>
                    </a:lnTo>
                    <a:lnTo>
                      <a:pt x="240" y="312"/>
                    </a:lnTo>
                    <a:lnTo>
                      <a:pt x="252" y="330"/>
                    </a:lnTo>
                    <a:lnTo>
                      <a:pt x="258" y="342"/>
                    </a:lnTo>
                    <a:lnTo>
                      <a:pt x="264" y="354"/>
                    </a:lnTo>
                    <a:lnTo>
                      <a:pt x="276" y="360"/>
                    </a:lnTo>
                    <a:lnTo>
                      <a:pt x="282" y="366"/>
                    </a:lnTo>
                    <a:lnTo>
                      <a:pt x="294" y="372"/>
                    </a:lnTo>
                    <a:lnTo>
                      <a:pt x="300" y="372"/>
                    </a:lnTo>
                    <a:lnTo>
                      <a:pt x="306" y="372"/>
                    </a:lnTo>
                    <a:lnTo>
                      <a:pt x="318" y="366"/>
                    </a:lnTo>
                    <a:lnTo>
                      <a:pt x="324" y="360"/>
                    </a:lnTo>
                    <a:lnTo>
                      <a:pt x="330" y="354"/>
                    </a:lnTo>
                    <a:lnTo>
                      <a:pt x="342" y="348"/>
                    </a:lnTo>
                    <a:lnTo>
                      <a:pt x="348" y="342"/>
                    </a:lnTo>
                    <a:lnTo>
                      <a:pt x="360" y="336"/>
                    </a:lnTo>
                    <a:lnTo>
                      <a:pt x="366" y="330"/>
                    </a:lnTo>
                    <a:lnTo>
                      <a:pt x="372" y="324"/>
                    </a:lnTo>
                    <a:lnTo>
                      <a:pt x="384" y="324"/>
                    </a:lnTo>
                    <a:lnTo>
                      <a:pt x="390" y="318"/>
                    </a:lnTo>
                    <a:lnTo>
                      <a:pt x="402" y="318"/>
                    </a:lnTo>
                    <a:lnTo>
                      <a:pt x="408" y="318"/>
                    </a:lnTo>
                    <a:lnTo>
                      <a:pt x="414" y="318"/>
                    </a:lnTo>
                    <a:lnTo>
                      <a:pt x="426" y="324"/>
                    </a:lnTo>
                    <a:lnTo>
                      <a:pt x="432" y="324"/>
                    </a:lnTo>
                    <a:lnTo>
                      <a:pt x="438" y="330"/>
                    </a:lnTo>
                    <a:lnTo>
                      <a:pt x="450" y="336"/>
                    </a:lnTo>
                    <a:lnTo>
                      <a:pt x="456" y="342"/>
                    </a:lnTo>
                    <a:lnTo>
                      <a:pt x="468" y="354"/>
                    </a:lnTo>
                    <a:lnTo>
                      <a:pt x="474" y="360"/>
                    </a:lnTo>
                    <a:lnTo>
                      <a:pt x="480" y="366"/>
                    </a:lnTo>
                    <a:lnTo>
                      <a:pt x="492" y="366"/>
                    </a:lnTo>
                    <a:lnTo>
                      <a:pt x="498" y="372"/>
                    </a:lnTo>
                    <a:lnTo>
                      <a:pt x="510" y="372"/>
                    </a:lnTo>
                    <a:lnTo>
                      <a:pt x="516" y="372"/>
                    </a:lnTo>
                    <a:lnTo>
                      <a:pt x="522" y="366"/>
                    </a:lnTo>
                    <a:lnTo>
                      <a:pt x="534" y="360"/>
                    </a:lnTo>
                    <a:lnTo>
                      <a:pt x="540" y="354"/>
                    </a:lnTo>
                    <a:lnTo>
                      <a:pt x="546" y="342"/>
                    </a:lnTo>
                    <a:lnTo>
                      <a:pt x="558" y="324"/>
                    </a:lnTo>
                    <a:lnTo>
                      <a:pt x="564" y="306"/>
                    </a:lnTo>
                    <a:lnTo>
                      <a:pt x="576" y="288"/>
                    </a:lnTo>
                    <a:lnTo>
                      <a:pt x="582" y="270"/>
                    </a:lnTo>
                    <a:lnTo>
                      <a:pt x="588" y="246"/>
                    </a:lnTo>
                    <a:lnTo>
                      <a:pt x="600" y="222"/>
                    </a:lnTo>
                    <a:lnTo>
                      <a:pt x="606" y="198"/>
                    </a:lnTo>
                    <a:lnTo>
                      <a:pt x="618" y="174"/>
                    </a:lnTo>
                    <a:lnTo>
                      <a:pt x="624" y="150"/>
                    </a:lnTo>
                    <a:lnTo>
                      <a:pt x="630" y="126"/>
                    </a:lnTo>
                    <a:lnTo>
                      <a:pt x="642" y="102"/>
                    </a:lnTo>
                    <a:lnTo>
                      <a:pt x="648" y="84"/>
                    </a:lnTo>
                    <a:lnTo>
                      <a:pt x="654" y="60"/>
                    </a:lnTo>
                    <a:lnTo>
                      <a:pt x="666" y="48"/>
                    </a:lnTo>
                    <a:lnTo>
                      <a:pt x="672" y="30"/>
                    </a:lnTo>
                    <a:lnTo>
                      <a:pt x="684" y="18"/>
                    </a:lnTo>
                    <a:lnTo>
                      <a:pt x="690" y="12"/>
                    </a:lnTo>
                    <a:lnTo>
                      <a:pt x="696" y="6"/>
                    </a:lnTo>
                    <a:lnTo>
                      <a:pt x="708" y="0"/>
                    </a:lnTo>
                    <a:lnTo>
                      <a:pt x="714" y="0"/>
                    </a:lnTo>
                    <a:lnTo>
                      <a:pt x="726" y="0"/>
                    </a:lnTo>
                    <a:lnTo>
                      <a:pt x="732" y="6"/>
                    </a:lnTo>
                    <a:lnTo>
                      <a:pt x="738" y="12"/>
                    </a:lnTo>
                    <a:lnTo>
                      <a:pt x="750" y="12"/>
                    </a:lnTo>
                    <a:lnTo>
                      <a:pt x="756" y="24"/>
                    </a:lnTo>
                    <a:lnTo>
                      <a:pt x="762" y="30"/>
                    </a:lnTo>
                    <a:lnTo>
                      <a:pt x="774" y="36"/>
                    </a:lnTo>
                    <a:lnTo>
                      <a:pt x="780" y="42"/>
                    </a:lnTo>
                    <a:lnTo>
                      <a:pt x="792" y="48"/>
                    </a:lnTo>
                    <a:lnTo>
                      <a:pt x="798" y="48"/>
                    </a:lnTo>
                    <a:lnTo>
                      <a:pt x="804" y="54"/>
                    </a:lnTo>
                    <a:lnTo>
                      <a:pt x="816" y="54"/>
                    </a:lnTo>
                    <a:lnTo>
                      <a:pt x="822" y="54"/>
                    </a:lnTo>
                    <a:lnTo>
                      <a:pt x="828" y="54"/>
                    </a:lnTo>
                    <a:lnTo>
                      <a:pt x="840" y="48"/>
                    </a:lnTo>
                    <a:lnTo>
                      <a:pt x="846" y="48"/>
                    </a:lnTo>
                    <a:lnTo>
                      <a:pt x="858" y="42"/>
                    </a:lnTo>
                    <a:lnTo>
                      <a:pt x="864" y="36"/>
                    </a:lnTo>
                    <a:lnTo>
                      <a:pt x="870" y="30"/>
                    </a:lnTo>
                    <a:lnTo>
                      <a:pt x="882" y="24"/>
                    </a:lnTo>
                    <a:lnTo>
                      <a:pt x="888" y="12"/>
                    </a:lnTo>
                    <a:lnTo>
                      <a:pt x="900" y="12"/>
                    </a:lnTo>
                    <a:lnTo>
                      <a:pt x="906" y="6"/>
                    </a:lnTo>
                    <a:lnTo>
                      <a:pt x="912" y="0"/>
                    </a:lnTo>
                    <a:lnTo>
                      <a:pt x="924" y="0"/>
                    </a:lnTo>
                    <a:lnTo>
                      <a:pt x="930" y="0"/>
                    </a:lnTo>
                    <a:lnTo>
                      <a:pt x="936" y="6"/>
                    </a:lnTo>
                    <a:lnTo>
                      <a:pt x="948" y="12"/>
                    </a:lnTo>
                    <a:lnTo>
                      <a:pt x="954" y="18"/>
                    </a:lnTo>
                    <a:lnTo>
                      <a:pt x="966" y="30"/>
                    </a:lnTo>
                    <a:lnTo>
                      <a:pt x="972" y="48"/>
                    </a:lnTo>
                    <a:lnTo>
                      <a:pt x="978" y="60"/>
                    </a:lnTo>
                    <a:lnTo>
                      <a:pt x="990" y="78"/>
                    </a:lnTo>
                    <a:lnTo>
                      <a:pt x="996" y="102"/>
                    </a:lnTo>
                    <a:lnTo>
                      <a:pt x="1008" y="126"/>
                    </a:lnTo>
                    <a:lnTo>
                      <a:pt x="1014" y="150"/>
                    </a:lnTo>
                    <a:lnTo>
                      <a:pt x="1020" y="174"/>
                    </a:lnTo>
                    <a:lnTo>
                      <a:pt x="1032" y="198"/>
                    </a:lnTo>
                    <a:lnTo>
                      <a:pt x="1038" y="222"/>
                    </a:lnTo>
                    <a:lnTo>
                      <a:pt x="1044" y="246"/>
                    </a:lnTo>
                    <a:lnTo>
                      <a:pt x="1056" y="27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65" name="Freeform 541"/>
              <p:cNvSpPr>
                <a:spLocks/>
              </p:cNvSpPr>
              <p:nvPr/>
            </p:nvSpPr>
            <p:spPr bwMode="auto">
              <a:xfrm>
                <a:off x="3237" y="1476"/>
                <a:ext cx="1056" cy="372"/>
              </a:xfrm>
              <a:custGeom>
                <a:avLst/>
                <a:gdLst/>
                <a:ahLst/>
                <a:cxnLst>
                  <a:cxn ang="0">
                    <a:pos x="18" y="306"/>
                  </a:cxn>
                  <a:cxn ang="0">
                    <a:pos x="42" y="348"/>
                  </a:cxn>
                  <a:cxn ang="0">
                    <a:pos x="66" y="372"/>
                  </a:cxn>
                  <a:cxn ang="0">
                    <a:pos x="90" y="366"/>
                  </a:cxn>
                  <a:cxn ang="0">
                    <a:pos x="114" y="354"/>
                  </a:cxn>
                  <a:cxn ang="0">
                    <a:pos x="138" y="330"/>
                  </a:cxn>
                  <a:cxn ang="0">
                    <a:pos x="168" y="318"/>
                  </a:cxn>
                  <a:cxn ang="0">
                    <a:pos x="192" y="318"/>
                  </a:cxn>
                  <a:cxn ang="0">
                    <a:pos x="216" y="330"/>
                  </a:cxn>
                  <a:cxn ang="0">
                    <a:pos x="240" y="348"/>
                  </a:cxn>
                  <a:cxn ang="0">
                    <a:pos x="264" y="366"/>
                  </a:cxn>
                  <a:cxn ang="0">
                    <a:pos x="288" y="372"/>
                  </a:cxn>
                  <a:cxn ang="0">
                    <a:pos x="312" y="354"/>
                  </a:cxn>
                  <a:cxn ang="0">
                    <a:pos x="342" y="312"/>
                  </a:cxn>
                  <a:cxn ang="0">
                    <a:pos x="366" y="252"/>
                  </a:cxn>
                  <a:cxn ang="0">
                    <a:pos x="390" y="180"/>
                  </a:cxn>
                  <a:cxn ang="0">
                    <a:pos x="414" y="108"/>
                  </a:cxn>
                  <a:cxn ang="0">
                    <a:pos x="438" y="48"/>
                  </a:cxn>
                  <a:cxn ang="0">
                    <a:pos x="462" y="12"/>
                  </a:cxn>
                  <a:cxn ang="0">
                    <a:pos x="486" y="0"/>
                  </a:cxn>
                  <a:cxn ang="0">
                    <a:pos x="516" y="6"/>
                  </a:cxn>
                  <a:cxn ang="0">
                    <a:pos x="540" y="24"/>
                  </a:cxn>
                  <a:cxn ang="0">
                    <a:pos x="564" y="42"/>
                  </a:cxn>
                  <a:cxn ang="0">
                    <a:pos x="588" y="54"/>
                  </a:cxn>
                  <a:cxn ang="0">
                    <a:pos x="612" y="48"/>
                  </a:cxn>
                  <a:cxn ang="0">
                    <a:pos x="636" y="36"/>
                  </a:cxn>
                  <a:cxn ang="0">
                    <a:pos x="660" y="18"/>
                  </a:cxn>
                  <a:cxn ang="0">
                    <a:pos x="690" y="0"/>
                  </a:cxn>
                  <a:cxn ang="0">
                    <a:pos x="714" y="6"/>
                  </a:cxn>
                  <a:cxn ang="0">
                    <a:pos x="738" y="30"/>
                  </a:cxn>
                  <a:cxn ang="0">
                    <a:pos x="762" y="78"/>
                  </a:cxn>
                  <a:cxn ang="0">
                    <a:pos x="786" y="144"/>
                  </a:cxn>
                  <a:cxn ang="0">
                    <a:pos x="810" y="216"/>
                  </a:cxn>
                  <a:cxn ang="0">
                    <a:pos x="840" y="282"/>
                  </a:cxn>
                  <a:cxn ang="0">
                    <a:pos x="864" y="336"/>
                  </a:cxn>
                  <a:cxn ang="0">
                    <a:pos x="888" y="366"/>
                  </a:cxn>
                  <a:cxn ang="0">
                    <a:pos x="912" y="372"/>
                  </a:cxn>
                  <a:cxn ang="0">
                    <a:pos x="936" y="360"/>
                  </a:cxn>
                  <a:cxn ang="0">
                    <a:pos x="960" y="342"/>
                  </a:cxn>
                  <a:cxn ang="0">
                    <a:pos x="984" y="324"/>
                  </a:cxn>
                  <a:cxn ang="0">
                    <a:pos x="1014" y="318"/>
                  </a:cxn>
                  <a:cxn ang="0">
                    <a:pos x="1038" y="324"/>
                  </a:cxn>
                </a:cxnLst>
                <a:rect l="0" t="0" r="r" b="b"/>
                <a:pathLst>
                  <a:path w="1056" h="372">
                    <a:moveTo>
                      <a:pt x="0" y="270"/>
                    </a:moveTo>
                    <a:lnTo>
                      <a:pt x="6" y="288"/>
                    </a:lnTo>
                    <a:lnTo>
                      <a:pt x="18" y="306"/>
                    </a:lnTo>
                    <a:lnTo>
                      <a:pt x="24" y="324"/>
                    </a:lnTo>
                    <a:lnTo>
                      <a:pt x="30" y="336"/>
                    </a:lnTo>
                    <a:lnTo>
                      <a:pt x="42" y="348"/>
                    </a:lnTo>
                    <a:lnTo>
                      <a:pt x="48" y="360"/>
                    </a:lnTo>
                    <a:lnTo>
                      <a:pt x="60" y="366"/>
                    </a:lnTo>
                    <a:lnTo>
                      <a:pt x="66" y="372"/>
                    </a:lnTo>
                    <a:lnTo>
                      <a:pt x="72" y="372"/>
                    </a:lnTo>
                    <a:lnTo>
                      <a:pt x="84" y="372"/>
                    </a:lnTo>
                    <a:lnTo>
                      <a:pt x="90" y="366"/>
                    </a:lnTo>
                    <a:lnTo>
                      <a:pt x="96" y="366"/>
                    </a:lnTo>
                    <a:lnTo>
                      <a:pt x="108" y="360"/>
                    </a:lnTo>
                    <a:lnTo>
                      <a:pt x="114" y="354"/>
                    </a:lnTo>
                    <a:lnTo>
                      <a:pt x="126" y="348"/>
                    </a:lnTo>
                    <a:lnTo>
                      <a:pt x="132" y="336"/>
                    </a:lnTo>
                    <a:lnTo>
                      <a:pt x="138" y="330"/>
                    </a:lnTo>
                    <a:lnTo>
                      <a:pt x="150" y="324"/>
                    </a:lnTo>
                    <a:lnTo>
                      <a:pt x="156" y="324"/>
                    </a:lnTo>
                    <a:lnTo>
                      <a:pt x="168" y="318"/>
                    </a:lnTo>
                    <a:lnTo>
                      <a:pt x="174" y="318"/>
                    </a:lnTo>
                    <a:lnTo>
                      <a:pt x="180" y="318"/>
                    </a:lnTo>
                    <a:lnTo>
                      <a:pt x="192" y="318"/>
                    </a:lnTo>
                    <a:lnTo>
                      <a:pt x="198" y="324"/>
                    </a:lnTo>
                    <a:lnTo>
                      <a:pt x="204" y="324"/>
                    </a:lnTo>
                    <a:lnTo>
                      <a:pt x="216" y="330"/>
                    </a:lnTo>
                    <a:lnTo>
                      <a:pt x="222" y="336"/>
                    </a:lnTo>
                    <a:lnTo>
                      <a:pt x="234" y="342"/>
                    </a:lnTo>
                    <a:lnTo>
                      <a:pt x="240" y="348"/>
                    </a:lnTo>
                    <a:lnTo>
                      <a:pt x="246" y="354"/>
                    </a:lnTo>
                    <a:lnTo>
                      <a:pt x="258" y="360"/>
                    </a:lnTo>
                    <a:lnTo>
                      <a:pt x="264" y="366"/>
                    </a:lnTo>
                    <a:lnTo>
                      <a:pt x="270" y="372"/>
                    </a:lnTo>
                    <a:lnTo>
                      <a:pt x="282" y="372"/>
                    </a:lnTo>
                    <a:lnTo>
                      <a:pt x="288" y="372"/>
                    </a:lnTo>
                    <a:lnTo>
                      <a:pt x="300" y="366"/>
                    </a:lnTo>
                    <a:lnTo>
                      <a:pt x="306" y="360"/>
                    </a:lnTo>
                    <a:lnTo>
                      <a:pt x="312" y="354"/>
                    </a:lnTo>
                    <a:lnTo>
                      <a:pt x="324" y="342"/>
                    </a:lnTo>
                    <a:lnTo>
                      <a:pt x="330" y="330"/>
                    </a:lnTo>
                    <a:lnTo>
                      <a:pt x="342" y="312"/>
                    </a:lnTo>
                    <a:lnTo>
                      <a:pt x="348" y="294"/>
                    </a:lnTo>
                    <a:lnTo>
                      <a:pt x="354" y="270"/>
                    </a:lnTo>
                    <a:lnTo>
                      <a:pt x="366" y="252"/>
                    </a:lnTo>
                    <a:lnTo>
                      <a:pt x="372" y="228"/>
                    </a:lnTo>
                    <a:lnTo>
                      <a:pt x="378" y="204"/>
                    </a:lnTo>
                    <a:lnTo>
                      <a:pt x="390" y="180"/>
                    </a:lnTo>
                    <a:lnTo>
                      <a:pt x="396" y="156"/>
                    </a:lnTo>
                    <a:lnTo>
                      <a:pt x="408" y="132"/>
                    </a:lnTo>
                    <a:lnTo>
                      <a:pt x="414" y="108"/>
                    </a:lnTo>
                    <a:lnTo>
                      <a:pt x="420" y="84"/>
                    </a:lnTo>
                    <a:lnTo>
                      <a:pt x="432" y="66"/>
                    </a:lnTo>
                    <a:lnTo>
                      <a:pt x="438" y="48"/>
                    </a:lnTo>
                    <a:lnTo>
                      <a:pt x="450" y="36"/>
                    </a:lnTo>
                    <a:lnTo>
                      <a:pt x="456" y="24"/>
                    </a:lnTo>
                    <a:lnTo>
                      <a:pt x="462" y="12"/>
                    </a:lnTo>
                    <a:lnTo>
                      <a:pt x="474" y="6"/>
                    </a:lnTo>
                    <a:lnTo>
                      <a:pt x="480" y="0"/>
                    </a:lnTo>
                    <a:lnTo>
                      <a:pt x="486" y="0"/>
                    </a:lnTo>
                    <a:lnTo>
                      <a:pt x="498" y="0"/>
                    </a:lnTo>
                    <a:lnTo>
                      <a:pt x="504" y="6"/>
                    </a:lnTo>
                    <a:lnTo>
                      <a:pt x="516" y="6"/>
                    </a:lnTo>
                    <a:lnTo>
                      <a:pt x="522" y="12"/>
                    </a:lnTo>
                    <a:lnTo>
                      <a:pt x="528" y="18"/>
                    </a:lnTo>
                    <a:lnTo>
                      <a:pt x="540" y="24"/>
                    </a:lnTo>
                    <a:lnTo>
                      <a:pt x="546" y="30"/>
                    </a:lnTo>
                    <a:lnTo>
                      <a:pt x="558" y="42"/>
                    </a:lnTo>
                    <a:lnTo>
                      <a:pt x="564" y="42"/>
                    </a:lnTo>
                    <a:lnTo>
                      <a:pt x="570" y="48"/>
                    </a:lnTo>
                    <a:lnTo>
                      <a:pt x="582" y="54"/>
                    </a:lnTo>
                    <a:lnTo>
                      <a:pt x="588" y="54"/>
                    </a:lnTo>
                    <a:lnTo>
                      <a:pt x="594" y="54"/>
                    </a:lnTo>
                    <a:lnTo>
                      <a:pt x="606" y="54"/>
                    </a:lnTo>
                    <a:lnTo>
                      <a:pt x="612" y="48"/>
                    </a:lnTo>
                    <a:lnTo>
                      <a:pt x="624" y="48"/>
                    </a:lnTo>
                    <a:lnTo>
                      <a:pt x="630" y="42"/>
                    </a:lnTo>
                    <a:lnTo>
                      <a:pt x="636" y="36"/>
                    </a:lnTo>
                    <a:lnTo>
                      <a:pt x="648" y="30"/>
                    </a:lnTo>
                    <a:lnTo>
                      <a:pt x="654" y="24"/>
                    </a:lnTo>
                    <a:lnTo>
                      <a:pt x="660" y="18"/>
                    </a:lnTo>
                    <a:lnTo>
                      <a:pt x="672" y="12"/>
                    </a:lnTo>
                    <a:lnTo>
                      <a:pt x="678" y="6"/>
                    </a:lnTo>
                    <a:lnTo>
                      <a:pt x="690" y="0"/>
                    </a:lnTo>
                    <a:lnTo>
                      <a:pt x="696" y="0"/>
                    </a:lnTo>
                    <a:lnTo>
                      <a:pt x="702" y="0"/>
                    </a:lnTo>
                    <a:lnTo>
                      <a:pt x="714" y="6"/>
                    </a:lnTo>
                    <a:lnTo>
                      <a:pt x="720" y="12"/>
                    </a:lnTo>
                    <a:lnTo>
                      <a:pt x="732" y="18"/>
                    </a:lnTo>
                    <a:lnTo>
                      <a:pt x="738" y="30"/>
                    </a:lnTo>
                    <a:lnTo>
                      <a:pt x="744" y="42"/>
                    </a:lnTo>
                    <a:lnTo>
                      <a:pt x="756" y="60"/>
                    </a:lnTo>
                    <a:lnTo>
                      <a:pt x="762" y="78"/>
                    </a:lnTo>
                    <a:lnTo>
                      <a:pt x="768" y="96"/>
                    </a:lnTo>
                    <a:lnTo>
                      <a:pt x="780" y="120"/>
                    </a:lnTo>
                    <a:lnTo>
                      <a:pt x="786" y="144"/>
                    </a:lnTo>
                    <a:lnTo>
                      <a:pt x="798" y="168"/>
                    </a:lnTo>
                    <a:lnTo>
                      <a:pt x="804" y="192"/>
                    </a:lnTo>
                    <a:lnTo>
                      <a:pt x="810" y="216"/>
                    </a:lnTo>
                    <a:lnTo>
                      <a:pt x="822" y="240"/>
                    </a:lnTo>
                    <a:lnTo>
                      <a:pt x="828" y="264"/>
                    </a:lnTo>
                    <a:lnTo>
                      <a:pt x="840" y="282"/>
                    </a:lnTo>
                    <a:lnTo>
                      <a:pt x="846" y="306"/>
                    </a:lnTo>
                    <a:lnTo>
                      <a:pt x="852" y="318"/>
                    </a:lnTo>
                    <a:lnTo>
                      <a:pt x="864" y="336"/>
                    </a:lnTo>
                    <a:lnTo>
                      <a:pt x="870" y="348"/>
                    </a:lnTo>
                    <a:lnTo>
                      <a:pt x="876" y="360"/>
                    </a:lnTo>
                    <a:lnTo>
                      <a:pt x="888" y="366"/>
                    </a:lnTo>
                    <a:lnTo>
                      <a:pt x="894" y="372"/>
                    </a:lnTo>
                    <a:lnTo>
                      <a:pt x="906" y="372"/>
                    </a:lnTo>
                    <a:lnTo>
                      <a:pt x="912" y="372"/>
                    </a:lnTo>
                    <a:lnTo>
                      <a:pt x="918" y="366"/>
                    </a:lnTo>
                    <a:lnTo>
                      <a:pt x="930" y="366"/>
                    </a:lnTo>
                    <a:lnTo>
                      <a:pt x="936" y="360"/>
                    </a:lnTo>
                    <a:lnTo>
                      <a:pt x="948" y="354"/>
                    </a:lnTo>
                    <a:lnTo>
                      <a:pt x="954" y="348"/>
                    </a:lnTo>
                    <a:lnTo>
                      <a:pt x="960" y="342"/>
                    </a:lnTo>
                    <a:lnTo>
                      <a:pt x="972" y="336"/>
                    </a:lnTo>
                    <a:lnTo>
                      <a:pt x="978" y="330"/>
                    </a:lnTo>
                    <a:lnTo>
                      <a:pt x="984" y="324"/>
                    </a:lnTo>
                    <a:lnTo>
                      <a:pt x="996" y="318"/>
                    </a:lnTo>
                    <a:lnTo>
                      <a:pt x="1002" y="318"/>
                    </a:lnTo>
                    <a:lnTo>
                      <a:pt x="1014" y="318"/>
                    </a:lnTo>
                    <a:lnTo>
                      <a:pt x="1020" y="318"/>
                    </a:lnTo>
                    <a:lnTo>
                      <a:pt x="1026" y="318"/>
                    </a:lnTo>
                    <a:lnTo>
                      <a:pt x="1038" y="324"/>
                    </a:lnTo>
                    <a:lnTo>
                      <a:pt x="1044" y="330"/>
                    </a:lnTo>
                    <a:lnTo>
                      <a:pt x="1056" y="336"/>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66" name="Freeform 542"/>
              <p:cNvSpPr>
                <a:spLocks/>
              </p:cNvSpPr>
              <p:nvPr/>
            </p:nvSpPr>
            <p:spPr bwMode="auto">
              <a:xfrm>
                <a:off x="4293" y="1476"/>
                <a:ext cx="498" cy="372"/>
              </a:xfrm>
              <a:custGeom>
                <a:avLst/>
                <a:gdLst/>
                <a:ahLst/>
                <a:cxnLst>
                  <a:cxn ang="0">
                    <a:pos x="0" y="336"/>
                  </a:cxn>
                  <a:cxn ang="0">
                    <a:pos x="6" y="342"/>
                  </a:cxn>
                  <a:cxn ang="0">
                    <a:pos x="12" y="348"/>
                  </a:cxn>
                  <a:cxn ang="0">
                    <a:pos x="24" y="354"/>
                  </a:cxn>
                  <a:cxn ang="0">
                    <a:pos x="30" y="360"/>
                  </a:cxn>
                  <a:cxn ang="0">
                    <a:pos x="36" y="366"/>
                  </a:cxn>
                  <a:cxn ang="0">
                    <a:pos x="48" y="372"/>
                  </a:cxn>
                  <a:cxn ang="0">
                    <a:pos x="54" y="372"/>
                  </a:cxn>
                  <a:cxn ang="0">
                    <a:pos x="66" y="372"/>
                  </a:cxn>
                  <a:cxn ang="0">
                    <a:pos x="72" y="366"/>
                  </a:cxn>
                  <a:cxn ang="0">
                    <a:pos x="78" y="366"/>
                  </a:cxn>
                  <a:cxn ang="0">
                    <a:pos x="90" y="354"/>
                  </a:cxn>
                  <a:cxn ang="0">
                    <a:pos x="96" y="342"/>
                  </a:cxn>
                  <a:cxn ang="0">
                    <a:pos x="102" y="330"/>
                  </a:cxn>
                  <a:cxn ang="0">
                    <a:pos x="114" y="318"/>
                  </a:cxn>
                  <a:cxn ang="0">
                    <a:pos x="120" y="300"/>
                  </a:cxn>
                  <a:cxn ang="0">
                    <a:pos x="132" y="276"/>
                  </a:cxn>
                  <a:cxn ang="0">
                    <a:pos x="138" y="258"/>
                  </a:cxn>
                  <a:cxn ang="0">
                    <a:pos x="144" y="234"/>
                  </a:cxn>
                  <a:cxn ang="0">
                    <a:pos x="156" y="210"/>
                  </a:cxn>
                  <a:cxn ang="0">
                    <a:pos x="162" y="186"/>
                  </a:cxn>
                  <a:cxn ang="0">
                    <a:pos x="174" y="162"/>
                  </a:cxn>
                  <a:cxn ang="0">
                    <a:pos x="180" y="138"/>
                  </a:cxn>
                  <a:cxn ang="0">
                    <a:pos x="186" y="114"/>
                  </a:cxn>
                  <a:cxn ang="0">
                    <a:pos x="198" y="90"/>
                  </a:cxn>
                  <a:cxn ang="0">
                    <a:pos x="204" y="72"/>
                  </a:cxn>
                  <a:cxn ang="0">
                    <a:pos x="210" y="54"/>
                  </a:cxn>
                  <a:cxn ang="0">
                    <a:pos x="222" y="36"/>
                  </a:cxn>
                  <a:cxn ang="0">
                    <a:pos x="228" y="24"/>
                  </a:cxn>
                  <a:cxn ang="0">
                    <a:pos x="240" y="12"/>
                  </a:cxn>
                  <a:cxn ang="0">
                    <a:pos x="246" y="6"/>
                  </a:cxn>
                  <a:cxn ang="0">
                    <a:pos x="252" y="0"/>
                  </a:cxn>
                  <a:cxn ang="0">
                    <a:pos x="264" y="0"/>
                  </a:cxn>
                  <a:cxn ang="0">
                    <a:pos x="270" y="0"/>
                  </a:cxn>
                  <a:cxn ang="0">
                    <a:pos x="282" y="6"/>
                  </a:cxn>
                  <a:cxn ang="0">
                    <a:pos x="288" y="6"/>
                  </a:cxn>
                  <a:cxn ang="0">
                    <a:pos x="294" y="12"/>
                  </a:cxn>
                  <a:cxn ang="0">
                    <a:pos x="306" y="18"/>
                  </a:cxn>
                  <a:cxn ang="0">
                    <a:pos x="312" y="24"/>
                  </a:cxn>
                  <a:cxn ang="0">
                    <a:pos x="318" y="30"/>
                  </a:cxn>
                  <a:cxn ang="0">
                    <a:pos x="330" y="36"/>
                  </a:cxn>
                  <a:cxn ang="0">
                    <a:pos x="336" y="42"/>
                  </a:cxn>
                  <a:cxn ang="0">
                    <a:pos x="348" y="48"/>
                  </a:cxn>
                  <a:cxn ang="0">
                    <a:pos x="354" y="54"/>
                  </a:cxn>
                  <a:cxn ang="0">
                    <a:pos x="360" y="54"/>
                  </a:cxn>
                  <a:cxn ang="0">
                    <a:pos x="372" y="54"/>
                  </a:cxn>
                  <a:cxn ang="0">
                    <a:pos x="378" y="54"/>
                  </a:cxn>
                  <a:cxn ang="0">
                    <a:pos x="390" y="54"/>
                  </a:cxn>
                  <a:cxn ang="0">
                    <a:pos x="396" y="48"/>
                  </a:cxn>
                  <a:cxn ang="0">
                    <a:pos x="402" y="42"/>
                  </a:cxn>
                  <a:cxn ang="0">
                    <a:pos x="414" y="36"/>
                  </a:cxn>
                  <a:cxn ang="0">
                    <a:pos x="420" y="30"/>
                  </a:cxn>
                  <a:cxn ang="0">
                    <a:pos x="426" y="24"/>
                  </a:cxn>
                  <a:cxn ang="0">
                    <a:pos x="438" y="18"/>
                  </a:cxn>
                  <a:cxn ang="0">
                    <a:pos x="444" y="12"/>
                  </a:cxn>
                  <a:cxn ang="0">
                    <a:pos x="456" y="6"/>
                  </a:cxn>
                  <a:cxn ang="0">
                    <a:pos x="462" y="0"/>
                  </a:cxn>
                  <a:cxn ang="0">
                    <a:pos x="468" y="0"/>
                  </a:cxn>
                  <a:cxn ang="0">
                    <a:pos x="480" y="0"/>
                  </a:cxn>
                  <a:cxn ang="0">
                    <a:pos x="486" y="6"/>
                  </a:cxn>
                  <a:cxn ang="0">
                    <a:pos x="498" y="6"/>
                  </a:cxn>
                </a:cxnLst>
                <a:rect l="0" t="0" r="r" b="b"/>
                <a:pathLst>
                  <a:path w="498" h="372">
                    <a:moveTo>
                      <a:pt x="0" y="336"/>
                    </a:moveTo>
                    <a:lnTo>
                      <a:pt x="6" y="342"/>
                    </a:lnTo>
                    <a:lnTo>
                      <a:pt x="12" y="348"/>
                    </a:lnTo>
                    <a:lnTo>
                      <a:pt x="24" y="354"/>
                    </a:lnTo>
                    <a:lnTo>
                      <a:pt x="30" y="360"/>
                    </a:lnTo>
                    <a:lnTo>
                      <a:pt x="36" y="366"/>
                    </a:lnTo>
                    <a:lnTo>
                      <a:pt x="48" y="372"/>
                    </a:lnTo>
                    <a:lnTo>
                      <a:pt x="54" y="372"/>
                    </a:lnTo>
                    <a:lnTo>
                      <a:pt x="66" y="372"/>
                    </a:lnTo>
                    <a:lnTo>
                      <a:pt x="72" y="366"/>
                    </a:lnTo>
                    <a:lnTo>
                      <a:pt x="78" y="366"/>
                    </a:lnTo>
                    <a:lnTo>
                      <a:pt x="90" y="354"/>
                    </a:lnTo>
                    <a:lnTo>
                      <a:pt x="96" y="342"/>
                    </a:lnTo>
                    <a:lnTo>
                      <a:pt x="102" y="330"/>
                    </a:lnTo>
                    <a:lnTo>
                      <a:pt x="114" y="318"/>
                    </a:lnTo>
                    <a:lnTo>
                      <a:pt x="120" y="300"/>
                    </a:lnTo>
                    <a:lnTo>
                      <a:pt x="132" y="276"/>
                    </a:lnTo>
                    <a:lnTo>
                      <a:pt x="138" y="258"/>
                    </a:lnTo>
                    <a:lnTo>
                      <a:pt x="144" y="234"/>
                    </a:lnTo>
                    <a:lnTo>
                      <a:pt x="156" y="210"/>
                    </a:lnTo>
                    <a:lnTo>
                      <a:pt x="162" y="186"/>
                    </a:lnTo>
                    <a:lnTo>
                      <a:pt x="174" y="162"/>
                    </a:lnTo>
                    <a:lnTo>
                      <a:pt x="180" y="138"/>
                    </a:lnTo>
                    <a:lnTo>
                      <a:pt x="186" y="114"/>
                    </a:lnTo>
                    <a:lnTo>
                      <a:pt x="198" y="90"/>
                    </a:lnTo>
                    <a:lnTo>
                      <a:pt x="204" y="72"/>
                    </a:lnTo>
                    <a:lnTo>
                      <a:pt x="210" y="54"/>
                    </a:lnTo>
                    <a:lnTo>
                      <a:pt x="222" y="36"/>
                    </a:lnTo>
                    <a:lnTo>
                      <a:pt x="228" y="24"/>
                    </a:lnTo>
                    <a:lnTo>
                      <a:pt x="240" y="12"/>
                    </a:lnTo>
                    <a:lnTo>
                      <a:pt x="246" y="6"/>
                    </a:lnTo>
                    <a:lnTo>
                      <a:pt x="252" y="0"/>
                    </a:lnTo>
                    <a:lnTo>
                      <a:pt x="264" y="0"/>
                    </a:lnTo>
                    <a:lnTo>
                      <a:pt x="270" y="0"/>
                    </a:lnTo>
                    <a:lnTo>
                      <a:pt x="282" y="6"/>
                    </a:lnTo>
                    <a:lnTo>
                      <a:pt x="288" y="6"/>
                    </a:lnTo>
                    <a:lnTo>
                      <a:pt x="294" y="12"/>
                    </a:lnTo>
                    <a:lnTo>
                      <a:pt x="306" y="18"/>
                    </a:lnTo>
                    <a:lnTo>
                      <a:pt x="312" y="24"/>
                    </a:lnTo>
                    <a:lnTo>
                      <a:pt x="318" y="30"/>
                    </a:lnTo>
                    <a:lnTo>
                      <a:pt x="330" y="36"/>
                    </a:lnTo>
                    <a:lnTo>
                      <a:pt x="336" y="42"/>
                    </a:lnTo>
                    <a:lnTo>
                      <a:pt x="348" y="48"/>
                    </a:lnTo>
                    <a:lnTo>
                      <a:pt x="354" y="54"/>
                    </a:lnTo>
                    <a:lnTo>
                      <a:pt x="360" y="54"/>
                    </a:lnTo>
                    <a:lnTo>
                      <a:pt x="372" y="54"/>
                    </a:lnTo>
                    <a:lnTo>
                      <a:pt x="378" y="54"/>
                    </a:lnTo>
                    <a:lnTo>
                      <a:pt x="390" y="54"/>
                    </a:lnTo>
                    <a:lnTo>
                      <a:pt x="396" y="48"/>
                    </a:lnTo>
                    <a:lnTo>
                      <a:pt x="402" y="42"/>
                    </a:lnTo>
                    <a:lnTo>
                      <a:pt x="414" y="36"/>
                    </a:lnTo>
                    <a:lnTo>
                      <a:pt x="420" y="30"/>
                    </a:lnTo>
                    <a:lnTo>
                      <a:pt x="426" y="24"/>
                    </a:lnTo>
                    <a:lnTo>
                      <a:pt x="438" y="18"/>
                    </a:lnTo>
                    <a:lnTo>
                      <a:pt x="444" y="12"/>
                    </a:lnTo>
                    <a:lnTo>
                      <a:pt x="456" y="6"/>
                    </a:lnTo>
                    <a:lnTo>
                      <a:pt x="462" y="0"/>
                    </a:lnTo>
                    <a:lnTo>
                      <a:pt x="468" y="0"/>
                    </a:lnTo>
                    <a:lnTo>
                      <a:pt x="480" y="0"/>
                    </a:lnTo>
                    <a:lnTo>
                      <a:pt x="486" y="6"/>
                    </a:lnTo>
                    <a:lnTo>
                      <a:pt x="498" y="6"/>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67" name="Rectangle 543"/>
              <p:cNvSpPr>
                <a:spLocks noChangeArrowheads="1"/>
              </p:cNvSpPr>
              <p:nvPr/>
            </p:nvSpPr>
            <p:spPr bwMode="auto">
              <a:xfrm>
                <a:off x="2343" y="1230"/>
                <a:ext cx="7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MI10" pitchFamily="82" charset="2"/>
                    <a:cs typeface="Arial" pitchFamily="34" charset="0"/>
                  </a:rPr>
                  <a:t>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68" name="Rectangle 544"/>
              <p:cNvSpPr>
                <a:spLocks noChangeArrowheads="1"/>
              </p:cNvSpPr>
              <p:nvPr/>
            </p:nvSpPr>
            <p:spPr bwMode="auto">
              <a:xfrm>
                <a:off x="2403" y="1230"/>
                <a:ext cx="9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69" name="Rectangle 545"/>
              <p:cNvSpPr>
                <a:spLocks noChangeArrowheads="1"/>
              </p:cNvSpPr>
              <p:nvPr/>
            </p:nvSpPr>
            <p:spPr bwMode="auto">
              <a:xfrm>
                <a:off x="2499" y="1218"/>
                <a:ext cx="60" cy="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CMR7" pitchFamily="82" charset="2"/>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70" name="Rectangle 546"/>
              <p:cNvSpPr>
                <a:spLocks noChangeArrowheads="1"/>
              </p:cNvSpPr>
              <p:nvPr/>
            </p:nvSpPr>
            <p:spPr bwMode="auto">
              <a:xfrm>
                <a:off x="2493" y="1272"/>
                <a:ext cx="42"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71" name="Rectangle 547"/>
              <p:cNvSpPr>
                <a:spLocks noChangeArrowheads="1"/>
              </p:cNvSpPr>
              <p:nvPr/>
            </p:nvSpPr>
            <p:spPr bwMode="auto">
              <a:xfrm>
                <a:off x="2493" y="1272"/>
                <a:ext cx="72" cy="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CMMI7" pitchFamily="82" charset="2"/>
                    <a:cs typeface="Arial" pitchFamily="34" charset="0"/>
                  </a:rPr>
                  <a:t>¼</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72" name="Rectangle 548"/>
              <p:cNvSpPr>
                <a:spLocks noChangeArrowheads="1"/>
              </p:cNvSpPr>
              <p:nvPr/>
            </p:nvSpPr>
            <p:spPr bwMode="auto">
              <a:xfrm>
                <a:off x="2541" y="1230"/>
                <a:ext cx="6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73" name="Rectangle 549"/>
              <p:cNvSpPr>
                <a:spLocks noChangeArrowheads="1"/>
              </p:cNvSpPr>
              <p:nvPr/>
            </p:nvSpPr>
            <p:spPr bwMode="auto">
              <a:xfrm>
                <a:off x="2571" y="1230"/>
                <a:ext cx="6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74" name="Rectangle 550"/>
              <p:cNvSpPr>
                <a:spLocks noChangeArrowheads="1"/>
              </p:cNvSpPr>
              <p:nvPr/>
            </p:nvSpPr>
            <p:spPr bwMode="auto">
              <a:xfrm>
                <a:off x="2601" y="1230"/>
                <a:ext cx="60"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75" name="Rectangle 551"/>
              <p:cNvSpPr>
                <a:spLocks noChangeArrowheads="1"/>
              </p:cNvSpPr>
              <p:nvPr/>
            </p:nvSpPr>
            <p:spPr bwMode="auto">
              <a:xfrm>
                <a:off x="2625" y="1230"/>
                <a:ext cx="7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76" name="Rectangle 552"/>
              <p:cNvSpPr>
                <a:spLocks noChangeArrowheads="1"/>
              </p:cNvSpPr>
              <p:nvPr/>
            </p:nvSpPr>
            <p:spPr bwMode="auto">
              <a:xfrm>
                <a:off x="2673" y="1230"/>
                <a:ext cx="6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77" name="Rectangle 553"/>
              <p:cNvSpPr>
                <a:spLocks noChangeArrowheads="1"/>
              </p:cNvSpPr>
              <p:nvPr/>
            </p:nvSpPr>
            <p:spPr bwMode="auto">
              <a:xfrm>
                <a:off x="2703" y="1230"/>
                <a:ext cx="7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78" name="Rectangle 554"/>
              <p:cNvSpPr>
                <a:spLocks noChangeArrowheads="1"/>
              </p:cNvSpPr>
              <p:nvPr/>
            </p:nvSpPr>
            <p:spPr bwMode="auto">
              <a:xfrm>
                <a:off x="2745" y="1230"/>
                <a:ext cx="84"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MI10" pitchFamily="82" charset="2"/>
                    <a:cs typeface="Arial" pitchFamily="34" charset="0"/>
                  </a:rPr>
                  <a:t>¼</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79" name="Rectangle 555"/>
              <p:cNvSpPr>
                <a:spLocks noChangeArrowheads="1"/>
              </p:cNvSpPr>
              <p:nvPr/>
            </p:nvSpPr>
            <p:spPr bwMode="auto">
              <a:xfrm>
                <a:off x="2787" y="1230"/>
                <a:ext cx="90"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MI10" pitchFamily="82" charset="2"/>
                    <a:cs typeface="Arial" pitchFamily="34" charset="0"/>
                  </a:rPr>
                  <a:t>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80" name="Rectangle 556"/>
              <p:cNvSpPr>
                <a:spLocks noChangeArrowheads="1"/>
              </p:cNvSpPr>
              <p:nvPr/>
            </p:nvSpPr>
            <p:spPr bwMode="auto">
              <a:xfrm>
                <a:off x="2847" y="1230"/>
                <a:ext cx="72"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MI10" pitchFamily="82" charset="2"/>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81" name="Rectangle 557"/>
              <p:cNvSpPr>
                <a:spLocks noChangeArrowheads="1"/>
              </p:cNvSpPr>
              <p:nvPr/>
            </p:nvSpPr>
            <p:spPr bwMode="auto">
              <a:xfrm>
                <a:off x="2877" y="1230"/>
                <a:ext cx="6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82" name="Rectangle 558"/>
              <p:cNvSpPr>
                <a:spLocks noChangeArrowheads="1"/>
              </p:cNvSpPr>
              <p:nvPr/>
            </p:nvSpPr>
            <p:spPr bwMode="auto">
              <a:xfrm>
                <a:off x="2925" y="1230"/>
                <a:ext cx="9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83" name="Rectangle 559"/>
              <p:cNvSpPr>
                <a:spLocks noChangeArrowheads="1"/>
              </p:cNvSpPr>
              <p:nvPr/>
            </p:nvSpPr>
            <p:spPr bwMode="auto">
              <a:xfrm>
                <a:off x="3003" y="1230"/>
                <a:ext cx="7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84" name="Rectangle 560"/>
              <p:cNvSpPr>
                <a:spLocks noChangeArrowheads="1"/>
              </p:cNvSpPr>
              <p:nvPr/>
            </p:nvSpPr>
            <p:spPr bwMode="auto">
              <a:xfrm>
                <a:off x="3045" y="1230"/>
                <a:ext cx="84"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MI10" pitchFamily="82" charset="2"/>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85" name="Rectangle 561"/>
              <p:cNvSpPr>
                <a:spLocks noChangeArrowheads="1"/>
              </p:cNvSpPr>
              <p:nvPr/>
            </p:nvSpPr>
            <p:spPr bwMode="auto">
              <a:xfrm>
                <a:off x="3087" y="1230"/>
                <a:ext cx="7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86" name="Rectangle 562"/>
              <p:cNvSpPr>
                <a:spLocks noChangeArrowheads="1"/>
              </p:cNvSpPr>
              <p:nvPr/>
            </p:nvSpPr>
            <p:spPr bwMode="auto">
              <a:xfrm>
                <a:off x="3141" y="1230"/>
                <a:ext cx="6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87" name="Rectangle 563"/>
              <p:cNvSpPr>
                <a:spLocks noChangeArrowheads="1"/>
              </p:cNvSpPr>
              <p:nvPr/>
            </p:nvSpPr>
            <p:spPr bwMode="auto">
              <a:xfrm>
                <a:off x="3171" y="1230"/>
                <a:ext cx="60"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88" name="Rectangle 564"/>
              <p:cNvSpPr>
                <a:spLocks noChangeArrowheads="1"/>
              </p:cNvSpPr>
              <p:nvPr/>
            </p:nvSpPr>
            <p:spPr bwMode="auto">
              <a:xfrm>
                <a:off x="3195" y="1230"/>
                <a:ext cx="7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89" name="Rectangle 565"/>
              <p:cNvSpPr>
                <a:spLocks noChangeArrowheads="1"/>
              </p:cNvSpPr>
              <p:nvPr/>
            </p:nvSpPr>
            <p:spPr bwMode="auto">
              <a:xfrm>
                <a:off x="3237" y="1230"/>
                <a:ext cx="6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0" name="Rectangle 566"/>
              <p:cNvSpPr>
                <a:spLocks noChangeArrowheads="1"/>
              </p:cNvSpPr>
              <p:nvPr/>
            </p:nvSpPr>
            <p:spPr bwMode="auto">
              <a:xfrm>
                <a:off x="3267" y="1230"/>
                <a:ext cx="7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1" name="Rectangle 567"/>
              <p:cNvSpPr>
                <a:spLocks noChangeArrowheads="1"/>
              </p:cNvSpPr>
              <p:nvPr/>
            </p:nvSpPr>
            <p:spPr bwMode="auto">
              <a:xfrm>
                <a:off x="3309" y="1230"/>
                <a:ext cx="84"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MI10" pitchFamily="82" charset="2"/>
                    <a:cs typeface="Arial" pitchFamily="34" charset="0"/>
                  </a:rPr>
                  <a:t>¼</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2" name="Rectangle 568"/>
              <p:cNvSpPr>
                <a:spLocks noChangeArrowheads="1"/>
              </p:cNvSpPr>
              <p:nvPr/>
            </p:nvSpPr>
            <p:spPr bwMode="auto">
              <a:xfrm>
                <a:off x="3357" y="1230"/>
                <a:ext cx="7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3" name="Rectangle 569"/>
              <p:cNvSpPr>
                <a:spLocks noChangeArrowheads="1"/>
              </p:cNvSpPr>
              <p:nvPr/>
            </p:nvSpPr>
            <p:spPr bwMode="auto">
              <a:xfrm>
                <a:off x="3399" y="1230"/>
                <a:ext cx="90"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MI10" pitchFamily="82" charset="2"/>
                    <a:cs typeface="Arial" pitchFamily="34" charset="0"/>
                  </a:rPr>
                  <a:t>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4" name="Rectangle 570"/>
              <p:cNvSpPr>
                <a:spLocks noChangeArrowheads="1"/>
              </p:cNvSpPr>
              <p:nvPr/>
            </p:nvSpPr>
            <p:spPr bwMode="auto">
              <a:xfrm>
                <a:off x="3459" y="1230"/>
                <a:ext cx="72"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MI10" pitchFamily="82" charset="2"/>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5" name="Rectangle 571"/>
              <p:cNvSpPr>
                <a:spLocks noChangeArrowheads="1"/>
              </p:cNvSpPr>
              <p:nvPr/>
            </p:nvSpPr>
            <p:spPr bwMode="auto">
              <a:xfrm>
                <a:off x="3489" y="1230"/>
                <a:ext cx="6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6" name="Rectangle 572"/>
              <p:cNvSpPr>
                <a:spLocks noChangeArrowheads="1"/>
              </p:cNvSpPr>
              <p:nvPr/>
            </p:nvSpPr>
            <p:spPr bwMode="auto">
              <a:xfrm>
                <a:off x="3519" y="1230"/>
                <a:ext cx="6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7" name="Rectangle 573"/>
              <p:cNvSpPr>
                <a:spLocks noChangeArrowheads="1"/>
              </p:cNvSpPr>
              <p:nvPr/>
            </p:nvSpPr>
            <p:spPr bwMode="auto">
              <a:xfrm>
                <a:off x="1131" y="2214"/>
                <a:ext cx="3660" cy="6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98" name="Rectangle 574"/>
              <p:cNvSpPr>
                <a:spLocks noChangeArrowheads="1"/>
              </p:cNvSpPr>
              <p:nvPr/>
            </p:nvSpPr>
            <p:spPr bwMode="auto">
              <a:xfrm>
                <a:off x="1131" y="2214"/>
                <a:ext cx="3660" cy="61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99" name="Line 575"/>
              <p:cNvSpPr>
                <a:spLocks noChangeShapeType="1"/>
              </p:cNvSpPr>
              <p:nvPr/>
            </p:nvSpPr>
            <p:spPr bwMode="auto">
              <a:xfrm>
                <a:off x="1131" y="2214"/>
                <a:ext cx="3660"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00" name="Line 576"/>
              <p:cNvSpPr>
                <a:spLocks noChangeShapeType="1"/>
              </p:cNvSpPr>
              <p:nvPr/>
            </p:nvSpPr>
            <p:spPr bwMode="auto">
              <a:xfrm>
                <a:off x="1131" y="2826"/>
                <a:ext cx="3660"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01" name="Line 577"/>
              <p:cNvSpPr>
                <a:spLocks noChangeShapeType="1"/>
              </p:cNvSpPr>
              <p:nvPr/>
            </p:nvSpPr>
            <p:spPr bwMode="auto">
              <a:xfrm flipV="1">
                <a:off x="4791" y="2214"/>
                <a:ext cx="1" cy="61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02" name="Line 578"/>
              <p:cNvSpPr>
                <a:spLocks noChangeShapeType="1"/>
              </p:cNvSpPr>
              <p:nvPr/>
            </p:nvSpPr>
            <p:spPr bwMode="auto">
              <a:xfrm flipV="1">
                <a:off x="1131" y="2214"/>
                <a:ext cx="1" cy="61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03" name="Line 579"/>
              <p:cNvSpPr>
                <a:spLocks noChangeShapeType="1"/>
              </p:cNvSpPr>
              <p:nvPr/>
            </p:nvSpPr>
            <p:spPr bwMode="auto">
              <a:xfrm>
                <a:off x="1131" y="2826"/>
                <a:ext cx="3660"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04" name="Line 580"/>
              <p:cNvSpPr>
                <a:spLocks noChangeShapeType="1"/>
              </p:cNvSpPr>
              <p:nvPr/>
            </p:nvSpPr>
            <p:spPr bwMode="auto">
              <a:xfrm flipV="1">
                <a:off x="1131" y="2214"/>
                <a:ext cx="1" cy="61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05" name="Line 581"/>
              <p:cNvSpPr>
                <a:spLocks noChangeShapeType="1"/>
              </p:cNvSpPr>
              <p:nvPr/>
            </p:nvSpPr>
            <p:spPr bwMode="auto">
              <a:xfrm flipV="1">
                <a:off x="1131" y="2784"/>
                <a:ext cx="1" cy="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06" name="Line 582"/>
              <p:cNvSpPr>
                <a:spLocks noChangeShapeType="1"/>
              </p:cNvSpPr>
              <p:nvPr/>
            </p:nvSpPr>
            <p:spPr bwMode="auto">
              <a:xfrm>
                <a:off x="1131" y="2214"/>
                <a:ext cx="1" cy="3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07" name="Rectangle 583"/>
              <p:cNvSpPr>
                <a:spLocks noChangeArrowheads="1"/>
              </p:cNvSpPr>
              <p:nvPr/>
            </p:nvSpPr>
            <p:spPr bwMode="auto">
              <a:xfrm>
                <a:off x="1113" y="2844"/>
                <a:ext cx="7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08" name="Line 584"/>
              <p:cNvSpPr>
                <a:spLocks noChangeShapeType="1"/>
              </p:cNvSpPr>
              <p:nvPr/>
            </p:nvSpPr>
            <p:spPr bwMode="auto">
              <a:xfrm flipV="1">
                <a:off x="1497" y="2784"/>
                <a:ext cx="1" cy="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09" name="Line 585"/>
              <p:cNvSpPr>
                <a:spLocks noChangeShapeType="1"/>
              </p:cNvSpPr>
              <p:nvPr/>
            </p:nvSpPr>
            <p:spPr bwMode="auto">
              <a:xfrm>
                <a:off x="1497" y="2214"/>
                <a:ext cx="1" cy="3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10" name="Rectangle 586"/>
              <p:cNvSpPr>
                <a:spLocks noChangeArrowheads="1"/>
              </p:cNvSpPr>
              <p:nvPr/>
            </p:nvSpPr>
            <p:spPr bwMode="auto">
              <a:xfrm>
                <a:off x="1401" y="2844"/>
                <a:ext cx="22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0.001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11" name="Line 587"/>
              <p:cNvSpPr>
                <a:spLocks noChangeShapeType="1"/>
              </p:cNvSpPr>
              <p:nvPr/>
            </p:nvSpPr>
            <p:spPr bwMode="auto">
              <a:xfrm flipV="1">
                <a:off x="1863" y="2784"/>
                <a:ext cx="1" cy="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12" name="Line 588"/>
              <p:cNvSpPr>
                <a:spLocks noChangeShapeType="1"/>
              </p:cNvSpPr>
              <p:nvPr/>
            </p:nvSpPr>
            <p:spPr bwMode="auto">
              <a:xfrm>
                <a:off x="1863" y="2214"/>
                <a:ext cx="1" cy="3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13" name="Rectangle 589"/>
              <p:cNvSpPr>
                <a:spLocks noChangeArrowheads="1"/>
              </p:cNvSpPr>
              <p:nvPr/>
            </p:nvSpPr>
            <p:spPr bwMode="auto">
              <a:xfrm>
                <a:off x="1767" y="2844"/>
                <a:ext cx="22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0.002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14" name="Line 590"/>
              <p:cNvSpPr>
                <a:spLocks noChangeShapeType="1"/>
              </p:cNvSpPr>
              <p:nvPr/>
            </p:nvSpPr>
            <p:spPr bwMode="auto">
              <a:xfrm flipV="1">
                <a:off x="2229" y="2784"/>
                <a:ext cx="1" cy="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15" name="Line 591"/>
              <p:cNvSpPr>
                <a:spLocks noChangeShapeType="1"/>
              </p:cNvSpPr>
              <p:nvPr/>
            </p:nvSpPr>
            <p:spPr bwMode="auto">
              <a:xfrm>
                <a:off x="2229" y="2214"/>
                <a:ext cx="1" cy="3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16" name="Rectangle 592"/>
              <p:cNvSpPr>
                <a:spLocks noChangeArrowheads="1"/>
              </p:cNvSpPr>
              <p:nvPr/>
            </p:nvSpPr>
            <p:spPr bwMode="auto">
              <a:xfrm>
                <a:off x="2133" y="2844"/>
                <a:ext cx="22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0.003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17" name="Line 593"/>
              <p:cNvSpPr>
                <a:spLocks noChangeShapeType="1"/>
              </p:cNvSpPr>
              <p:nvPr/>
            </p:nvSpPr>
            <p:spPr bwMode="auto">
              <a:xfrm flipV="1">
                <a:off x="2595" y="2784"/>
                <a:ext cx="1" cy="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18" name="Line 594"/>
              <p:cNvSpPr>
                <a:spLocks noChangeShapeType="1"/>
              </p:cNvSpPr>
              <p:nvPr/>
            </p:nvSpPr>
            <p:spPr bwMode="auto">
              <a:xfrm>
                <a:off x="2595" y="2214"/>
                <a:ext cx="1" cy="3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19" name="Rectangle 595"/>
              <p:cNvSpPr>
                <a:spLocks noChangeArrowheads="1"/>
              </p:cNvSpPr>
              <p:nvPr/>
            </p:nvSpPr>
            <p:spPr bwMode="auto">
              <a:xfrm>
                <a:off x="2499" y="2844"/>
                <a:ext cx="22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0.004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20" name="Line 596"/>
              <p:cNvSpPr>
                <a:spLocks noChangeShapeType="1"/>
              </p:cNvSpPr>
              <p:nvPr/>
            </p:nvSpPr>
            <p:spPr bwMode="auto">
              <a:xfrm flipV="1">
                <a:off x="2961" y="2784"/>
                <a:ext cx="1" cy="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21" name="Line 597"/>
              <p:cNvSpPr>
                <a:spLocks noChangeShapeType="1"/>
              </p:cNvSpPr>
              <p:nvPr/>
            </p:nvSpPr>
            <p:spPr bwMode="auto">
              <a:xfrm>
                <a:off x="2961" y="2214"/>
                <a:ext cx="1" cy="3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22" name="Rectangle 598"/>
              <p:cNvSpPr>
                <a:spLocks noChangeArrowheads="1"/>
              </p:cNvSpPr>
              <p:nvPr/>
            </p:nvSpPr>
            <p:spPr bwMode="auto">
              <a:xfrm>
                <a:off x="2865" y="2844"/>
                <a:ext cx="22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0.005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23" name="Line 599"/>
              <p:cNvSpPr>
                <a:spLocks noChangeShapeType="1"/>
              </p:cNvSpPr>
              <p:nvPr/>
            </p:nvSpPr>
            <p:spPr bwMode="auto">
              <a:xfrm flipV="1">
                <a:off x="3327" y="2784"/>
                <a:ext cx="1" cy="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24" name="Line 600"/>
              <p:cNvSpPr>
                <a:spLocks noChangeShapeType="1"/>
              </p:cNvSpPr>
              <p:nvPr/>
            </p:nvSpPr>
            <p:spPr bwMode="auto">
              <a:xfrm>
                <a:off x="3327" y="2214"/>
                <a:ext cx="1" cy="3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25" name="Rectangle 601"/>
              <p:cNvSpPr>
                <a:spLocks noChangeArrowheads="1"/>
              </p:cNvSpPr>
              <p:nvPr/>
            </p:nvSpPr>
            <p:spPr bwMode="auto">
              <a:xfrm>
                <a:off x="3231" y="2844"/>
                <a:ext cx="22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0.006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26" name="Line 602"/>
              <p:cNvSpPr>
                <a:spLocks noChangeShapeType="1"/>
              </p:cNvSpPr>
              <p:nvPr/>
            </p:nvSpPr>
            <p:spPr bwMode="auto">
              <a:xfrm flipV="1">
                <a:off x="3693" y="2784"/>
                <a:ext cx="1" cy="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27" name="Line 603"/>
              <p:cNvSpPr>
                <a:spLocks noChangeShapeType="1"/>
              </p:cNvSpPr>
              <p:nvPr/>
            </p:nvSpPr>
            <p:spPr bwMode="auto">
              <a:xfrm>
                <a:off x="3693" y="2214"/>
                <a:ext cx="1" cy="3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28" name="Rectangle 604"/>
              <p:cNvSpPr>
                <a:spLocks noChangeArrowheads="1"/>
              </p:cNvSpPr>
              <p:nvPr/>
            </p:nvSpPr>
            <p:spPr bwMode="auto">
              <a:xfrm>
                <a:off x="3597" y="2844"/>
                <a:ext cx="22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0.007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630" name="Line 606"/>
            <p:cNvSpPr>
              <a:spLocks noChangeShapeType="1"/>
            </p:cNvSpPr>
            <p:nvPr/>
          </p:nvSpPr>
          <p:spPr bwMode="auto">
            <a:xfrm flipV="1">
              <a:off x="4059" y="2784"/>
              <a:ext cx="1" cy="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31" name="Line 607"/>
            <p:cNvSpPr>
              <a:spLocks noChangeShapeType="1"/>
            </p:cNvSpPr>
            <p:nvPr/>
          </p:nvSpPr>
          <p:spPr bwMode="auto">
            <a:xfrm>
              <a:off x="4059" y="2214"/>
              <a:ext cx="1" cy="3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32" name="Rectangle 608"/>
            <p:cNvSpPr>
              <a:spLocks noChangeArrowheads="1"/>
            </p:cNvSpPr>
            <p:nvPr/>
          </p:nvSpPr>
          <p:spPr bwMode="auto">
            <a:xfrm>
              <a:off x="3963" y="2844"/>
              <a:ext cx="22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0.008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33" name="Line 609"/>
            <p:cNvSpPr>
              <a:spLocks noChangeShapeType="1"/>
            </p:cNvSpPr>
            <p:nvPr/>
          </p:nvSpPr>
          <p:spPr bwMode="auto">
            <a:xfrm flipV="1">
              <a:off x="4425" y="2784"/>
              <a:ext cx="1" cy="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34" name="Line 610"/>
            <p:cNvSpPr>
              <a:spLocks noChangeShapeType="1"/>
            </p:cNvSpPr>
            <p:nvPr/>
          </p:nvSpPr>
          <p:spPr bwMode="auto">
            <a:xfrm>
              <a:off x="4425" y="2214"/>
              <a:ext cx="1" cy="3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35" name="Rectangle 611"/>
            <p:cNvSpPr>
              <a:spLocks noChangeArrowheads="1"/>
            </p:cNvSpPr>
            <p:nvPr/>
          </p:nvSpPr>
          <p:spPr bwMode="auto">
            <a:xfrm>
              <a:off x="4329" y="2844"/>
              <a:ext cx="22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0.009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36" name="Line 612"/>
            <p:cNvSpPr>
              <a:spLocks noChangeShapeType="1"/>
            </p:cNvSpPr>
            <p:nvPr/>
          </p:nvSpPr>
          <p:spPr bwMode="auto">
            <a:xfrm flipV="1">
              <a:off x="4791" y="2784"/>
              <a:ext cx="1" cy="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37" name="Line 613"/>
            <p:cNvSpPr>
              <a:spLocks noChangeShapeType="1"/>
            </p:cNvSpPr>
            <p:nvPr/>
          </p:nvSpPr>
          <p:spPr bwMode="auto">
            <a:xfrm>
              <a:off x="4791" y="2214"/>
              <a:ext cx="1" cy="3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38" name="Rectangle 614"/>
            <p:cNvSpPr>
              <a:spLocks noChangeArrowheads="1"/>
            </p:cNvSpPr>
            <p:nvPr/>
          </p:nvSpPr>
          <p:spPr bwMode="auto">
            <a:xfrm>
              <a:off x="4719" y="2844"/>
              <a:ext cx="186"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0.01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39" name="Line 615"/>
            <p:cNvSpPr>
              <a:spLocks noChangeShapeType="1"/>
            </p:cNvSpPr>
            <p:nvPr/>
          </p:nvSpPr>
          <p:spPr bwMode="auto">
            <a:xfrm>
              <a:off x="1131" y="2826"/>
              <a:ext cx="3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40" name="Line 616"/>
            <p:cNvSpPr>
              <a:spLocks noChangeShapeType="1"/>
            </p:cNvSpPr>
            <p:nvPr/>
          </p:nvSpPr>
          <p:spPr bwMode="auto">
            <a:xfrm flipH="1">
              <a:off x="4749" y="2826"/>
              <a:ext cx="4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41" name="Rectangle 617"/>
            <p:cNvSpPr>
              <a:spLocks noChangeArrowheads="1"/>
            </p:cNvSpPr>
            <p:nvPr/>
          </p:nvSpPr>
          <p:spPr bwMode="auto">
            <a:xfrm>
              <a:off x="1041" y="2778"/>
              <a:ext cx="10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42" name="Line 618"/>
            <p:cNvSpPr>
              <a:spLocks noChangeShapeType="1"/>
            </p:cNvSpPr>
            <p:nvPr/>
          </p:nvSpPr>
          <p:spPr bwMode="auto">
            <a:xfrm>
              <a:off x="1131" y="2520"/>
              <a:ext cx="3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43" name="Line 619"/>
            <p:cNvSpPr>
              <a:spLocks noChangeShapeType="1"/>
            </p:cNvSpPr>
            <p:nvPr/>
          </p:nvSpPr>
          <p:spPr bwMode="auto">
            <a:xfrm flipH="1">
              <a:off x="4749" y="2520"/>
              <a:ext cx="4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44" name="Rectangle 620"/>
            <p:cNvSpPr>
              <a:spLocks noChangeArrowheads="1"/>
            </p:cNvSpPr>
            <p:nvPr/>
          </p:nvSpPr>
          <p:spPr bwMode="auto">
            <a:xfrm>
              <a:off x="1065" y="2472"/>
              <a:ext cx="7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45" name="Line 621"/>
            <p:cNvSpPr>
              <a:spLocks noChangeShapeType="1"/>
            </p:cNvSpPr>
            <p:nvPr/>
          </p:nvSpPr>
          <p:spPr bwMode="auto">
            <a:xfrm>
              <a:off x="1131" y="2214"/>
              <a:ext cx="3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46" name="Line 622"/>
            <p:cNvSpPr>
              <a:spLocks noChangeShapeType="1"/>
            </p:cNvSpPr>
            <p:nvPr/>
          </p:nvSpPr>
          <p:spPr bwMode="auto">
            <a:xfrm flipH="1">
              <a:off x="4749" y="2214"/>
              <a:ext cx="4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47" name="Rectangle 623"/>
            <p:cNvSpPr>
              <a:spLocks noChangeArrowheads="1"/>
            </p:cNvSpPr>
            <p:nvPr/>
          </p:nvSpPr>
          <p:spPr bwMode="auto">
            <a:xfrm>
              <a:off x="1065" y="2166"/>
              <a:ext cx="7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48" name="Line 624"/>
            <p:cNvSpPr>
              <a:spLocks noChangeShapeType="1"/>
            </p:cNvSpPr>
            <p:nvPr/>
          </p:nvSpPr>
          <p:spPr bwMode="auto">
            <a:xfrm>
              <a:off x="1131" y="2214"/>
              <a:ext cx="3660"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49" name="Line 625"/>
            <p:cNvSpPr>
              <a:spLocks noChangeShapeType="1"/>
            </p:cNvSpPr>
            <p:nvPr/>
          </p:nvSpPr>
          <p:spPr bwMode="auto">
            <a:xfrm>
              <a:off x="1131" y="2826"/>
              <a:ext cx="3660"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50" name="Line 626"/>
            <p:cNvSpPr>
              <a:spLocks noChangeShapeType="1"/>
            </p:cNvSpPr>
            <p:nvPr/>
          </p:nvSpPr>
          <p:spPr bwMode="auto">
            <a:xfrm flipV="1">
              <a:off x="4791" y="2214"/>
              <a:ext cx="1" cy="61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51" name="Line 627"/>
            <p:cNvSpPr>
              <a:spLocks noChangeShapeType="1"/>
            </p:cNvSpPr>
            <p:nvPr/>
          </p:nvSpPr>
          <p:spPr bwMode="auto">
            <a:xfrm flipV="1">
              <a:off x="1131" y="2214"/>
              <a:ext cx="1" cy="61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52" name="Freeform 628"/>
            <p:cNvSpPr>
              <a:spLocks/>
            </p:cNvSpPr>
            <p:nvPr/>
          </p:nvSpPr>
          <p:spPr bwMode="auto">
            <a:xfrm>
              <a:off x="1131" y="2364"/>
              <a:ext cx="1050" cy="306"/>
            </a:xfrm>
            <a:custGeom>
              <a:avLst/>
              <a:gdLst/>
              <a:ahLst/>
              <a:cxnLst>
                <a:cxn ang="0">
                  <a:pos x="12" y="0"/>
                </a:cxn>
                <a:cxn ang="0">
                  <a:pos x="36" y="0"/>
                </a:cxn>
                <a:cxn ang="0">
                  <a:pos x="66" y="0"/>
                </a:cxn>
                <a:cxn ang="0">
                  <a:pos x="90" y="0"/>
                </a:cxn>
                <a:cxn ang="0">
                  <a:pos x="114" y="0"/>
                </a:cxn>
                <a:cxn ang="0">
                  <a:pos x="138" y="0"/>
                </a:cxn>
                <a:cxn ang="0">
                  <a:pos x="162" y="0"/>
                </a:cxn>
                <a:cxn ang="0">
                  <a:pos x="186" y="0"/>
                </a:cxn>
                <a:cxn ang="0">
                  <a:pos x="210" y="0"/>
                </a:cxn>
                <a:cxn ang="0">
                  <a:pos x="240" y="0"/>
                </a:cxn>
                <a:cxn ang="0">
                  <a:pos x="264" y="0"/>
                </a:cxn>
                <a:cxn ang="0">
                  <a:pos x="288" y="0"/>
                </a:cxn>
                <a:cxn ang="0">
                  <a:pos x="312" y="0"/>
                </a:cxn>
                <a:cxn ang="0">
                  <a:pos x="336" y="0"/>
                </a:cxn>
                <a:cxn ang="0">
                  <a:pos x="360" y="0"/>
                </a:cxn>
                <a:cxn ang="0">
                  <a:pos x="390" y="0"/>
                </a:cxn>
                <a:cxn ang="0">
                  <a:pos x="414" y="0"/>
                </a:cxn>
                <a:cxn ang="0">
                  <a:pos x="438" y="306"/>
                </a:cxn>
                <a:cxn ang="0">
                  <a:pos x="462" y="306"/>
                </a:cxn>
                <a:cxn ang="0">
                  <a:pos x="486" y="306"/>
                </a:cxn>
                <a:cxn ang="0">
                  <a:pos x="510" y="306"/>
                </a:cxn>
                <a:cxn ang="0">
                  <a:pos x="534" y="306"/>
                </a:cxn>
                <a:cxn ang="0">
                  <a:pos x="564" y="306"/>
                </a:cxn>
                <a:cxn ang="0">
                  <a:pos x="588" y="306"/>
                </a:cxn>
                <a:cxn ang="0">
                  <a:pos x="612" y="306"/>
                </a:cxn>
                <a:cxn ang="0">
                  <a:pos x="636" y="306"/>
                </a:cxn>
                <a:cxn ang="0">
                  <a:pos x="660" y="306"/>
                </a:cxn>
                <a:cxn ang="0">
                  <a:pos x="684" y="306"/>
                </a:cxn>
                <a:cxn ang="0">
                  <a:pos x="708" y="306"/>
                </a:cxn>
                <a:cxn ang="0">
                  <a:pos x="738" y="306"/>
                </a:cxn>
                <a:cxn ang="0">
                  <a:pos x="762" y="306"/>
                </a:cxn>
                <a:cxn ang="0">
                  <a:pos x="786" y="306"/>
                </a:cxn>
                <a:cxn ang="0">
                  <a:pos x="810" y="306"/>
                </a:cxn>
                <a:cxn ang="0">
                  <a:pos x="834" y="0"/>
                </a:cxn>
                <a:cxn ang="0">
                  <a:pos x="858" y="0"/>
                </a:cxn>
                <a:cxn ang="0">
                  <a:pos x="888" y="0"/>
                </a:cxn>
                <a:cxn ang="0">
                  <a:pos x="912" y="0"/>
                </a:cxn>
                <a:cxn ang="0">
                  <a:pos x="936" y="0"/>
                </a:cxn>
                <a:cxn ang="0">
                  <a:pos x="960" y="0"/>
                </a:cxn>
                <a:cxn ang="0">
                  <a:pos x="984" y="0"/>
                </a:cxn>
                <a:cxn ang="0">
                  <a:pos x="1008" y="0"/>
                </a:cxn>
                <a:cxn ang="0">
                  <a:pos x="1032" y="0"/>
                </a:cxn>
              </a:cxnLst>
              <a:rect l="0" t="0" r="r" b="b"/>
              <a:pathLst>
                <a:path w="1050" h="306">
                  <a:moveTo>
                    <a:pt x="0" y="0"/>
                  </a:moveTo>
                  <a:lnTo>
                    <a:pt x="6" y="0"/>
                  </a:lnTo>
                  <a:lnTo>
                    <a:pt x="12" y="0"/>
                  </a:lnTo>
                  <a:lnTo>
                    <a:pt x="24" y="0"/>
                  </a:lnTo>
                  <a:lnTo>
                    <a:pt x="30" y="0"/>
                  </a:lnTo>
                  <a:lnTo>
                    <a:pt x="36" y="0"/>
                  </a:lnTo>
                  <a:lnTo>
                    <a:pt x="48" y="0"/>
                  </a:lnTo>
                  <a:lnTo>
                    <a:pt x="54" y="0"/>
                  </a:lnTo>
                  <a:lnTo>
                    <a:pt x="66" y="0"/>
                  </a:lnTo>
                  <a:lnTo>
                    <a:pt x="72" y="0"/>
                  </a:lnTo>
                  <a:lnTo>
                    <a:pt x="78" y="0"/>
                  </a:lnTo>
                  <a:lnTo>
                    <a:pt x="90" y="0"/>
                  </a:lnTo>
                  <a:lnTo>
                    <a:pt x="96" y="0"/>
                  </a:lnTo>
                  <a:lnTo>
                    <a:pt x="102" y="0"/>
                  </a:lnTo>
                  <a:lnTo>
                    <a:pt x="114" y="0"/>
                  </a:lnTo>
                  <a:lnTo>
                    <a:pt x="120" y="0"/>
                  </a:lnTo>
                  <a:lnTo>
                    <a:pt x="132" y="0"/>
                  </a:lnTo>
                  <a:lnTo>
                    <a:pt x="138" y="0"/>
                  </a:lnTo>
                  <a:lnTo>
                    <a:pt x="144" y="0"/>
                  </a:lnTo>
                  <a:lnTo>
                    <a:pt x="156" y="0"/>
                  </a:lnTo>
                  <a:lnTo>
                    <a:pt x="162" y="0"/>
                  </a:lnTo>
                  <a:lnTo>
                    <a:pt x="174" y="0"/>
                  </a:lnTo>
                  <a:lnTo>
                    <a:pt x="180" y="0"/>
                  </a:lnTo>
                  <a:lnTo>
                    <a:pt x="186" y="0"/>
                  </a:lnTo>
                  <a:lnTo>
                    <a:pt x="198" y="0"/>
                  </a:lnTo>
                  <a:lnTo>
                    <a:pt x="204" y="0"/>
                  </a:lnTo>
                  <a:lnTo>
                    <a:pt x="210" y="0"/>
                  </a:lnTo>
                  <a:lnTo>
                    <a:pt x="222" y="0"/>
                  </a:lnTo>
                  <a:lnTo>
                    <a:pt x="228" y="0"/>
                  </a:lnTo>
                  <a:lnTo>
                    <a:pt x="240" y="0"/>
                  </a:lnTo>
                  <a:lnTo>
                    <a:pt x="246" y="0"/>
                  </a:lnTo>
                  <a:lnTo>
                    <a:pt x="252" y="0"/>
                  </a:lnTo>
                  <a:lnTo>
                    <a:pt x="264" y="0"/>
                  </a:lnTo>
                  <a:lnTo>
                    <a:pt x="270" y="0"/>
                  </a:lnTo>
                  <a:lnTo>
                    <a:pt x="282" y="0"/>
                  </a:lnTo>
                  <a:lnTo>
                    <a:pt x="288" y="0"/>
                  </a:lnTo>
                  <a:lnTo>
                    <a:pt x="294" y="0"/>
                  </a:lnTo>
                  <a:lnTo>
                    <a:pt x="306" y="0"/>
                  </a:lnTo>
                  <a:lnTo>
                    <a:pt x="312" y="0"/>
                  </a:lnTo>
                  <a:lnTo>
                    <a:pt x="318" y="0"/>
                  </a:lnTo>
                  <a:lnTo>
                    <a:pt x="330" y="0"/>
                  </a:lnTo>
                  <a:lnTo>
                    <a:pt x="336" y="0"/>
                  </a:lnTo>
                  <a:lnTo>
                    <a:pt x="348" y="0"/>
                  </a:lnTo>
                  <a:lnTo>
                    <a:pt x="354" y="0"/>
                  </a:lnTo>
                  <a:lnTo>
                    <a:pt x="360" y="0"/>
                  </a:lnTo>
                  <a:lnTo>
                    <a:pt x="372" y="0"/>
                  </a:lnTo>
                  <a:lnTo>
                    <a:pt x="378" y="0"/>
                  </a:lnTo>
                  <a:lnTo>
                    <a:pt x="390" y="0"/>
                  </a:lnTo>
                  <a:lnTo>
                    <a:pt x="396" y="0"/>
                  </a:lnTo>
                  <a:lnTo>
                    <a:pt x="402" y="0"/>
                  </a:lnTo>
                  <a:lnTo>
                    <a:pt x="414" y="0"/>
                  </a:lnTo>
                  <a:lnTo>
                    <a:pt x="420" y="306"/>
                  </a:lnTo>
                  <a:lnTo>
                    <a:pt x="426" y="306"/>
                  </a:lnTo>
                  <a:lnTo>
                    <a:pt x="438" y="306"/>
                  </a:lnTo>
                  <a:lnTo>
                    <a:pt x="444" y="306"/>
                  </a:lnTo>
                  <a:lnTo>
                    <a:pt x="456" y="306"/>
                  </a:lnTo>
                  <a:lnTo>
                    <a:pt x="462" y="306"/>
                  </a:lnTo>
                  <a:lnTo>
                    <a:pt x="468" y="306"/>
                  </a:lnTo>
                  <a:lnTo>
                    <a:pt x="480" y="306"/>
                  </a:lnTo>
                  <a:lnTo>
                    <a:pt x="486" y="306"/>
                  </a:lnTo>
                  <a:lnTo>
                    <a:pt x="492" y="306"/>
                  </a:lnTo>
                  <a:lnTo>
                    <a:pt x="504" y="306"/>
                  </a:lnTo>
                  <a:lnTo>
                    <a:pt x="510" y="306"/>
                  </a:lnTo>
                  <a:lnTo>
                    <a:pt x="522" y="306"/>
                  </a:lnTo>
                  <a:lnTo>
                    <a:pt x="528" y="306"/>
                  </a:lnTo>
                  <a:lnTo>
                    <a:pt x="534" y="306"/>
                  </a:lnTo>
                  <a:lnTo>
                    <a:pt x="546" y="306"/>
                  </a:lnTo>
                  <a:lnTo>
                    <a:pt x="552" y="306"/>
                  </a:lnTo>
                  <a:lnTo>
                    <a:pt x="564" y="306"/>
                  </a:lnTo>
                  <a:lnTo>
                    <a:pt x="570" y="306"/>
                  </a:lnTo>
                  <a:lnTo>
                    <a:pt x="576" y="306"/>
                  </a:lnTo>
                  <a:lnTo>
                    <a:pt x="588" y="306"/>
                  </a:lnTo>
                  <a:lnTo>
                    <a:pt x="594" y="306"/>
                  </a:lnTo>
                  <a:lnTo>
                    <a:pt x="600" y="306"/>
                  </a:lnTo>
                  <a:lnTo>
                    <a:pt x="612" y="306"/>
                  </a:lnTo>
                  <a:lnTo>
                    <a:pt x="618" y="306"/>
                  </a:lnTo>
                  <a:lnTo>
                    <a:pt x="630" y="306"/>
                  </a:lnTo>
                  <a:lnTo>
                    <a:pt x="636" y="306"/>
                  </a:lnTo>
                  <a:lnTo>
                    <a:pt x="642" y="306"/>
                  </a:lnTo>
                  <a:lnTo>
                    <a:pt x="654" y="306"/>
                  </a:lnTo>
                  <a:lnTo>
                    <a:pt x="660" y="306"/>
                  </a:lnTo>
                  <a:lnTo>
                    <a:pt x="672" y="306"/>
                  </a:lnTo>
                  <a:lnTo>
                    <a:pt x="678" y="306"/>
                  </a:lnTo>
                  <a:lnTo>
                    <a:pt x="684" y="306"/>
                  </a:lnTo>
                  <a:lnTo>
                    <a:pt x="696" y="306"/>
                  </a:lnTo>
                  <a:lnTo>
                    <a:pt x="702" y="306"/>
                  </a:lnTo>
                  <a:lnTo>
                    <a:pt x="708" y="306"/>
                  </a:lnTo>
                  <a:lnTo>
                    <a:pt x="720" y="306"/>
                  </a:lnTo>
                  <a:lnTo>
                    <a:pt x="726" y="306"/>
                  </a:lnTo>
                  <a:lnTo>
                    <a:pt x="738" y="306"/>
                  </a:lnTo>
                  <a:lnTo>
                    <a:pt x="744" y="306"/>
                  </a:lnTo>
                  <a:lnTo>
                    <a:pt x="750" y="306"/>
                  </a:lnTo>
                  <a:lnTo>
                    <a:pt x="762" y="306"/>
                  </a:lnTo>
                  <a:lnTo>
                    <a:pt x="768" y="306"/>
                  </a:lnTo>
                  <a:lnTo>
                    <a:pt x="780" y="306"/>
                  </a:lnTo>
                  <a:lnTo>
                    <a:pt x="786" y="306"/>
                  </a:lnTo>
                  <a:lnTo>
                    <a:pt x="792" y="306"/>
                  </a:lnTo>
                  <a:lnTo>
                    <a:pt x="804" y="306"/>
                  </a:lnTo>
                  <a:lnTo>
                    <a:pt x="810" y="306"/>
                  </a:lnTo>
                  <a:lnTo>
                    <a:pt x="816" y="306"/>
                  </a:lnTo>
                  <a:lnTo>
                    <a:pt x="828" y="306"/>
                  </a:lnTo>
                  <a:lnTo>
                    <a:pt x="834" y="0"/>
                  </a:lnTo>
                  <a:lnTo>
                    <a:pt x="846" y="0"/>
                  </a:lnTo>
                  <a:lnTo>
                    <a:pt x="852" y="0"/>
                  </a:lnTo>
                  <a:lnTo>
                    <a:pt x="858" y="0"/>
                  </a:lnTo>
                  <a:lnTo>
                    <a:pt x="870" y="0"/>
                  </a:lnTo>
                  <a:lnTo>
                    <a:pt x="876" y="0"/>
                  </a:lnTo>
                  <a:lnTo>
                    <a:pt x="888" y="0"/>
                  </a:lnTo>
                  <a:lnTo>
                    <a:pt x="894" y="0"/>
                  </a:lnTo>
                  <a:lnTo>
                    <a:pt x="900" y="0"/>
                  </a:lnTo>
                  <a:lnTo>
                    <a:pt x="912" y="0"/>
                  </a:lnTo>
                  <a:lnTo>
                    <a:pt x="918" y="0"/>
                  </a:lnTo>
                  <a:lnTo>
                    <a:pt x="924" y="0"/>
                  </a:lnTo>
                  <a:lnTo>
                    <a:pt x="936" y="0"/>
                  </a:lnTo>
                  <a:lnTo>
                    <a:pt x="942" y="0"/>
                  </a:lnTo>
                  <a:lnTo>
                    <a:pt x="954" y="0"/>
                  </a:lnTo>
                  <a:lnTo>
                    <a:pt x="960" y="0"/>
                  </a:lnTo>
                  <a:lnTo>
                    <a:pt x="966" y="0"/>
                  </a:lnTo>
                  <a:lnTo>
                    <a:pt x="978" y="0"/>
                  </a:lnTo>
                  <a:lnTo>
                    <a:pt x="984" y="0"/>
                  </a:lnTo>
                  <a:lnTo>
                    <a:pt x="990" y="0"/>
                  </a:lnTo>
                  <a:lnTo>
                    <a:pt x="1002" y="0"/>
                  </a:lnTo>
                  <a:lnTo>
                    <a:pt x="1008" y="0"/>
                  </a:lnTo>
                  <a:lnTo>
                    <a:pt x="1020" y="0"/>
                  </a:lnTo>
                  <a:lnTo>
                    <a:pt x="1026" y="0"/>
                  </a:lnTo>
                  <a:lnTo>
                    <a:pt x="1032" y="0"/>
                  </a:lnTo>
                  <a:lnTo>
                    <a:pt x="1044" y="0"/>
                  </a:lnTo>
                  <a:lnTo>
                    <a:pt x="1050" y="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53" name="Freeform 629"/>
            <p:cNvSpPr>
              <a:spLocks/>
            </p:cNvSpPr>
            <p:nvPr/>
          </p:nvSpPr>
          <p:spPr bwMode="auto">
            <a:xfrm>
              <a:off x="2181" y="2364"/>
              <a:ext cx="1056" cy="306"/>
            </a:xfrm>
            <a:custGeom>
              <a:avLst/>
              <a:gdLst/>
              <a:ahLst/>
              <a:cxnLst>
                <a:cxn ang="0">
                  <a:pos x="18" y="0"/>
                </a:cxn>
                <a:cxn ang="0">
                  <a:pos x="42" y="0"/>
                </a:cxn>
                <a:cxn ang="0">
                  <a:pos x="66" y="0"/>
                </a:cxn>
                <a:cxn ang="0">
                  <a:pos x="90" y="0"/>
                </a:cxn>
                <a:cxn ang="0">
                  <a:pos x="120" y="0"/>
                </a:cxn>
                <a:cxn ang="0">
                  <a:pos x="144" y="0"/>
                </a:cxn>
                <a:cxn ang="0">
                  <a:pos x="168" y="0"/>
                </a:cxn>
                <a:cxn ang="0">
                  <a:pos x="192" y="0"/>
                </a:cxn>
                <a:cxn ang="0">
                  <a:pos x="216" y="306"/>
                </a:cxn>
                <a:cxn ang="0">
                  <a:pos x="240" y="306"/>
                </a:cxn>
                <a:cxn ang="0">
                  <a:pos x="264" y="306"/>
                </a:cxn>
                <a:cxn ang="0">
                  <a:pos x="294" y="306"/>
                </a:cxn>
                <a:cxn ang="0">
                  <a:pos x="318" y="306"/>
                </a:cxn>
                <a:cxn ang="0">
                  <a:pos x="342" y="306"/>
                </a:cxn>
                <a:cxn ang="0">
                  <a:pos x="366" y="306"/>
                </a:cxn>
                <a:cxn ang="0">
                  <a:pos x="390" y="306"/>
                </a:cxn>
                <a:cxn ang="0">
                  <a:pos x="414" y="306"/>
                </a:cxn>
                <a:cxn ang="0">
                  <a:pos x="438" y="306"/>
                </a:cxn>
                <a:cxn ang="0">
                  <a:pos x="468" y="306"/>
                </a:cxn>
                <a:cxn ang="0">
                  <a:pos x="492" y="306"/>
                </a:cxn>
                <a:cxn ang="0">
                  <a:pos x="516" y="306"/>
                </a:cxn>
                <a:cxn ang="0">
                  <a:pos x="540" y="306"/>
                </a:cxn>
                <a:cxn ang="0">
                  <a:pos x="564" y="306"/>
                </a:cxn>
                <a:cxn ang="0">
                  <a:pos x="588" y="306"/>
                </a:cxn>
                <a:cxn ang="0">
                  <a:pos x="618" y="0"/>
                </a:cxn>
                <a:cxn ang="0">
                  <a:pos x="642" y="0"/>
                </a:cxn>
                <a:cxn ang="0">
                  <a:pos x="666" y="0"/>
                </a:cxn>
                <a:cxn ang="0">
                  <a:pos x="690" y="0"/>
                </a:cxn>
                <a:cxn ang="0">
                  <a:pos x="714" y="0"/>
                </a:cxn>
                <a:cxn ang="0">
                  <a:pos x="738" y="0"/>
                </a:cxn>
                <a:cxn ang="0">
                  <a:pos x="762" y="0"/>
                </a:cxn>
                <a:cxn ang="0">
                  <a:pos x="792" y="0"/>
                </a:cxn>
                <a:cxn ang="0">
                  <a:pos x="816" y="0"/>
                </a:cxn>
                <a:cxn ang="0">
                  <a:pos x="840" y="0"/>
                </a:cxn>
                <a:cxn ang="0">
                  <a:pos x="864" y="0"/>
                </a:cxn>
                <a:cxn ang="0">
                  <a:pos x="888" y="0"/>
                </a:cxn>
                <a:cxn ang="0">
                  <a:pos x="912" y="0"/>
                </a:cxn>
                <a:cxn ang="0">
                  <a:pos x="936" y="0"/>
                </a:cxn>
                <a:cxn ang="0">
                  <a:pos x="966" y="0"/>
                </a:cxn>
                <a:cxn ang="0">
                  <a:pos x="990" y="0"/>
                </a:cxn>
                <a:cxn ang="0">
                  <a:pos x="1014" y="0"/>
                </a:cxn>
                <a:cxn ang="0">
                  <a:pos x="1038" y="306"/>
                </a:cxn>
              </a:cxnLst>
              <a:rect l="0" t="0" r="r" b="b"/>
              <a:pathLst>
                <a:path w="1056" h="306">
                  <a:moveTo>
                    <a:pt x="0" y="0"/>
                  </a:moveTo>
                  <a:lnTo>
                    <a:pt x="12" y="0"/>
                  </a:lnTo>
                  <a:lnTo>
                    <a:pt x="18" y="0"/>
                  </a:lnTo>
                  <a:lnTo>
                    <a:pt x="24" y="0"/>
                  </a:lnTo>
                  <a:lnTo>
                    <a:pt x="36" y="0"/>
                  </a:lnTo>
                  <a:lnTo>
                    <a:pt x="42" y="0"/>
                  </a:lnTo>
                  <a:lnTo>
                    <a:pt x="48" y="0"/>
                  </a:lnTo>
                  <a:lnTo>
                    <a:pt x="60" y="0"/>
                  </a:lnTo>
                  <a:lnTo>
                    <a:pt x="66" y="0"/>
                  </a:lnTo>
                  <a:lnTo>
                    <a:pt x="78" y="0"/>
                  </a:lnTo>
                  <a:lnTo>
                    <a:pt x="84" y="0"/>
                  </a:lnTo>
                  <a:lnTo>
                    <a:pt x="90" y="0"/>
                  </a:lnTo>
                  <a:lnTo>
                    <a:pt x="102" y="0"/>
                  </a:lnTo>
                  <a:lnTo>
                    <a:pt x="108" y="0"/>
                  </a:lnTo>
                  <a:lnTo>
                    <a:pt x="120" y="0"/>
                  </a:lnTo>
                  <a:lnTo>
                    <a:pt x="126" y="0"/>
                  </a:lnTo>
                  <a:lnTo>
                    <a:pt x="132" y="0"/>
                  </a:lnTo>
                  <a:lnTo>
                    <a:pt x="144" y="0"/>
                  </a:lnTo>
                  <a:lnTo>
                    <a:pt x="150" y="0"/>
                  </a:lnTo>
                  <a:lnTo>
                    <a:pt x="156" y="0"/>
                  </a:lnTo>
                  <a:lnTo>
                    <a:pt x="168" y="0"/>
                  </a:lnTo>
                  <a:lnTo>
                    <a:pt x="174" y="0"/>
                  </a:lnTo>
                  <a:lnTo>
                    <a:pt x="186" y="0"/>
                  </a:lnTo>
                  <a:lnTo>
                    <a:pt x="192" y="0"/>
                  </a:lnTo>
                  <a:lnTo>
                    <a:pt x="198" y="306"/>
                  </a:lnTo>
                  <a:lnTo>
                    <a:pt x="210" y="306"/>
                  </a:lnTo>
                  <a:lnTo>
                    <a:pt x="216" y="306"/>
                  </a:lnTo>
                  <a:lnTo>
                    <a:pt x="228" y="306"/>
                  </a:lnTo>
                  <a:lnTo>
                    <a:pt x="234" y="306"/>
                  </a:lnTo>
                  <a:lnTo>
                    <a:pt x="240" y="306"/>
                  </a:lnTo>
                  <a:lnTo>
                    <a:pt x="252" y="306"/>
                  </a:lnTo>
                  <a:lnTo>
                    <a:pt x="258" y="306"/>
                  </a:lnTo>
                  <a:lnTo>
                    <a:pt x="264" y="306"/>
                  </a:lnTo>
                  <a:lnTo>
                    <a:pt x="276" y="306"/>
                  </a:lnTo>
                  <a:lnTo>
                    <a:pt x="282" y="306"/>
                  </a:lnTo>
                  <a:lnTo>
                    <a:pt x="294" y="306"/>
                  </a:lnTo>
                  <a:lnTo>
                    <a:pt x="300" y="306"/>
                  </a:lnTo>
                  <a:lnTo>
                    <a:pt x="306" y="306"/>
                  </a:lnTo>
                  <a:lnTo>
                    <a:pt x="318" y="306"/>
                  </a:lnTo>
                  <a:lnTo>
                    <a:pt x="324" y="306"/>
                  </a:lnTo>
                  <a:lnTo>
                    <a:pt x="330" y="306"/>
                  </a:lnTo>
                  <a:lnTo>
                    <a:pt x="342" y="306"/>
                  </a:lnTo>
                  <a:lnTo>
                    <a:pt x="348" y="306"/>
                  </a:lnTo>
                  <a:lnTo>
                    <a:pt x="360" y="306"/>
                  </a:lnTo>
                  <a:lnTo>
                    <a:pt x="366" y="306"/>
                  </a:lnTo>
                  <a:lnTo>
                    <a:pt x="372" y="306"/>
                  </a:lnTo>
                  <a:lnTo>
                    <a:pt x="384" y="306"/>
                  </a:lnTo>
                  <a:lnTo>
                    <a:pt x="390" y="306"/>
                  </a:lnTo>
                  <a:lnTo>
                    <a:pt x="402" y="306"/>
                  </a:lnTo>
                  <a:lnTo>
                    <a:pt x="408" y="306"/>
                  </a:lnTo>
                  <a:lnTo>
                    <a:pt x="414" y="306"/>
                  </a:lnTo>
                  <a:lnTo>
                    <a:pt x="426" y="306"/>
                  </a:lnTo>
                  <a:lnTo>
                    <a:pt x="432" y="306"/>
                  </a:lnTo>
                  <a:lnTo>
                    <a:pt x="438" y="306"/>
                  </a:lnTo>
                  <a:lnTo>
                    <a:pt x="450" y="306"/>
                  </a:lnTo>
                  <a:lnTo>
                    <a:pt x="456" y="306"/>
                  </a:lnTo>
                  <a:lnTo>
                    <a:pt x="468" y="306"/>
                  </a:lnTo>
                  <a:lnTo>
                    <a:pt x="474" y="306"/>
                  </a:lnTo>
                  <a:lnTo>
                    <a:pt x="480" y="306"/>
                  </a:lnTo>
                  <a:lnTo>
                    <a:pt x="492" y="306"/>
                  </a:lnTo>
                  <a:lnTo>
                    <a:pt x="498" y="306"/>
                  </a:lnTo>
                  <a:lnTo>
                    <a:pt x="510" y="306"/>
                  </a:lnTo>
                  <a:lnTo>
                    <a:pt x="516" y="306"/>
                  </a:lnTo>
                  <a:lnTo>
                    <a:pt x="522" y="306"/>
                  </a:lnTo>
                  <a:lnTo>
                    <a:pt x="534" y="306"/>
                  </a:lnTo>
                  <a:lnTo>
                    <a:pt x="540" y="306"/>
                  </a:lnTo>
                  <a:lnTo>
                    <a:pt x="546" y="306"/>
                  </a:lnTo>
                  <a:lnTo>
                    <a:pt x="558" y="306"/>
                  </a:lnTo>
                  <a:lnTo>
                    <a:pt x="564" y="306"/>
                  </a:lnTo>
                  <a:lnTo>
                    <a:pt x="576" y="306"/>
                  </a:lnTo>
                  <a:lnTo>
                    <a:pt x="582" y="306"/>
                  </a:lnTo>
                  <a:lnTo>
                    <a:pt x="588" y="306"/>
                  </a:lnTo>
                  <a:lnTo>
                    <a:pt x="600" y="306"/>
                  </a:lnTo>
                  <a:lnTo>
                    <a:pt x="606" y="306"/>
                  </a:lnTo>
                  <a:lnTo>
                    <a:pt x="618" y="0"/>
                  </a:lnTo>
                  <a:lnTo>
                    <a:pt x="624" y="0"/>
                  </a:lnTo>
                  <a:lnTo>
                    <a:pt x="630" y="0"/>
                  </a:lnTo>
                  <a:lnTo>
                    <a:pt x="642" y="0"/>
                  </a:lnTo>
                  <a:lnTo>
                    <a:pt x="648" y="0"/>
                  </a:lnTo>
                  <a:lnTo>
                    <a:pt x="654" y="0"/>
                  </a:lnTo>
                  <a:lnTo>
                    <a:pt x="666" y="0"/>
                  </a:lnTo>
                  <a:lnTo>
                    <a:pt x="672" y="0"/>
                  </a:lnTo>
                  <a:lnTo>
                    <a:pt x="684" y="0"/>
                  </a:lnTo>
                  <a:lnTo>
                    <a:pt x="690" y="0"/>
                  </a:lnTo>
                  <a:lnTo>
                    <a:pt x="696" y="0"/>
                  </a:lnTo>
                  <a:lnTo>
                    <a:pt x="708" y="0"/>
                  </a:lnTo>
                  <a:lnTo>
                    <a:pt x="714" y="0"/>
                  </a:lnTo>
                  <a:lnTo>
                    <a:pt x="726" y="0"/>
                  </a:lnTo>
                  <a:lnTo>
                    <a:pt x="732" y="0"/>
                  </a:lnTo>
                  <a:lnTo>
                    <a:pt x="738" y="0"/>
                  </a:lnTo>
                  <a:lnTo>
                    <a:pt x="750" y="0"/>
                  </a:lnTo>
                  <a:lnTo>
                    <a:pt x="756" y="0"/>
                  </a:lnTo>
                  <a:lnTo>
                    <a:pt x="762" y="0"/>
                  </a:lnTo>
                  <a:lnTo>
                    <a:pt x="774" y="0"/>
                  </a:lnTo>
                  <a:lnTo>
                    <a:pt x="780" y="0"/>
                  </a:lnTo>
                  <a:lnTo>
                    <a:pt x="792" y="0"/>
                  </a:lnTo>
                  <a:lnTo>
                    <a:pt x="798" y="0"/>
                  </a:lnTo>
                  <a:lnTo>
                    <a:pt x="804" y="0"/>
                  </a:lnTo>
                  <a:lnTo>
                    <a:pt x="816" y="0"/>
                  </a:lnTo>
                  <a:lnTo>
                    <a:pt x="822" y="0"/>
                  </a:lnTo>
                  <a:lnTo>
                    <a:pt x="828" y="0"/>
                  </a:lnTo>
                  <a:lnTo>
                    <a:pt x="840" y="0"/>
                  </a:lnTo>
                  <a:lnTo>
                    <a:pt x="846" y="0"/>
                  </a:lnTo>
                  <a:lnTo>
                    <a:pt x="858" y="0"/>
                  </a:lnTo>
                  <a:lnTo>
                    <a:pt x="864" y="0"/>
                  </a:lnTo>
                  <a:lnTo>
                    <a:pt x="870" y="0"/>
                  </a:lnTo>
                  <a:lnTo>
                    <a:pt x="882" y="0"/>
                  </a:lnTo>
                  <a:lnTo>
                    <a:pt x="888" y="0"/>
                  </a:lnTo>
                  <a:lnTo>
                    <a:pt x="900" y="0"/>
                  </a:lnTo>
                  <a:lnTo>
                    <a:pt x="906" y="0"/>
                  </a:lnTo>
                  <a:lnTo>
                    <a:pt x="912" y="0"/>
                  </a:lnTo>
                  <a:lnTo>
                    <a:pt x="924" y="0"/>
                  </a:lnTo>
                  <a:lnTo>
                    <a:pt x="930" y="0"/>
                  </a:lnTo>
                  <a:lnTo>
                    <a:pt x="936" y="0"/>
                  </a:lnTo>
                  <a:lnTo>
                    <a:pt x="948" y="0"/>
                  </a:lnTo>
                  <a:lnTo>
                    <a:pt x="954" y="0"/>
                  </a:lnTo>
                  <a:lnTo>
                    <a:pt x="966" y="0"/>
                  </a:lnTo>
                  <a:lnTo>
                    <a:pt x="972" y="0"/>
                  </a:lnTo>
                  <a:lnTo>
                    <a:pt x="978" y="0"/>
                  </a:lnTo>
                  <a:lnTo>
                    <a:pt x="990" y="0"/>
                  </a:lnTo>
                  <a:lnTo>
                    <a:pt x="996" y="0"/>
                  </a:lnTo>
                  <a:lnTo>
                    <a:pt x="1008" y="0"/>
                  </a:lnTo>
                  <a:lnTo>
                    <a:pt x="1014" y="0"/>
                  </a:lnTo>
                  <a:lnTo>
                    <a:pt x="1020" y="0"/>
                  </a:lnTo>
                  <a:lnTo>
                    <a:pt x="1032" y="306"/>
                  </a:lnTo>
                  <a:lnTo>
                    <a:pt x="1038" y="306"/>
                  </a:lnTo>
                  <a:lnTo>
                    <a:pt x="1044" y="306"/>
                  </a:lnTo>
                  <a:lnTo>
                    <a:pt x="1056" y="306"/>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54" name="Freeform 630"/>
            <p:cNvSpPr>
              <a:spLocks/>
            </p:cNvSpPr>
            <p:nvPr/>
          </p:nvSpPr>
          <p:spPr bwMode="auto">
            <a:xfrm>
              <a:off x="3237" y="2364"/>
              <a:ext cx="1056" cy="306"/>
            </a:xfrm>
            <a:custGeom>
              <a:avLst/>
              <a:gdLst/>
              <a:ahLst/>
              <a:cxnLst>
                <a:cxn ang="0">
                  <a:pos x="18" y="306"/>
                </a:cxn>
                <a:cxn ang="0">
                  <a:pos x="42" y="306"/>
                </a:cxn>
                <a:cxn ang="0">
                  <a:pos x="66" y="306"/>
                </a:cxn>
                <a:cxn ang="0">
                  <a:pos x="90" y="306"/>
                </a:cxn>
                <a:cxn ang="0">
                  <a:pos x="114" y="306"/>
                </a:cxn>
                <a:cxn ang="0">
                  <a:pos x="138" y="306"/>
                </a:cxn>
                <a:cxn ang="0">
                  <a:pos x="168" y="306"/>
                </a:cxn>
                <a:cxn ang="0">
                  <a:pos x="192" y="306"/>
                </a:cxn>
                <a:cxn ang="0">
                  <a:pos x="216" y="306"/>
                </a:cxn>
                <a:cxn ang="0">
                  <a:pos x="240" y="306"/>
                </a:cxn>
                <a:cxn ang="0">
                  <a:pos x="264" y="306"/>
                </a:cxn>
                <a:cxn ang="0">
                  <a:pos x="288" y="306"/>
                </a:cxn>
                <a:cxn ang="0">
                  <a:pos x="312" y="306"/>
                </a:cxn>
                <a:cxn ang="0">
                  <a:pos x="342" y="306"/>
                </a:cxn>
                <a:cxn ang="0">
                  <a:pos x="366" y="306"/>
                </a:cxn>
                <a:cxn ang="0">
                  <a:pos x="390" y="0"/>
                </a:cxn>
                <a:cxn ang="0">
                  <a:pos x="414" y="0"/>
                </a:cxn>
                <a:cxn ang="0">
                  <a:pos x="438" y="0"/>
                </a:cxn>
                <a:cxn ang="0">
                  <a:pos x="462" y="0"/>
                </a:cxn>
                <a:cxn ang="0">
                  <a:pos x="486" y="0"/>
                </a:cxn>
                <a:cxn ang="0">
                  <a:pos x="516" y="0"/>
                </a:cxn>
                <a:cxn ang="0">
                  <a:pos x="540" y="0"/>
                </a:cxn>
                <a:cxn ang="0">
                  <a:pos x="564" y="0"/>
                </a:cxn>
                <a:cxn ang="0">
                  <a:pos x="588" y="0"/>
                </a:cxn>
                <a:cxn ang="0">
                  <a:pos x="612" y="0"/>
                </a:cxn>
                <a:cxn ang="0">
                  <a:pos x="636" y="0"/>
                </a:cxn>
                <a:cxn ang="0">
                  <a:pos x="660" y="0"/>
                </a:cxn>
                <a:cxn ang="0">
                  <a:pos x="690" y="0"/>
                </a:cxn>
                <a:cxn ang="0">
                  <a:pos x="714" y="0"/>
                </a:cxn>
                <a:cxn ang="0">
                  <a:pos x="738" y="0"/>
                </a:cxn>
                <a:cxn ang="0">
                  <a:pos x="762" y="0"/>
                </a:cxn>
                <a:cxn ang="0">
                  <a:pos x="786" y="0"/>
                </a:cxn>
                <a:cxn ang="0">
                  <a:pos x="810" y="306"/>
                </a:cxn>
                <a:cxn ang="0">
                  <a:pos x="840" y="306"/>
                </a:cxn>
                <a:cxn ang="0">
                  <a:pos x="864" y="306"/>
                </a:cxn>
                <a:cxn ang="0">
                  <a:pos x="888" y="306"/>
                </a:cxn>
                <a:cxn ang="0">
                  <a:pos x="912" y="306"/>
                </a:cxn>
                <a:cxn ang="0">
                  <a:pos x="936" y="306"/>
                </a:cxn>
                <a:cxn ang="0">
                  <a:pos x="960" y="306"/>
                </a:cxn>
                <a:cxn ang="0">
                  <a:pos x="984" y="306"/>
                </a:cxn>
                <a:cxn ang="0">
                  <a:pos x="1014" y="306"/>
                </a:cxn>
                <a:cxn ang="0">
                  <a:pos x="1038" y="306"/>
                </a:cxn>
              </a:cxnLst>
              <a:rect l="0" t="0" r="r" b="b"/>
              <a:pathLst>
                <a:path w="1056" h="306">
                  <a:moveTo>
                    <a:pt x="0" y="306"/>
                  </a:moveTo>
                  <a:lnTo>
                    <a:pt x="6" y="306"/>
                  </a:lnTo>
                  <a:lnTo>
                    <a:pt x="18" y="306"/>
                  </a:lnTo>
                  <a:lnTo>
                    <a:pt x="24" y="306"/>
                  </a:lnTo>
                  <a:lnTo>
                    <a:pt x="30" y="306"/>
                  </a:lnTo>
                  <a:lnTo>
                    <a:pt x="42" y="306"/>
                  </a:lnTo>
                  <a:lnTo>
                    <a:pt x="48" y="306"/>
                  </a:lnTo>
                  <a:lnTo>
                    <a:pt x="60" y="306"/>
                  </a:lnTo>
                  <a:lnTo>
                    <a:pt x="66" y="306"/>
                  </a:lnTo>
                  <a:lnTo>
                    <a:pt x="72" y="306"/>
                  </a:lnTo>
                  <a:lnTo>
                    <a:pt x="84" y="306"/>
                  </a:lnTo>
                  <a:lnTo>
                    <a:pt x="90" y="306"/>
                  </a:lnTo>
                  <a:lnTo>
                    <a:pt x="96" y="306"/>
                  </a:lnTo>
                  <a:lnTo>
                    <a:pt x="108" y="306"/>
                  </a:lnTo>
                  <a:lnTo>
                    <a:pt x="114" y="306"/>
                  </a:lnTo>
                  <a:lnTo>
                    <a:pt x="126" y="306"/>
                  </a:lnTo>
                  <a:lnTo>
                    <a:pt x="132" y="306"/>
                  </a:lnTo>
                  <a:lnTo>
                    <a:pt x="138" y="306"/>
                  </a:lnTo>
                  <a:lnTo>
                    <a:pt x="150" y="306"/>
                  </a:lnTo>
                  <a:lnTo>
                    <a:pt x="156" y="306"/>
                  </a:lnTo>
                  <a:lnTo>
                    <a:pt x="168" y="306"/>
                  </a:lnTo>
                  <a:lnTo>
                    <a:pt x="174" y="306"/>
                  </a:lnTo>
                  <a:lnTo>
                    <a:pt x="180" y="306"/>
                  </a:lnTo>
                  <a:lnTo>
                    <a:pt x="192" y="306"/>
                  </a:lnTo>
                  <a:lnTo>
                    <a:pt x="198" y="306"/>
                  </a:lnTo>
                  <a:lnTo>
                    <a:pt x="204" y="306"/>
                  </a:lnTo>
                  <a:lnTo>
                    <a:pt x="216" y="306"/>
                  </a:lnTo>
                  <a:lnTo>
                    <a:pt x="222" y="306"/>
                  </a:lnTo>
                  <a:lnTo>
                    <a:pt x="234" y="306"/>
                  </a:lnTo>
                  <a:lnTo>
                    <a:pt x="240" y="306"/>
                  </a:lnTo>
                  <a:lnTo>
                    <a:pt x="246" y="306"/>
                  </a:lnTo>
                  <a:lnTo>
                    <a:pt x="258" y="306"/>
                  </a:lnTo>
                  <a:lnTo>
                    <a:pt x="264" y="306"/>
                  </a:lnTo>
                  <a:lnTo>
                    <a:pt x="270" y="306"/>
                  </a:lnTo>
                  <a:lnTo>
                    <a:pt x="282" y="306"/>
                  </a:lnTo>
                  <a:lnTo>
                    <a:pt x="288" y="306"/>
                  </a:lnTo>
                  <a:lnTo>
                    <a:pt x="300" y="306"/>
                  </a:lnTo>
                  <a:lnTo>
                    <a:pt x="306" y="306"/>
                  </a:lnTo>
                  <a:lnTo>
                    <a:pt x="312" y="306"/>
                  </a:lnTo>
                  <a:lnTo>
                    <a:pt x="324" y="306"/>
                  </a:lnTo>
                  <a:lnTo>
                    <a:pt x="330" y="306"/>
                  </a:lnTo>
                  <a:lnTo>
                    <a:pt x="342" y="306"/>
                  </a:lnTo>
                  <a:lnTo>
                    <a:pt x="348" y="306"/>
                  </a:lnTo>
                  <a:lnTo>
                    <a:pt x="354" y="306"/>
                  </a:lnTo>
                  <a:lnTo>
                    <a:pt x="366" y="306"/>
                  </a:lnTo>
                  <a:lnTo>
                    <a:pt x="372" y="306"/>
                  </a:lnTo>
                  <a:lnTo>
                    <a:pt x="378" y="306"/>
                  </a:lnTo>
                  <a:lnTo>
                    <a:pt x="390" y="0"/>
                  </a:lnTo>
                  <a:lnTo>
                    <a:pt x="396" y="0"/>
                  </a:lnTo>
                  <a:lnTo>
                    <a:pt x="408" y="0"/>
                  </a:lnTo>
                  <a:lnTo>
                    <a:pt x="414" y="0"/>
                  </a:lnTo>
                  <a:lnTo>
                    <a:pt x="420" y="0"/>
                  </a:lnTo>
                  <a:lnTo>
                    <a:pt x="432" y="0"/>
                  </a:lnTo>
                  <a:lnTo>
                    <a:pt x="438" y="0"/>
                  </a:lnTo>
                  <a:lnTo>
                    <a:pt x="450" y="0"/>
                  </a:lnTo>
                  <a:lnTo>
                    <a:pt x="456" y="0"/>
                  </a:lnTo>
                  <a:lnTo>
                    <a:pt x="462" y="0"/>
                  </a:lnTo>
                  <a:lnTo>
                    <a:pt x="474" y="0"/>
                  </a:lnTo>
                  <a:lnTo>
                    <a:pt x="480" y="0"/>
                  </a:lnTo>
                  <a:lnTo>
                    <a:pt x="486" y="0"/>
                  </a:lnTo>
                  <a:lnTo>
                    <a:pt x="498" y="0"/>
                  </a:lnTo>
                  <a:lnTo>
                    <a:pt x="504" y="0"/>
                  </a:lnTo>
                  <a:lnTo>
                    <a:pt x="516" y="0"/>
                  </a:lnTo>
                  <a:lnTo>
                    <a:pt x="522" y="0"/>
                  </a:lnTo>
                  <a:lnTo>
                    <a:pt x="528" y="0"/>
                  </a:lnTo>
                  <a:lnTo>
                    <a:pt x="540" y="0"/>
                  </a:lnTo>
                  <a:lnTo>
                    <a:pt x="546" y="0"/>
                  </a:lnTo>
                  <a:lnTo>
                    <a:pt x="558" y="0"/>
                  </a:lnTo>
                  <a:lnTo>
                    <a:pt x="564" y="0"/>
                  </a:lnTo>
                  <a:lnTo>
                    <a:pt x="570" y="0"/>
                  </a:lnTo>
                  <a:lnTo>
                    <a:pt x="582" y="0"/>
                  </a:lnTo>
                  <a:lnTo>
                    <a:pt x="588" y="0"/>
                  </a:lnTo>
                  <a:lnTo>
                    <a:pt x="594" y="0"/>
                  </a:lnTo>
                  <a:lnTo>
                    <a:pt x="606" y="0"/>
                  </a:lnTo>
                  <a:lnTo>
                    <a:pt x="612" y="0"/>
                  </a:lnTo>
                  <a:lnTo>
                    <a:pt x="624" y="0"/>
                  </a:lnTo>
                  <a:lnTo>
                    <a:pt x="630" y="0"/>
                  </a:lnTo>
                  <a:lnTo>
                    <a:pt x="636" y="0"/>
                  </a:lnTo>
                  <a:lnTo>
                    <a:pt x="648" y="0"/>
                  </a:lnTo>
                  <a:lnTo>
                    <a:pt x="654" y="0"/>
                  </a:lnTo>
                  <a:lnTo>
                    <a:pt x="660" y="0"/>
                  </a:lnTo>
                  <a:lnTo>
                    <a:pt x="672" y="0"/>
                  </a:lnTo>
                  <a:lnTo>
                    <a:pt x="678" y="0"/>
                  </a:lnTo>
                  <a:lnTo>
                    <a:pt x="690" y="0"/>
                  </a:lnTo>
                  <a:lnTo>
                    <a:pt x="696" y="0"/>
                  </a:lnTo>
                  <a:lnTo>
                    <a:pt x="702" y="0"/>
                  </a:lnTo>
                  <a:lnTo>
                    <a:pt x="714" y="0"/>
                  </a:lnTo>
                  <a:lnTo>
                    <a:pt x="720" y="0"/>
                  </a:lnTo>
                  <a:lnTo>
                    <a:pt x="732" y="0"/>
                  </a:lnTo>
                  <a:lnTo>
                    <a:pt x="738" y="0"/>
                  </a:lnTo>
                  <a:lnTo>
                    <a:pt x="744" y="0"/>
                  </a:lnTo>
                  <a:lnTo>
                    <a:pt x="756" y="0"/>
                  </a:lnTo>
                  <a:lnTo>
                    <a:pt x="762" y="0"/>
                  </a:lnTo>
                  <a:lnTo>
                    <a:pt x="768" y="0"/>
                  </a:lnTo>
                  <a:lnTo>
                    <a:pt x="780" y="0"/>
                  </a:lnTo>
                  <a:lnTo>
                    <a:pt x="786" y="0"/>
                  </a:lnTo>
                  <a:lnTo>
                    <a:pt x="798" y="0"/>
                  </a:lnTo>
                  <a:lnTo>
                    <a:pt x="804" y="306"/>
                  </a:lnTo>
                  <a:lnTo>
                    <a:pt x="810" y="306"/>
                  </a:lnTo>
                  <a:lnTo>
                    <a:pt x="822" y="306"/>
                  </a:lnTo>
                  <a:lnTo>
                    <a:pt x="828" y="306"/>
                  </a:lnTo>
                  <a:lnTo>
                    <a:pt x="840" y="306"/>
                  </a:lnTo>
                  <a:lnTo>
                    <a:pt x="846" y="306"/>
                  </a:lnTo>
                  <a:lnTo>
                    <a:pt x="852" y="306"/>
                  </a:lnTo>
                  <a:lnTo>
                    <a:pt x="864" y="306"/>
                  </a:lnTo>
                  <a:lnTo>
                    <a:pt x="870" y="306"/>
                  </a:lnTo>
                  <a:lnTo>
                    <a:pt x="876" y="306"/>
                  </a:lnTo>
                  <a:lnTo>
                    <a:pt x="888" y="306"/>
                  </a:lnTo>
                  <a:lnTo>
                    <a:pt x="894" y="306"/>
                  </a:lnTo>
                  <a:lnTo>
                    <a:pt x="906" y="306"/>
                  </a:lnTo>
                  <a:lnTo>
                    <a:pt x="912" y="306"/>
                  </a:lnTo>
                  <a:lnTo>
                    <a:pt x="918" y="306"/>
                  </a:lnTo>
                  <a:lnTo>
                    <a:pt x="930" y="306"/>
                  </a:lnTo>
                  <a:lnTo>
                    <a:pt x="936" y="306"/>
                  </a:lnTo>
                  <a:lnTo>
                    <a:pt x="948" y="306"/>
                  </a:lnTo>
                  <a:lnTo>
                    <a:pt x="954" y="306"/>
                  </a:lnTo>
                  <a:lnTo>
                    <a:pt x="960" y="306"/>
                  </a:lnTo>
                  <a:lnTo>
                    <a:pt x="972" y="306"/>
                  </a:lnTo>
                  <a:lnTo>
                    <a:pt x="978" y="306"/>
                  </a:lnTo>
                  <a:lnTo>
                    <a:pt x="984" y="306"/>
                  </a:lnTo>
                  <a:lnTo>
                    <a:pt x="996" y="306"/>
                  </a:lnTo>
                  <a:lnTo>
                    <a:pt x="1002" y="306"/>
                  </a:lnTo>
                  <a:lnTo>
                    <a:pt x="1014" y="306"/>
                  </a:lnTo>
                  <a:lnTo>
                    <a:pt x="1020" y="306"/>
                  </a:lnTo>
                  <a:lnTo>
                    <a:pt x="1026" y="306"/>
                  </a:lnTo>
                  <a:lnTo>
                    <a:pt x="1038" y="306"/>
                  </a:lnTo>
                  <a:lnTo>
                    <a:pt x="1044" y="306"/>
                  </a:lnTo>
                  <a:lnTo>
                    <a:pt x="1056" y="306"/>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55" name="Freeform 631"/>
            <p:cNvSpPr>
              <a:spLocks/>
            </p:cNvSpPr>
            <p:nvPr/>
          </p:nvSpPr>
          <p:spPr bwMode="auto">
            <a:xfrm>
              <a:off x="4293" y="2364"/>
              <a:ext cx="498" cy="306"/>
            </a:xfrm>
            <a:custGeom>
              <a:avLst/>
              <a:gdLst/>
              <a:ahLst/>
              <a:cxnLst>
                <a:cxn ang="0">
                  <a:pos x="0" y="306"/>
                </a:cxn>
                <a:cxn ang="0">
                  <a:pos x="6" y="306"/>
                </a:cxn>
                <a:cxn ang="0">
                  <a:pos x="12" y="306"/>
                </a:cxn>
                <a:cxn ang="0">
                  <a:pos x="24" y="306"/>
                </a:cxn>
                <a:cxn ang="0">
                  <a:pos x="30" y="306"/>
                </a:cxn>
                <a:cxn ang="0">
                  <a:pos x="36" y="306"/>
                </a:cxn>
                <a:cxn ang="0">
                  <a:pos x="48" y="306"/>
                </a:cxn>
                <a:cxn ang="0">
                  <a:pos x="54" y="306"/>
                </a:cxn>
                <a:cxn ang="0">
                  <a:pos x="66" y="306"/>
                </a:cxn>
                <a:cxn ang="0">
                  <a:pos x="72" y="306"/>
                </a:cxn>
                <a:cxn ang="0">
                  <a:pos x="78" y="306"/>
                </a:cxn>
                <a:cxn ang="0">
                  <a:pos x="90" y="306"/>
                </a:cxn>
                <a:cxn ang="0">
                  <a:pos x="96" y="306"/>
                </a:cxn>
                <a:cxn ang="0">
                  <a:pos x="102" y="306"/>
                </a:cxn>
                <a:cxn ang="0">
                  <a:pos x="114" y="306"/>
                </a:cxn>
                <a:cxn ang="0">
                  <a:pos x="120" y="306"/>
                </a:cxn>
                <a:cxn ang="0">
                  <a:pos x="132" y="306"/>
                </a:cxn>
                <a:cxn ang="0">
                  <a:pos x="138" y="306"/>
                </a:cxn>
                <a:cxn ang="0">
                  <a:pos x="144" y="306"/>
                </a:cxn>
                <a:cxn ang="0">
                  <a:pos x="156" y="306"/>
                </a:cxn>
                <a:cxn ang="0">
                  <a:pos x="162" y="0"/>
                </a:cxn>
                <a:cxn ang="0">
                  <a:pos x="174" y="0"/>
                </a:cxn>
                <a:cxn ang="0">
                  <a:pos x="180" y="0"/>
                </a:cxn>
                <a:cxn ang="0">
                  <a:pos x="186" y="0"/>
                </a:cxn>
                <a:cxn ang="0">
                  <a:pos x="198" y="0"/>
                </a:cxn>
                <a:cxn ang="0">
                  <a:pos x="204" y="0"/>
                </a:cxn>
                <a:cxn ang="0">
                  <a:pos x="210" y="0"/>
                </a:cxn>
                <a:cxn ang="0">
                  <a:pos x="222" y="0"/>
                </a:cxn>
                <a:cxn ang="0">
                  <a:pos x="228" y="0"/>
                </a:cxn>
                <a:cxn ang="0">
                  <a:pos x="240" y="0"/>
                </a:cxn>
                <a:cxn ang="0">
                  <a:pos x="246" y="0"/>
                </a:cxn>
                <a:cxn ang="0">
                  <a:pos x="252" y="0"/>
                </a:cxn>
                <a:cxn ang="0">
                  <a:pos x="264" y="0"/>
                </a:cxn>
                <a:cxn ang="0">
                  <a:pos x="270" y="0"/>
                </a:cxn>
                <a:cxn ang="0">
                  <a:pos x="282" y="0"/>
                </a:cxn>
                <a:cxn ang="0">
                  <a:pos x="288" y="0"/>
                </a:cxn>
                <a:cxn ang="0">
                  <a:pos x="294" y="0"/>
                </a:cxn>
                <a:cxn ang="0">
                  <a:pos x="306" y="0"/>
                </a:cxn>
                <a:cxn ang="0">
                  <a:pos x="312" y="0"/>
                </a:cxn>
                <a:cxn ang="0">
                  <a:pos x="318" y="0"/>
                </a:cxn>
                <a:cxn ang="0">
                  <a:pos x="330" y="0"/>
                </a:cxn>
                <a:cxn ang="0">
                  <a:pos x="336" y="0"/>
                </a:cxn>
                <a:cxn ang="0">
                  <a:pos x="348" y="0"/>
                </a:cxn>
                <a:cxn ang="0">
                  <a:pos x="354" y="0"/>
                </a:cxn>
                <a:cxn ang="0">
                  <a:pos x="360" y="0"/>
                </a:cxn>
                <a:cxn ang="0">
                  <a:pos x="372" y="0"/>
                </a:cxn>
                <a:cxn ang="0">
                  <a:pos x="378" y="0"/>
                </a:cxn>
                <a:cxn ang="0">
                  <a:pos x="390" y="0"/>
                </a:cxn>
                <a:cxn ang="0">
                  <a:pos x="396" y="0"/>
                </a:cxn>
                <a:cxn ang="0">
                  <a:pos x="402" y="0"/>
                </a:cxn>
                <a:cxn ang="0">
                  <a:pos x="414" y="0"/>
                </a:cxn>
                <a:cxn ang="0">
                  <a:pos x="420" y="0"/>
                </a:cxn>
                <a:cxn ang="0">
                  <a:pos x="426" y="0"/>
                </a:cxn>
                <a:cxn ang="0">
                  <a:pos x="438" y="0"/>
                </a:cxn>
                <a:cxn ang="0">
                  <a:pos x="444" y="0"/>
                </a:cxn>
                <a:cxn ang="0">
                  <a:pos x="456" y="0"/>
                </a:cxn>
                <a:cxn ang="0">
                  <a:pos x="462" y="0"/>
                </a:cxn>
                <a:cxn ang="0">
                  <a:pos x="468" y="0"/>
                </a:cxn>
                <a:cxn ang="0">
                  <a:pos x="480" y="0"/>
                </a:cxn>
                <a:cxn ang="0">
                  <a:pos x="486" y="0"/>
                </a:cxn>
                <a:cxn ang="0">
                  <a:pos x="498" y="0"/>
                </a:cxn>
              </a:cxnLst>
              <a:rect l="0" t="0" r="r" b="b"/>
              <a:pathLst>
                <a:path w="498" h="306">
                  <a:moveTo>
                    <a:pt x="0" y="306"/>
                  </a:moveTo>
                  <a:lnTo>
                    <a:pt x="6" y="306"/>
                  </a:lnTo>
                  <a:lnTo>
                    <a:pt x="12" y="306"/>
                  </a:lnTo>
                  <a:lnTo>
                    <a:pt x="24" y="306"/>
                  </a:lnTo>
                  <a:lnTo>
                    <a:pt x="30" y="306"/>
                  </a:lnTo>
                  <a:lnTo>
                    <a:pt x="36" y="306"/>
                  </a:lnTo>
                  <a:lnTo>
                    <a:pt x="48" y="306"/>
                  </a:lnTo>
                  <a:lnTo>
                    <a:pt x="54" y="306"/>
                  </a:lnTo>
                  <a:lnTo>
                    <a:pt x="66" y="306"/>
                  </a:lnTo>
                  <a:lnTo>
                    <a:pt x="72" y="306"/>
                  </a:lnTo>
                  <a:lnTo>
                    <a:pt x="78" y="306"/>
                  </a:lnTo>
                  <a:lnTo>
                    <a:pt x="90" y="306"/>
                  </a:lnTo>
                  <a:lnTo>
                    <a:pt x="96" y="306"/>
                  </a:lnTo>
                  <a:lnTo>
                    <a:pt x="102" y="306"/>
                  </a:lnTo>
                  <a:lnTo>
                    <a:pt x="114" y="306"/>
                  </a:lnTo>
                  <a:lnTo>
                    <a:pt x="120" y="306"/>
                  </a:lnTo>
                  <a:lnTo>
                    <a:pt x="132" y="306"/>
                  </a:lnTo>
                  <a:lnTo>
                    <a:pt x="138" y="306"/>
                  </a:lnTo>
                  <a:lnTo>
                    <a:pt x="144" y="306"/>
                  </a:lnTo>
                  <a:lnTo>
                    <a:pt x="156" y="306"/>
                  </a:lnTo>
                  <a:lnTo>
                    <a:pt x="162" y="0"/>
                  </a:lnTo>
                  <a:lnTo>
                    <a:pt x="174" y="0"/>
                  </a:lnTo>
                  <a:lnTo>
                    <a:pt x="180" y="0"/>
                  </a:lnTo>
                  <a:lnTo>
                    <a:pt x="186" y="0"/>
                  </a:lnTo>
                  <a:lnTo>
                    <a:pt x="198" y="0"/>
                  </a:lnTo>
                  <a:lnTo>
                    <a:pt x="204" y="0"/>
                  </a:lnTo>
                  <a:lnTo>
                    <a:pt x="210" y="0"/>
                  </a:lnTo>
                  <a:lnTo>
                    <a:pt x="222" y="0"/>
                  </a:lnTo>
                  <a:lnTo>
                    <a:pt x="228" y="0"/>
                  </a:lnTo>
                  <a:lnTo>
                    <a:pt x="240" y="0"/>
                  </a:lnTo>
                  <a:lnTo>
                    <a:pt x="246" y="0"/>
                  </a:lnTo>
                  <a:lnTo>
                    <a:pt x="252" y="0"/>
                  </a:lnTo>
                  <a:lnTo>
                    <a:pt x="264" y="0"/>
                  </a:lnTo>
                  <a:lnTo>
                    <a:pt x="270" y="0"/>
                  </a:lnTo>
                  <a:lnTo>
                    <a:pt x="282" y="0"/>
                  </a:lnTo>
                  <a:lnTo>
                    <a:pt x="288" y="0"/>
                  </a:lnTo>
                  <a:lnTo>
                    <a:pt x="294" y="0"/>
                  </a:lnTo>
                  <a:lnTo>
                    <a:pt x="306" y="0"/>
                  </a:lnTo>
                  <a:lnTo>
                    <a:pt x="312" y="0"/>
                  </a:lnTo>
                  <a:lnTo>
                    <a:pt x="318" y="0"/>
                  </a:lnTo>
                  <a:lnTo>
                    <a:pt x="330" y="0"/>
                  </a:lnTo>
                  <a:lnTo>
                    <a:pt x="336" y="0"/>
                  </a:lnTo>
                  <a:lnTo>
                    <a:pt x="348" y="0"/>
                  </a:lnTo>
                  <a:lnTo>
                    <a:pt x="354" y="0"/>
                  </a:lnTo>
                  <a:lnTo>
                    <a:pt x="360" y="0"/>
                  </a:lnTo>
                  <a:lnTo>
                    <a:pt x="372" y="0"/>
                  </a:lnTo>
                  <a:lnTo>
                    <a:pt x="378" y="0"/>
                  </a:lnTo>
                  <a:lnTo>
                    <a:pt x="390" y="0"/>
                  </a:lnTo>
                  <a:lnTo>
                    <a:pt x="396" y="0"/>
                  </a:lnTo>
                  <a:lnTo>
                    <a:pt x="402" y="0"/>
                  </a:lnTo>
                  <a:lnTo>
                    <a:pt x="414" y="0"/>
                  </a:lnTo>
                  <a:lnTo>
                    <a:pt x="420" y="0"/>
                  </a:lnTo>
                  <a:lnTo>
                    <a:pt x="426" y="0"/>
                  </a:lnTo>
                  <a:lnTo>
                    <a:pt x="438" y="0"/>
                  </a:lnTo>
                  <a:lnTo>
                    <a:pt x="444" y="0"/>
                  </a:lnTo>
                  <a:lnTo>
                    <a:pt x="456" y="0"/>
                  </a:lnTo>
                  <a:lnTo>
                    <a:pt x="462" y="0"/>
                  </a:lnTo>
                  <a:lnTo>
                    <a:pt x="468" y="0"/>
                  </a:lnTo>
                  <a:lnTo>
                    <a:pt x="480" y="0"/>
                  </a:lnTo>
                  <a:lnTo>
                    <a:pt x="486" y="0"/>
                  </a:lnTo>
                  <a:lnTo>
                    <a:pt x="498" y="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56" name="Freeform 632"/>
            <p:cNvSpPr>
              <a:spLocks/>
            </p:cNvSpPr>
            <p:nvPr/>
          </p:nvSpPr>
          <p:spPr bwMode="auto">
            <a:xfrm>
              <a:off x="1131" y="2334"/>
              <a:ext cx="1050" cy="366"/>
            </a:xfrm>
            <a:custGeom>
              <a:avLst/>
              <a:gdLst/>
              <a:ahLst/>
              <a:cxnLst>
                <a:cxn ang="0">
                  <a:pos x="12" y="114"/>
                </a:cxn>
                <a:cxn ang="0">
                  <a:pos x="36" y="30"/>
                </a:cxn>
                <a:cxn ang="0">
                  <a:pos x="66" y="0"/>
                </a:cxn>
                <a:cxn ang="0">
                  <a:pos x="90" y="12"/>
                </a:cxn>
                <a:cxn ang="0">
                  <a:pos x="114" y="36"/>
                </a:cxn>
                <a:cxn ang="0">
                  <a:pos x="138" y="48"/>
                </a:cxn>
                <a:cxn ang="0">
                  <a:pos x="162" y="36"/>
                </a:cxn>
                <a:cxn ang="0">
                  <a:pos x="186" y="18"/>
                </a:cxn>
                <a:cxn ang="0">
                  <a:pos x="210" y="18"/>
                </a:cxn>
                <a:cxn ang="0">
                  <a:pos x="240" y="30"/>
                </a:cxn>
                <a:cxn ang="0">
                  <a:pos x="264" y="48"/>
                </a:cxn>
                <a:cxn ang="0">
                  <a:pos x="288" y="42"/>
                </a:cxn>
                <a:cxn ang="0">
                  <a:pos x="312" y="24"/>
                </a:cxn>
                <a:cxn ang="0">
                  <a:pos x="336" y="0"/>
                </a:cxn>
                <a:cxn ang="0">
                  <a:pos x="360" y="12"/>
                </a:cxn>
                <a:cxn ang="0">
                  <a:pos x="390" y="78"/>
                </a:cxn>
                <a:cxn ang="0">
                  <a:pos x="414" y="180"/>
                </a:cxn>
                <a:cxn ang="0">
                  <a:pos x="438" y="282"/>
                </a:cxn>
                <a:cxn ang="0">
                  <a:pos x="462" y="348"/>
                </a:cxn>
                <a:cxn ang="0">
                  <a:pos x="486" y="366"/>
                </a:cxn>
                <a:cxn ang="0">
                  <a:pos x="510" y="342"/>
                </a:cxn>
                <a:cxn ang="0">
                  <a:pos x="534" y="324"/>
                </a:cxn>
                <a:cxn ang="0">
                  <a:pos x="564" y="318"/>
                </a:cxn>
                <a:cxn ang="0">
                  <a:pos x="588" y="336"/>
                </a:cxn>
                <a:cxn ang="0">
                  <a:pos x="612" y="348"/>
                </a:cxn>
                <a:cxn ang="0">
                  <a:pos x="636" y="348"/>
                </a:cxn>
                <a:cxn ang="0">
                  <a:pos x="660" y="330"/>
                </a:cxn>
                <a:cxn ang="0">
                  <a:pos x="684" y="318"/>
                </a:cxn>
                <a:cxn ang="0">
                  <a:pos x="708" y="324"/>
                </a:cxn>
                <a:cxn ang="0">
                  <a:pos x="738" y="348"/>
                </a:cxn>
                <a:cxn ang="0">
                  <a:pos x="762" y="366"/>
                </a:cxn>
                <a:cxn ang="0">
                  <a:pos x="786" y="336"/>
                </a:cxn>
                <a:cxn ang="0">
                  <a:pos x="810" y="264"/>
                </a:cxn>
                <a:cxn ang="0">
                  <a:pos x="834" y="156"/>
                </a:cxn>
                <a:cxn ang="0">
                  <a:pos x="858" y="60"/>
                </a:cxn>
                <a:cxn ang="0">
                  <a:pos x="888" y="6"/>
                </a:cxn>
                <a:cxn ang="0">
                  <a:pos x="912" y="6"/>
                </a:cxn>
                <a:cxn ang="0">
                  <a:pos x="936" y="30"/>
                </a:cxn>
                <a:cxn ang="0">
                  <a:pos x="960" y="48"/>
                </a:cxn>
                <a:cxn ang="0">
                  <a:pos x="984" y="42"/>
                </a:cxn>
                <a:cxn ang="0">
                  <a:pos x="1008" y="24"/>
                </a:cxn>
                <a:cxn ang="0">
                  <a:pos x="1032" y="12"/>
                </a:cxn>
              </a:cxnLst>
              <a:rect l="0" t="0" r="r" b="b"/>
              <a:pathLst>
                <a:path w="1050" h="366">
                  <a:moveTo>
                    <a:pt x="0" y="186"/>
                  </a:moveTo>
                  <a:lnTo>
                    <a:pt x="6" y="144"/>
                  </a:lnTo>
                  <a:lnTo>
                    <a:pt x="12" y="114"/>
                  </a:lnTo>
                  <a:lnTo>
                    <a:pt x="24" y="78"/>
                  </a:lnTo>
                  <a:lnTo>
                    <a:pt x="30" y="54"/>
                  </a:lnTo>
                  <a:lnTo>
                    <a:pt x="36" y="30"/>
                  </a:lnTo>
                  <a:lnTo>
                    <a:pt x="48" y="18"/>
                  </a:lnTo>
                  <a:lnTo>
                    <a:pt x="54" y="6"/>
                  </a:lnTo>
                  <a:lnTo>
                    <a:pt x="66" y="0"/>
                  </a:lnTo>
                  <a:lnTo>
                    <a:pt x="72" y="0"/>
                  </a:lnTo>
                  <a:lnTo>
                    <a:pt x="78" y="6"/>
                  </a:lnTo>
                  <a:lnTo>
                    <a:pt x="90" y="12"/>
                  </a:lnTo>
                  <a:lnTo>
                    <a:pt x="96" y="24"/>
                  </a:lnTo>
                  <a:lnTo>
                    <a:pt x="102" y="30"/>
                  </a:lnTo>
                  <a:lnTo>
                    <a:pt x="114" y="36"/>
                  </a:lnTo>
                  <a:lnTo>
                    <a:pt x="120" y="42"/>
                  </a:lnTo>
                  <a:lnTo>
                    <a:pt x="132" y="48"/>
                  </a:lnTo>
                  <a:lnTo>
                    <a:pt x="138" y="48"/>
                  </a:lnTo>
                  <a:lnTo>
                    <a:pt x="144" y="48"/>
                  </a:lnTo>
                  <a:lnTo>
                    <a:pt x="156" y="42"/>
                  </a:lnTo>
                  <a:lnTo>
                    <a:pt x="162" y="36"/>
                  </a:lnTo>
                  <a:lnTo>
                    <a:pt x="174" y="30"/>
                  </a:lnTo>
                  <a:lnTo>
                    <a:pt x="180" y="24"/>
                  </a:lnTo>
                  <a:lnTo>
                    <a:pt x="186" y="18"/>
                  </a:lnTo>
                  <a:lnTo>
                    <a:pt x="198" y="18"/>
                  </a:lnTo>
                  <a:lnTo>
                    <a:pt x="204" y="12"/>
                  </a:lnTo>
                  <a:lnTo>
                    <a:pt x="210" y="18"/>
                  </a:lnTo>
                  <a:lnTo>
                    <a:pt x="222" y="18"/>
                  </a:lnTo>
                  <a:lnTo>
                    <a:pt x="228" y="24"/>
                  </a:lnTo>
                  <a:lnTo>
                    <a:pt x="240" y="30"/>
                  </a:lnTo>
                  <a:lnTo>
                    <a:pt x="246" y="36"/>
                  </a:lnTo>
                  <a:lnTo>
                    <a:pt x="252" y="42"/>
                  </a:lnTo>
                  <a:lnTo>
                    <a:pt x="264" y="48"/>
                  </a:lnTo>
                  <a:lnTo>
                    <a:pt x="270" y="48"/>
                  </a:lnTo>
                  <a:lnTo>
                    <a:pt x="282" y="48"/>
                  </a:lnTo>
                  <a:lnTo>
                    <a:pt x="288" y="42"/>
                  </a:lnTo>
                  <a:lnTo>
                    <a:pt x="294" y="42"/>
                  </a:lnTo>
                  <a:lnTo>
                    <a:pt x="306" y="30"/>
                  </a:lnTo>
                  <a:lnTo>
                    <a:pt x="312" y="24"/>
                  </a:lnTo>
                  <a:lnTo>
                    <a:pt x="318" y="12"/>
                  </a:lnTo>
                  <a:lnTo>
                    <a:pt x="330" y="6"/>
                  </a:lnTo>
                  <a:lnTo>
                    <a:pt x="336" y="0"/>
                  </a:lnTo>
                  <a:lnTo>
                    <a:pt x="348" y="0"/>
                  </a:lnTo>
                  <a:lnTo>
                    <a:pt x="354" y="6"/>
                  </a:lnTo>
                  <a:lnTo>
                    <a:pt x="360" y="12"/>
                  </a:lnTo>
                  <a:lnTo>
                    <a:pt x="372" y="30"/>
                  </a:lnTo>
                  <a:lnTo>
                    <a:pt x="378" y="48"/>
                  </a:lnTo>
                  <a:lnTo>
                    <a:pt x="390" y="78"/>
                  </a:lnTo>
                  <a:lnTo>
                    <a:pt x="396" y="108"/>
                  </a:lnTo>
                  <a:lnTo>
                    <a:pt x="402" y="144"/>
                  </a:lnTo>
                  <a:lnTo>
                    <a:pt x="414" y="180"/>
                  </a:lnTo>
                  <a:lnTo>
                    <a:pt x="420" y="216"/>
                  </a:lnTo>
                  <a:lnTo>
                    <a:pt x="426" y="252"/>
                  </a:lnTo>
                  <a:lnTo>
                    <a:pt x="438" y="282"/>
                  </a:lnTo>
                  <a:lnTo>
                    <a:pt x="444" y="312"/>
                  </a:lnTo>
                  <a:lnTo>
                    <a:pt x="456" y="330"/>
                  </a:lnTo>
                  <a:lnTo>
                    <a:pt x="462" y="348"/>
                  </a:lnTo>
                  <a:lnTo>
                    <a:pt x="468" y="360"/>
                  </a:lnTo>
                  <a:lnTo>
                    <a:pt x="480" y="366"/>
                  </a:lnTo>
                  <a:lnTo>
                    <a:pt x="486" y="366"/>
                  </a:lnTo>
                  <a:lnTo>
                    <a:pt x="492" y="360"/>
                  </a:lnTo>
                  <a:lnTo>
                    <a:pt x="504" y="354"/>
                  </a:lnTo>
                  <a:lnTo>
                    <a:pt x="510" y="342"/>
                  </a:lnTo>
                  <a:lnTo>
                    <a:pt x="522" y="336"/>
                  </a:lnTo>
                  <a:lnTo>
                    <a:pt x="528" y="330"/>
                  </a:lnTo>
                  <a:lnTo>
                    <a:pt x="534" y="324"/>
                  </a:lnTo>
                  <a:lnTo>
                    <a:pt x="546" y="318"/>
                  </a:lnTo>
                  <a:lnTo>
                    <a:pt x="552" y="318"/>
                  </a:lnTo>
                  <a:lnTo>
                    <a:pt x="564" y="318"/>
                  </a:lnTo>
                  <a:lnTo>
                    <a:pt x="570" y="324"/>
                  </a:lnTo>
                  <a:lnTo>
                    <a:pt x="576" y="330"/>
                  </a:lnTo>
                  <a:lnTo>
                    <a:pt x="588" y="336"/>
                  </a:lnTo>
                  <a:lnTo>
                    <a:pt x="594" y="342"/>
                  </a:lnTo>
                  <a:lnTo>
                    <a:pt x="600" y="348"/>
                  </a:lnTo>
                  <a:lnTo>
                    <a:pt x="612" y="348"/>
                  </a:lnTo>
                  <a:lnTo>
                    <a:pt x="618" y="354"/>
                  </a:lnTo>
                  <a:lnTo>
                    <a:pt x="630" y="354"/>
                  </a:lnTo>
                  <a:lnTo>
                    <a:pt x="636" y="348"/>
                  </a:lnTo>
                  <a:lnTo>
                    <a:pt x="642" y="342"/>
                  </a:lnTo>
                  <a:lnTo>
                    <a:pt x="654" y="336"/>
                  </a:lnTo>
                  <a:lnTo>
                    <a:pt x="660" y="330"/>
                  </a:lnTo>
                  <a:lnTo>
                    <a:pt x="672" y="324"/>
                  </a:lnTo>
                  <a:lnTo>
                    <a:pt x="678" y="318"/>
                  </a:lnTo>
                  <a:lnTo>
                    <a:pt x="684" y="318"/>
                  </a:lnTo>
                  <a:lnTo>
                    <a:pt x="696" y="318"/>
                  </a:lnTo>
                  <a:lnTo>
                    <a:pt x="702" y="318"/>
                  </a:lnTo>
                  <a:lnTo>
                    <a:pt x="708" y="324"/>
                  </a:lnTo>
                  <a:lnTo>
                    <a:pt x="720" y="336"/>
                  </a:lnTo>
                  <a:lnTo>
                    <a:pt x="726" y="342"/>
                  </a:lnTo>
                  <a:lnTo>
                    <a:pt x="738" y="348"/>
                  </a:lnTo>
                  <a:lnTo>
                    <a:pt x="744" y="360"/>
                  </a:lnTo>
                  <a:lnTo>
                    <a:pt x="750" y="366"/>
                  </a:lnTo>
                  <a:lnTo>
                    <a:pt x="762" y="366"/>
                  </a:lnTo>
                  <a:lnTo>
                    <a:pt x="768" y="360"/>
                  </a:lnTo>
                  <a:lnTo>
                    <a:pt x="780" y="354"/>
                  </a:lnTo>
                  <a:lnTo>
                    <a:pt x="786" y="336"/>
                  </a:lnTo>
                  <a:lnTo>
                    <a:pt x="792" y="318"/>
                  </a:lnTo>
                  <a:lnTo>
                    <a:pt x="804" y="294"/>
                  </a:lnTo>
                  <a:lnTo>
                    <a:pt x="810" y="264"/>
                  </a:lnTo>
                  <a:lnTo>
                    <a:pt x="816" y="228"/>
                  </a:lnTo>
                  <a:lnTo>
                    <a:pt x="828" y="192"/>
                  </a:lnTo>
                  <a:lnTo>
                    <a:pt x="834" y="156"/>
                  </a:lnTo>
                  <a:lnTo>
                    <a:pt x="846" y="120"/>
                  </a:lnTo>
                  <a:lnTo>
                    <a:pt x="852" y="90"/>
                  </a:lnTo>
                  <a:lnTo>
                    <a:pt x="858" y="60"/>
                  </a:lnTo>
                  <a:lnTo>
                    <a:pt x="870" y="36"/>
                  </a:lnTo>
                  <a:lnTo>
                    <a:pt x="876" y="18"/>
                  </a:lnTo>
                  <a:lnTo>
                    <a:pt x="888" y="6"/>
                  </a:lnTo>
                  <a:lnTo>
                    <a:pt x="894" y="0"/>
                  </a:lnTo>
                  <a:lnTo>
                    <a:pt x="900" y="0"/>
                  </a:lnTo>
                  <a:lnTo>
                    <a:pt x="912" y="6"/>
                  </a:lnTo>
                  <a:lnTo>
                    <a:pt x="918" y="12"/>
                  </a:lnTo>
                  <a:lnTo>
                    <a:pt x="924" y="18"/>
                  </a:lnTo>
                  <a:lnTo>
                    <a:pt x="936" y="30"/>
                  </a:lnTo>
                  <a:lnTo>
                    <a:pt x="942" y="36"/>
                  </a:lnTo>
                  <a:lnTo>
                    <a:pt x="954" y="42"/>
                  </a:lnTo>
                  <a:lnTo>
                    <a:pt x="960" y="48"/>
                  </a:lnTo>
                  <a:lnTo>
                    <a:pt x="966" y="48"/>
                  </a:lnTo>
                  <a:lnTo>
                    <a:pt x="978" y="48"/>
                  </a:lnTo>
                  <a:lnTo>
                    <a:pt x="984" y="42"/>
                  </a:lnTo>
                  <a:lnTo>
                    <a:pt x="990" y="36"/>
                  </a:lnTo>
                  <a:lnTo>
                    <a:pt x="1002" y="30"/>
                  </a:lnTo>
                  <a:lnTo>
                    <a:pt x="1008" y="24"/>
                  </a:lnTo>
                  <a:lnTo>
                    <a:pt x="1020" y="18"/>
                  </a:lnTo>
                  <a:lnTo>
                    <a:pt x="1026" y="18"/>
                  </a:lnTo>
                  <a:lnTo>
                    <a:pt x="1032" y="12"/>
                  </a:lnTo>
                  <a:lnTo>
                    <a:pt x="1044" y="12"/>
                  </a:lnTo>
                  <a:lnTo>
                    <a:pt x="1050" y="18"/>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57" name="Freeform 633"/>
            <p:cNvSpPr>
              <a:spLocks/>
            </p:cNvSpPr>
            <p:nvPr/>
          </p:nvSpPr>
          <p:spPr bwMode="auto">
            <a:xfrm>
              <a:off x="2181" y="2334"/>
              <a:ext cx="1056" cy="366"/>
            </a:xfrm>
            <a:custGeom>
              <a:avLst/>
              <a:gdLst/>
              <a:ahLst/>
              <a:cxnLst>
                <a:cxn ang="0">
                  <a:pos x="18" y="30"/>
                </a:cxn>
                <a:cxn ang="0">
                  <a:pos x="42" y="42"/>
                </a:cxn>
                <a:cxn ang="0">
                  <a:pos x="66" y="48"/>
                </a:cxn>
                <a:cxn ang="0">
                  <a:pos x="90" y="24"/>
                </a:cxn>
                <a:cxn ang="0">
                  <a:pos x="120" y="6"/>
                </a:cxn>
                <a:cxn ang="0">
                  <a:pos x="144" y="12"/>
                </a:cxn>
                <a:cxn ang="0">
                  <a:pos x="168" y="72"/>
                </a:cxn>
                <a:cxn ang="0">
                  <a:pos x="192" y="168"/>
                </a:cxn>
                <a:cxn ang="0">
                  <a:pos x="216" y="276"/>
                </a:cxn>
                <a:cxn ang="0">
                  <a:pos x="240" y="348"/>
                </a:cxn>
                <a:cxn ang="0">
                  <a:pos x="264" y="366"/>
                </a:cxn>
                <a:cxn ang="0">
                  <a:pos x="294" y="348"/>
                </a:cxn>
                <a:cxn ang="0">
                  <a:pos x="318" y="324"/>
                </a:cxn>
                <a:cxn ang="0">
                  <a:pos x="342" y="318"/>
                </a:cxn>
                <a:cxn ang="0">
                  <a:pos x="366" y="336"/>
                </a:cxn>
                <a:cxn ang="0">
                  <a:pos x="390" y="348"/>
                </a:cxn>
                <a:cxn ang="0">
                  <a:pos x="414" y="348"/>
                </a:cxn>
                <a:cxn ang="0">
                  <a:pos x="438" y="330"/>
                </a:cxn>
                <a:cxn ang="0">
                  <a:pos x="468" y="318"/>
                </a:cxn>
                <a:cxn ang="0">
                  <a:pos x="492" y="324"/>
                </a:cxn>
                <a:cxn ang="0">
                  <a:pos x="516" y="348"/>
                </a:cxn>
                <a:cxn ang="0">
                  <a:pos x="540" y="366"/>
                </a:cxn>
                <a:cxn ang="0">
                  <a:pos x="564" y="342"/>
                </a:cxn>
                <a:cxn ang="0">
                  <a:pos x="588" y="270"/>
                </a:cxn>
                <a:cxn ang="0">
                  <a:pos x="618" y="162"/>
                </a:cxn>
                <a:cxn ang="0">
                  <a:pos x="642" y="66"/>
                </a:cxn>
                <a:cxn ang="0">
                  <a:pos x="666" y="12"/>
                </a:cxn>
                <a:cxn ang="0">
                  <a:pos x="690" y="6"/>
                </a:cxn>
                <a:cxn ang="0">
                  <a:pos x="714" y="30"/>
                </a:cxn>
                <a:cxn ang="0">
                  <a:pos x="738" y="48"/>
                </a:cxn>
                <a:cxn ang="0">
                  <a:pos x="762" y="42"/>
                </a:cxn>
                <a:cxn ang="0">
                  <a:pos x="792" y="24"/>
                </a:cxn>
                <a:cxn ang="0">
                  <a:pos x="816" y="12"/>
                </a:cxn>
                <a:cxn ang="0">
                  <a:pos x="840" y="18"/>
                </a:cxn>
                <a:cxn ang="0">
                  <a:pos x="864" y="36"/>
                </a:cxn>
                <a:cxn ang="0">
                  <a:pos x="888" y="48"/>
                </a:cxn>
                <a:cxn ang="0">
                  <a:pos x="912" y="36"/>
                </a:cxn>
                <a:cxn ang="0">
                  <a:pos x="936" y="12"/>
                </a:cxn>
                <a:cxn ang="0">
                  <a:pos x="966" y="0"/>
                </a:cxn>
                <a:cxn ang="0">
                  <a:pos x="990" y="42"/>
                </a:cxn>
                <a:cxn ang="0">
                  <a:pos x="1014" y="126"/>
                </a:cxn>
                <a:cxn ang="0">
                  <a:pos x="1038" y="234"/>
                </a:cxn>
              </a:cxnLst>
              <a:rect l="0" t="0" r="r" b="b"/>
              <a:pathLst>
                <a:path w="1056" h="366">
                  <a:moveTo>
                    <a:pt x="0" y="18"/>
                  </a:moveTo>
                  <a:lnTo>
                    <a:pt x="12" y="24"/>
                  </a:lnTo>
                  <a:lnTo>
                    <a:pt x="18" y="30"/>
                  </a:lnTo>
                  <a:lnTo>
                    <a:pt x="24" y="36"/>
                  </a:lnTo>
                  <a:lnTo>
                    <a:pt x="36" y="42"/>
                  </a:lnTo>
                  <a:lnTo>
                    <a:pt x="42" y="42"/>
                  </a:lnTo>
                  <a:lnTo>
                    <a:pt x="48" y="48"/>
                  </a:lnTo>
                  <a:lnTo>
                    <a:pt x="60" y="48"/>
                  </a:lnTo>
                  <a:lnTo>
                    <a:pt x="66" y="48"/>
                  </a:lnTo>
                  <a:lnTo>
                    <a:pt x="78" y="42"/>
                  </a:lnTo>
                  <a:lnTo>
                    <a:pt x="84" y="36"/>
                  </a:lnTo>
                  <a:lnTo>
                    <a:pt x="90" y="24"/>
                  </a:lnTo>
                  <a:lnTo>
                    <a:pt x="102" y="18"/>
                  </a:lnTo>
                  <a:lnTo>
                    <a:pt x="108" y="6"/>
                  </a:lnTo>
                  <a:lnTo>
                    <a:pt x="120" y="6"/>
                  </a:lnTo>
                  <a:lnTo>
                    <a:pt x="126" y="0"/>
                  </a:lnTo>
                  <a:lnTo>
                    <a:pt x="132" y="6"/>
                  </a:lnTo>
                  <a:lnTo>
                    <a:pt x="144" y="12"/>
                  </a:lnTo>
                  <a:lnTo>
                    <a:pt x="150" y="24"/>
                  </a:lnTo>
                  <a:lnTo>
                    <a:pt x="156" y="48"/>
                  </a:lnTo>
                  <a:lnTo>
                    <a:pt x="168" y="72"/>
                  </a:lnTo>
                  <a:lnTo>
                    <a:pt x="174" y="102"/>
                  </a:lnTo>
                  <a:lnTo>
                    <a:pt x="186" y="132"/>
                  </a:lnTo>
                  <a:lnTo>
                    <a:pt x="192" y="168"/>
                  </a:lnTo>
                  <a:lnTo>
                    <a:pt x="198" y="210"/>
                  </a:lnTo>
                  <a:lnTo>
                    <a:pt x="210" y="240"/>
                  </a:lnTo>
                  <a:lnTo>
                    <a:pt x="216" y="276"/>
                  </a:lnTo>
                  <a:lnTo>
                    <a:pt x="228" y="306"/>
                  </a:lnTo>
                  <a:lnTo>
                    <a:pt x="234" y="330"/>
                  </a:lnTo>
                  <a:lnTo>
                    <a:pt x="240" y="348"/>
                  </a:lnTo>
                  <a:lnTo>
                    <a:pt x="252" y="360"/>
                  </a:lnTo>
                  <a:lnTo>
                    <a:pt x="258" y="366"/>
                  </a:lnTo>
                  <a:lnTo>
                    <a:pt x="264" y="366"/>
                  </a:lnTo>
                  <a:lnTo>
                    <a:pt x="276" y="360"/>
                  </a:lnTo>
                  <a:lnTo>
                    <a:pt x="282" y="354"/>
                  </a:lnTo>
                  <a:lnTo>
                    <a:pt x="294" y="348"/>
                  </a:lnTo>
                  <a:lnTo>
                    <a:pt x="300" y="336"/>
                  </a:lnTo>
                  <a:lnTo>
                    <a:pt x="306" y="330"/>
                  </a:lnTo>
                  <a:lnTo>
                    <a:pt x="318" y="324"/>
                  </a:lnTo>
                  <a:lnTo>
                    <a:pt x="324" y="318"/>
                  </a:lnTo>
                  <a:lnTo>
                    <a:pt x="330" y="318"/>
                  </a:lnTo>
                  <a:lnTo>
                    <a:pt x="342" y="318"/>
                  </a:lnTo>
                  <a:lnTo>
                    <a:pt x="348" y="324"/>
                  </a:lnTo>
                  <a:lnTo>
                    <a:pt x="360" y="330"/>
                  </a:lnTo>
                  <a:lnTo>
                    <a:pt x="366" y="336"/>
                  </a:lnTo>
                  <a:lnTo>
                    <a:pt x="372" y="342"/>
                  </a:lnTo>
                  <a:lnTo>
                    <a:pt x="384" y="348"/>
                  </a:lnTo>
                  <a:lnTo>
                    <a:pt x="390" y="348"/>
                  </a:lnTo>
                  <a:lnTo>
                    <a:pt x="402" y="354"/>
                  </a:lnTo>
                  <a:lnTo>
                    <a:pt x="408" y="354"/>
                  </a:lnTo>
                  <a:lnTo>
                    <a:pt x="414" y="348"/>
                  </a:lnTo>
                  <a:lnTo>
                    <a:pt x="426" y="342"/>
                  </a:lnTo>
                  <a:lnTo>
                    <a:pt x="432" y="336"/>
                  </a:lnTo>
                  <a:lnTo>
                    <a:pt x="438" y="330"/>
                  </a:lnTo>
                  <a:lnTo>
                    <a:pt x="450" y="324"/>
                  </a:lnTo>
                  <a:lnTo>
                    <a:pt x="456" y="324"/>
                  </a:lnTo>
                  <a:lnTo>
                    <a:pt x="468" y="318"/>
                  </a:lnTo>
                  <a:lnTo>
                    <a:pt x="474" y="318"/>
                  </a:lnTo>
                  <a:lnTo>
                    <a:pt x="480" y="318"/>
                  </a:lnTo>
                  <a:lnTo>
                    <a:pt x="492" y="324"/>
                  </a:lnTo>
                  <a:lnTo>
                    <a:pt x="498" y="330"/>
                  </a:lnTo>
                  <a:lnTo>
                    <a:pt x="510" y="342"/>
                  </a:lnTo>
                  <a:lnTo>
                    <a:pt x="516" y="348"/>
                  </a:lnTo>
                  <a:lnTo>
                    <a:pt x="522" y="354"/>
                  </a:lnTo>
                  <a:lnTo>
                    <a:pt x="534" y="360"/>
                  </a:lnTo>
                  <a:lnTo>
                    <a:pt x="540" y="366"/>
                  </a:lnTo>
                  <a:lnTo>
                    <a:pt x="546" y="360"/>
                  </a:lnTo>
                  <a:lnTo>
                    <a:pt x="558" y="354"/>
                  </a:lnTo>
                  <a:lnTo>
                    <a:pt x="564" y="342"/>
                  </a:lnTo>
                  <a:lnTo>
                    <a:pt x="576" y="324"/>
                  </a:lnTo>
                  <a:lnTo>
                    <a:pt x="582" y="300"/>
                  </a:lnTo>
                  <a:lnTo>
                    <a:pt x="588" y="270"/>
                  </a:lnTo>
                  <a:lnTo>
                    <a:pt x="600" y="234"/>
                  </a:lnTo>
                  <a:lnTo>
                    <a:pt x="606" y="198"/>
                  </a:lnTo>
                  <a:lnTo>
                    <a:pt x="618" y="162"/>
                  </a:lnTo>
                  <a:lnTo>
                    <a:pt x="624" y="126"/>
                  </a:lnTo>
                  <a:lnTo>
                    <a:pt x="630" y="96"/>
                  </a:lnTo>
                  <a:lnTo>
                    <a:pt x="642" y="66"/>
                  </a:lnTo>
                  <a:lnTo>
                    <a:pt x="648" y="42"/>
                  </a:lnTo>
                  <a:lnTo>
                    <a:pt x="654" y="24"/>
                  </a:lnTo>
                  <a:lnTo>
                    <a:pt x="666" y="12"/>
                  </a:lnTo>
                  <a:lnTo>
                    <a:pt x="672" y="0"/>
                  </a:lnTo>
                  <a:lnTo>
                    <a:pt x="684" y="0"/>
                  </a:lnTo>
                  <a:lnTo>
                    <a:pt x="690" y="6"/>
                  </a:lnTo>
                  <a:lnTo>
                    <a:pt x="696" y="12"/>
                  </a:lnTo>
                  <a:lnTo>
                    <a:pt x="708" y="18"/>
                  </a:lnTo>
                  <a:lnTo>
                    <a:pt x="714" y="30"/>
                  </a:lnTo>
                  <a:lnTo>
                    <a:pt x="726" y="36"/>
                  </a:lnTo>
                  <a:lnTo>
                    <a:pt x="732" y="42"/>
                  </a:lnTo>
                  <a:lnTo>
                    <a:pt x="738" y="48"/>
                  </a:lnTo>
                  <a:lnTo>
                    <a:pt x="750" y="48"/>
                  </a:lnTo>
                  <a:lnTo>
                    <a:pt x="756" y="48"/>
                  </a:lnTo>
                  <a:lnTo>
                    <a:pt x="762" y="42"/>
                  </a:lnTo>
                  <a:lnTo>
                    <a:pt x="774" y="36"/>
                  </a:lnTo>
                  <a:lnTo>
                    <a:pt x="780" y="30"/>
                  </a:lnTo>
                  <a:lnTo>
                    <a:pt x="792" y="24"/>
                  </a:lnTo>
                  <a:lnTo>
                    <a:pt x="798" y="18"/>
                  </a:lnTo>
                  <a:lnTo>
                    <a:pt x="804" y="18"/>
                  </a:lnTo>
                  <a:lnTo>
                    <a:pt x="816" y="12"/>
                  </a:lnTo>
                  <a:lnTo>
                    <a:pt x="822" y="12"/>
                  </a:lnTo>
                  <a:lnTo>
                    <a:pt x="828" y="18"/>
                  </a:lnTo>
                  <a:lnTo>
                    <a:pt x="840" y="18"/>
                  </a:lnTo>
                  <a:lnTo>
                    <a:pt x="846" y="24"/>
                  </a:lnTo>
                  <a:lnTo>
                    <a:pt x="858" y="30"/>
                  </a:lnTo>
                  <a:lnTo>
                    <a:pt x="864" y="36"/>
                  </a:lnTo>
                  <a:lnTo>
                    <a:pt x="870" y="42"/>
                  </a:lnTo>
                  <a:lnTo>
                    <a:pt x="882" y="48"/>
                  </a:lnTo>
                  <a:lnTo>
                    <a:pt x="888" y="48"/>
                  </a:lnTo>
                  <a:lnTo>
                    <a:pt x="900" y="48"/>
                  </a:lnTo>
                  <a:lnTo>
                    <a:pt x="906" y="42"/>
                  </a:lnTo>
                  <a:lnTo>
                    <a:pt x="912" y="36"/>
                  </a:lnTo>
                  <a:lnTo>
                    <a:pt x="924" y="30"/>
                  </a:lnTo>
                  <a:lnTo>
                    <a:pt x="930" y="18"/>
                  </a:lnTo>
                  <a:lnTo>
                    <a:pt x="936" y="12"/>
                  </a:lnTo>
                  <a:lnTo>
                    <a:pt x="948" y="6"/>
                  </a:lnTo>
                  <a:lnTo>
                    <a:pt x="954" y="0"/>
                  </a:lnTo>
                  <a:lnTo>
                    <a:pt x="966" y="0"/>
                  </a:lnTo>
                  <a:lnTo>
                    <a:pt x="972" y="12"/>
                  </a:lnTo>
                  <a:lnTo>
                    <a:pt x="978" y="24"/>
                  </a:lnTo>
                  <a:lnTo>
                    <a:pt x="990" y="42"/>
                  </a:lnTo>
                  <a:lnTo>
                    <a:pt x="996" y="66"/>
                  </a:lnTo>
                  <a:lnTo>
                    <a:pt x="1008" y="96"/>
                  </a:lnTo>
                  <a:lnTo>
                    <a:pt x="1014" y="126"/>
                  </a:lnTo>
                  <a:lnTo>
                    <a:pt x="1020" y="162"/>
                  </a:lnTo>
                  <a:lnTo>
                    <a:pt x="1032" y="198"/>
                  </a:lnTo>
                  <a:lnTo>
                    <a:pt x="1038" y="234"/>
                  </a:lnTo>
                  <a:lnTo>
                    <a:pt x="1044" y="270"/>
                  </a:lnTo>
                  <a:lnTo>
                    <a:pt x="1056" y="30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58" name="Freeform 634"/>
            <p:cNvSpPr>
              <a:spLocks/>
            </p:cNvSpPr>
            <p:nvPr/>
          </p:nvSpPr>
          <p:spPr bwMode="auto">
            <a:xfrm>
              <a:off x="3237" y="2334"/>
              <a:ext cx="1056" cy="366"/>
            </a:xfrm>
            <a:custGeom>
              <a:avLst/>
              <a:gdLst/>
              <a:ahLst/>
              <a:cxnLst>
                <a:cxn ang="0">
                  <a:pos x="18" y="342"/>
                </a:cxn>
                <a:cxn ang="0">
                  <a:pos x="42" y="366"/>
                </a:cxn>
                <a:cxn ang="0">
                  <a:pos x="66" y="348"/>
                </a:cxn>
                <a:cxn ang="0">
                  <a:pos x="90" y="324"/>
                </a:cxn>
                <a:cxn ang="0">
                  <a:pos x="114" y="318"/>
                </a:cxn>
                <a:cxn ang="0">
                  <a:pos x="138" y="330"/>
                </a:cxn>
                <a:cxn ang="0">
                  <a:pos x="168" y="348"/>
                </a:cxn>
                <a:cxn ang="0">
                  <a:pos x="192" y="348"/>
                </a:cxn>
                <a:cxn ang="0">
                  <a:pos x="216" y="336"/>
                </a:cxn>
                <a:cxn ang="0">
                  <a:pos x="240" y="318"/>
                </a:cxn>
                <a:cxn ang="0">
                  <a:pos x="264" y="324"/>
                </a:cxn>
                <a:cxn ang="0">
                  <a:pos x="288" y="348"/>
                </a:cxn>
                <a:cxn ang="0">
                  <a:pos x="312" y="366"/>
                </a:cxn>
                <a:cxn ang="0">
                  <a:pos x="342" y="348"/>
                </a:cxn>
                <a:cxn ang="0">
                  <a:pos x="366" y="276"/>
                </a:cxn>
                <a:cxn ang="0">
                  <a:pos x="390" y="174"/>
                </a:cxn>
                <a:cxn ang="0">
                  <a:pos x="414" y="72"/>
                </a:cxn>
                <a:cxn ang="0">
                  <a:pos x="438" y="12"/>
                </a:cxn>
                <a:cxn ang="0">
                  <a:pos x="462" y="6"/>
                </a:cxn>
                <a:cxn ang="0">
                  <a:pos x="486" y="24"/>
                </a:cxn>
                <a:cxn ang="0">
                  <a:pos x="516" y="48"/>
                </a:cxn>
                <a:cxn ang="0">
                  <a:pos x="540" y="42"/>
                </a:cxn>
                <a:cxn ang="0">
                  <a:pos x="564" y="30"/>
                </a:cxn>
                <a:cxn ang="0">
                  <a:pos x="588" y="12"/>
                </a:cxn>
                <a:cxn ang="0">
                  <a:pos x="612" y="18"/>
                </a:cxn>
                <a:cxn ang="0">
                  <a:pos x="636" y="36"/>
                </a:cxn>
                <a:cxn ang="0">
                  <a:pos x="660" y="48"/>
                </a:cxn>
                <a:cxn ang="0">
                  <a:pos x="690" y="36"/>
                </a:cxn>
                <a:cxn ang="0">
                  <a:pos x="714" y="12"/>
                </a:cxn>
                <a:cxn ang="0">
                  <a:pos x="738" y="0"/>
                </a:cxn>
                <a:cxn ang="0">
                  <a:pos x="762" y="36"/>
                </a:cxn>
                <a:cxn ang="0">
                  <a:pos x="786" y="120"/>
                </a:cxn>
                <a:cxn ang="0">
                  <a:pos x="810" y="228"/>
                </a:cxn>
                <a:cxn ang="0">
                  <a:pos x="840" y="318"/>
                </a:cxn>
                <a:cxn ang="0">
                  <a:pos x="864" y="360"/>
                </a:cxn>
                <a:cxn ang="0">
                  <a:pos x="888" y="360"/>
                </a:cxn>
                <a:cxn ang="0">
                  <a:pos x="912" y="336"/>
                </a:cxn>
                <a:cxn ang="0">
                  <a:pos x="936" y="318"/>
                </a:cxn>
                <a:cxn ang="0">
                  <a:pos x="960" y="324"/>
                </a:cxn>
                <a:cxn ang="0">
                  <a:pos x="984" y="342"/>
                </a:cxn>
                <a:cxn ang="0">
                  <a:pos x="1014" y="354"/>
                </a:cxn>
                <a:cxn ang="0">
                  <a:pos x="1038" y="342"/>
                </a:cxn>
              </a:cxnLst>
              <a:rect l="0" t="0" r="r" b="b"/>
              <a:pathLst>
                <a:path w="1056" h="366">
                  <a:moveTo>
                    <a:pt x="0" y="300"/>
                  </a:moveTo>
                  <a:lnTo>
                    <a:pt x="6" y="324"/>
                  </a:lnTo>
                  <a:lnTo>
                    <a:pt x="18" y="342"/>
                  </a:lnTo>
                  <a:lnTo>
                    <a:pt x="24" y="354"/>
                  </a:lnTo>
                  <a:lnTo>
                    <a:pt x="30" y="360"/>
                  </a:lnTo>
                  <a:lnTo>
                    <a:pt x="42" y="366"/>
                  </a:lnTo>
                  <a:lnTo>
                    <a:pt x="48" y="360"/>
                  </a:lnTo>
                  <a:lnTo>
                    <a:pt x="60" y="354"/>
                  </a:lnTo>
                  <a:lnTo>
                    <a:pt x="66" y="348"/>
                  </a:lnTo>
                  <a:lnTo>
                    <a:pt x="72" y="342"/>
                  </a:lnTo>
                  <a:lnTo>
                    <a:pt x="84" y="330"/>
                  </a:lnTo>
                  <a:lnTo>
                    <a:pt x="90" y="324"/>
                  </a:lnTo>
                  <a:lnTo>
                    <a:pt x="96" y="318"/>
                  </a:lnTo>
                  <a:lnTo>
                    <a:pt x="108" y="318"/>
                  </a:lnTo>
                  <a:lnTo>
                    <a:pt x="114" y="318"/>
                  </a:lnTo>
                  <a:lnTo>
                    <a:pt x="126" y="324"/>
                  </a:lnTo>
                  <a:lnTo>
                    <a:pt x="132" y="324"/>
                  </a:lnTo>
                  <a:lnTo>
                    <a:pt x="138" y="330"/>
                  </a:lnTo>
                  <a:lnTo>
                    <a:pt x="150" y="336"/>
                  </a:lnTo>
                  <a:lnTo>
                    <a:pt x="156" y="342"/>
                  </a:lnTo>
                  <a:lnTo>
                    <a:pt x="168" y="348"/>
                  </a:lnTo>
                  <a:lnTo>
                    <a:pt x="174" y="354"/>
                  </a:lnTo>
                  <a:lnTo>
                    <a:pt x="180" y="354"/>
                  </a:lnTo>
                  <a:lnTo>
                    <a:pt x="192" y="348"/>
                  </a:lnTo>
                  <a:lnTo>
                    <a:pt x="198" y="348"/>
                  </a:lnTo>
                  <a:lnTo>
                    <a:pt x="204" y="342"/>
                  </a:lnTo>
                  <a:lnTo>
                    <a:pt x="216" y="336"/>
                  </a:lnTo>
                  <a:lnTo>
                    <a:pt x="222" y="330"/>
                  </a:lnTo>
                  <a:lnTo>
                    <a:pt x="234" y="324"/>
                  </a:lnTo>
                  <a:lnTo>
                    <a:pt x="240" y="318"/>
                  </a:lnTo>
                  <a:lnTo>
                    <a:pt x="246" y="318"/>
                  </a:lnTo>
                  <a:lnTo>
                    <a:pt x="258" y="318"/>
                  </a:lnTo>
                  <a:lnTo>
                    <a:pt x="264" y="324"/>
                  </a:lnTo>
                  <a:lnTo>
                    <a:pt x="270" y="330"/>
                  </a:lnTo>
                  <a:lnTo>
                    <a:pt x="282" y="336"/>
                  </a:lnTo>
                  <a:lnTo>
                    <a:pt x="288" y="348"/>
                  </a:lnTo>
                  <a:lnTo>
                    <a:pt x="300" y="354"/>
                  </a:lnTo>
                  <a:lnTo>
                    <a:pt x="306" y="360"/>
                  </a:lnTo>
                  <a:lnTo>
                    <a:pt x="312" y="366"/>
                  </a:lnTo>
                  <a:lnTo>
                    <a:pt x="324" y="366"/>
                  </a:lnTo>
                  <a:lnTo>
                    <a:pt x="330" y="360"/>
                  </a:lnTo>
                  <a:lnTo>
                    <a:pt x="342" y="348"/>
                  </a:lnTo>
                  <a:lnTo>
                    <a:pt x="348" y="330"/>
                  </a:lnTo>
                  <a:lnTo>
                    <a:pt x="354" y="306"/>
                  </a:lnTo>
                  <a:lnTo>
                    <a:pt x="366" y="276"/>
                  </a:lnTo>
                  <a:lnTo>
                    <a:pt x="372" y="246"/>
                  </a:lnTo>
                  <a:lnTo>
                    <a:pt x="378" y="210"/>
                  </a:lnTo>
                  <a:lnTo>
                    <a:pt x="390" y="174"/>
                  </a:lnTo>
                  <a:lnTo>
                    <a:pt x="396" y="138"/>
                  </a:lnTo>
                  <a:lnTo>
                    <a:pt x="408" y="102"/>
                  </a:lnTo>
                  <a:lnTo>
                    <a:pt x="414" y="72"/>
                  </a:lnTo>
                  <a:lnTo>
                    <a:pt x="420" y="48"/>
                  </a:lnTo>
                  <a:lnTo>
                    <a:pt x="432" y="24"/>
                  </a:lnTo>
                  <a:lnTo>
                    <a:pt x="438" y="12"/>
                  </a:lnTo>
                  <a:lnTo>
                    <a:pt x="450" y="6"/>
                  </a:lnTo>
                  <a:lnTo>
                    <a:pt x="456" y="0"/>
                  </a:lnTo>
                  <a:lnTo>
                    <a:pt x="462" y="6"/>
                  </a:lnTo>
                  <a:lnTo>
                    <a:pt x="474" y="6"/>
                  </a:lnTo>
                  <a:lnTo>
                    <a:pt x="480" y="18"/>
                  </a:lnTo>
                  <a:lnTo>
                    <a:pt x="486" y="24"/>
                  </a:lnTo>
                  <a:lnTo>
                    <a:pt x="498" y="36"/>
                  </a:lnTo>
                  <a:lnTo>
                    <a:pt x="504" y="42"/>
                  </a:lnTo>
                  <a:lnTo>
                    <a:pt x="516" y="48"/>
                  </a:lnTo>
                  <a:lnTo>
                    <a:pt x="522" y="48"/>
                  </a:lnTo>
                  <a:lnTo>
                    <a:pt x="528" y="48"/>
                  </a:lnTo>
                  <a:lnTo>
                    <a:pt x="540" y="42"/>
                  </a:lnTo>
                  <a:lnTo>
                    <a:pt x="546" y="42"/>
                  </a:lnTo>
                  <a:lnTo>
                    <a:pt x="558" y="36"/>
                  </a:lnTo>
                  <a:lnTo>
                    <a:pt x="564" y="30"/>
                  </a:lnTo>
                  <a:lnTo>
                    <a:pt x="570" y="24"/>
                  </a:lnTo>
                  <a:lnTo>
                    <a:pt x="582" y="18"/>
                  </a:lnTo>
                  <a:lnTo>
                    <a:pt x="588" y="12"/>
                  </a:lnTo>
                  <a:lnTo>
                    <a:pt x="594" y="12"/>
                  </a:lnTo>
                  <a:lnTo>
                    <a:pt x="606" y="18"/>
                  </a:lnTo>
                  <a:lnTo>
                    <a:pt x="612" y="18"/>
                  </a:lnTo>
                  <a:lnTo>
                    <a:pt x="624" y="24"/>
                  </a:lnTo>
                  <a:lnTo>
                    <a:pt x="630" y="30"/>
                  </a:lnTo>
                  <a:lnTo>
                    <a:pt x="636" y="36"/>
                  </a:lnTo>
                  <a:lnTo>
                    <a:pt x="648" y="42"/>
                  </a:lnTo>
                  <a:lnTo>
                    <a:pt x="654" y="48"/>
                  </a:lnTo>
                  <a:lnTo>
                    <a:pt x="660" y="48"/>
                  </a:lnTo>
                  <a:lnTo>
                    <a:pt x="672" y="48"/>
                  </a:lnTo>
                  <a:lnTo>
                    <a:pt x="678" y="42"/>
                  </a:lnTo>
                  <a:lnTo>
                    <a:pt x="690" y="36"/>
                  </a:lnTo>
                  <a:lnTo>
                    <a:pt x="696" y="30"/>
                  </a:lnTo>
                  <a:lnTo>
                    <a:pt x="702" y="18"/>
                  </a:lnTo>
                  <a:lnTo>
                    <a:pt x="714" y="12"/>
                  </a:lnTo>
                  <a:lnTo>
                    <a:pt x="720" y="6"/>
                  </a:lnTo>
                  <a:lnTo>
                    <a:pt x="732" y="0"/>
                  </a:lnTo>
                  <a:lnTo>
                    <a:pt x="738" y="0"/>
                  </a:lnTo>
                  <a:lnTo>
                    <a:pt x="744" y="6"/>
                  </a:lnTo>
                  <a:lnTo>
                    <a:pt x="756" y="18"/>
                  </a:lnTo>
                  <a:lnTo>
                    <a:pt x="762" y="36"/>
                  </a:lnTo>
                  <a:lnTo>
                    <a:pt x="768" y="60"/>
                  </a:lnTo>
                  <a:lnTo>
                    <a:pt x="780" y="84"/>
                  </a:lnTo>
                  <a:lnTo>
                    <a:pt x="786" y="120"/>
                  </a:lnTo>
                  <a:lnTo>
                    <a:pt x="798" y="156"/>
                  </a:lnTo>
                  <a:lnTo>
                    <a:pt x="804" y="192"/>
                  </a:lnTo>
                  <a:lnTo>
                    <a:pt x="810" y="228"/>
                  </a:lnTo>
                  <a:lnTo>
                    <a:pt x="822" y="258"/>
                  </a:lnTo>
                  <a:lnTo>
                    <a:pt x="828" y="294"/>
                  </a:lnTo>
                  <a:lnTo>
                    <a:pt x="840" y="318"/>
                  </a:lnTo>
                  <a:lnTo>
                    <a:pt x="846" y="336"/>
                  </a:lnTo>
                  <a:lnTo>
                    <a:pt x="852" y="354"/>
                  </a:lnTo>
                  <a:lnTo>
                    <a:pt x="864" y="360"/>
                  </a:lnTo>
                  <a:lnTo>
                    <a:pt x="870" y="366"/>
                  </a:lnTo>
                  <a:lnTo>
                    <a:pt x="876" y="366"/>
                  </a:lnTo>
                  <a:lnTo>
                    <a:pt x="888" y="360"/>
                  </a:lnTo>
                  <a:lnTo>
                    <a:pt x="894" y="348"/>
                  </a:lnTo>
                  <a:lnTo>
                    <a:pt x="906" y="342"/>
                  </a:lnTo>
                  <a:lnTo>
                    <a:pt x="912" y="336"/>
                  </a:lnTo>
                  <a:lnTo>
                    <a:pt x="918" y="324"/>
                  </a:lnTo>
                  <a:lnTo>
                    <a:pt x="930" y="318"/>
                  </a:lnTo>
                  <a:lnTo>
                    <a:pt x="936" y="318"/>
                  </a:lnTo>
                  <a:lnTo>
                    <a:pt x="948" y="318"/>
                  </a:lnTo>
                  <a:lnTo>
                    <a:pt x="954" y="318"/>
                  </a:lnTo>
                  <a:lnTo>
                    <a:pt x="960" y="324"/>
                  </a:lnTo>
                  <a:lnTo>
                    <a:pt x="972" y="330"/>
                  </a:lnTo>
                  <a:lnTo>
                    <a:pt x="978" y="336"/>
                  </a:lnTo>
                  <a:lnTo>
                    <a:pt x="984" y="342"/>
                  </a:lnTo>
                  <a:lnTo>
                    <a:pt x="996" y="348"/>
                  </a:lnTo>
                  <a:lnTo>
                    <a:pt x="1002" y="354"/>
                  </a:lnTo>
                  <a:lnTo>
                    <a:pt x="1014" y="354"/>
                  </a:lnTo>
                  <a:lnTo>
                    <a:pt x="1020" y="348"/>
                  </a:lnTo>
                  <a:lnTo>
                    <a:pt x="1026" y="348"/>
                  </a:lnTo>
                  <a:lnTo>
                    <a:pt x="1038" y="342"/>
                  </a:lnTo>
                  <a:lnTo>
                    <a:pt x="1044" y="336"/>
                  </a:lnTo>
                  <a:lnTo>
                    <a:pt x="1056" y="33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59" name="Freeform 635"/>
            <p:cNvSpPr>
              <a:spLocks/>
            </p:cNvSpPr>
            <p:nvPr/>
          </p:nvSpPr>
          <p:spPr bwMode="auto">
            <a:xfrm>
              <a:off x="4293" y="2334"/>
              <a:ext cx="498" cy="366"/>
            </a:xfrm>
            <a:custGeom>
              <a:avLst/>
              <a:gdLst/>
              <a:ahLst/>
              <a:cxnLst>
                <a:cxn ang="0">
                  <a:pos x="0" y="330"/>
                </a:cxn>
                <a:cxn ang="0">
                  <a:pos x="6" y="324"/>
                </a:cxn>
                <a:cxn ang="0">
                  <a:pos x="12" y="318"/>
                </a:cxn>
                <a:cxn ang="0">
                  <a:pos x="24" y="318"/>
                </a:cxn>
                <a:cxn ang="0">
                  <a:pos x="30" y="318"/>
                </a:cxn>
                <a:cxn ang="0">
                  <a:pos x="36" y="324"/>
                </a:cxn>
                <a:cxn ang="0">
                  <a:pos x="48" y="330"/>
                </a:cxn>
                <a:cxn ang="0">
                  <a:pos x="54" y="336"/>
                </a:cxn>
                <a:cxn ang="0">
                  <a:pos x="66" y="342"/>
                </a:cxn>
                <a:cxn ang="0">
                  <a:pos x="72" y="354"/>
                </a:cxn>
                <a:cxn ang="0">
                  <a:pos x="78" y="360"/>
                </a:cxn>
                <a:cxn ang="0">
                  <a:pos x="90" y="366"/>
                </a:cxn>
                <a:cxn ang="0">
                  <a:pos x="96" y="366"/>
                </a:cxn>
                <a:cxn ang="0">
                  <a:pos x="102" y="360"/>
                </a:cxn>
                <a:cxn ang="0">
                  <a:pos x="114" y="348"/>
                </a:cxn>
                <a:cxn ang="0">
                  <a:pos x="120" y="330"/>
                </a:cxn>
                <a:cxn ang="0">
                  <a:pos x="132" y="312"/>
                </a:cxn>
                <a:cxn ang="0">
                  <a:pos x="138" y="282"/>
                </a:cxn>
                <a:cxn ang="0">
                  <a:pos x="144" y="252"/>
                </a:cxn>
                <a:cxn ang="0">
                  <a:pos x="156" y="216"/>
                </a:cxn>
                <a:cxn ang="0">
                  <a:pos x="162" y="180"/>
                </a:cxn>
                <a:cxn ang="0">
                  <a:pos x="174" y="144"/>
                </a:cxn>
                <a:cxn ang="0">
                  <a:pos x="180" y="108"/>
                </a:cxn>
                <a:cxn ang="0">
                  <a:pos x="186" y="78"/>
                </a:cxn>
                <a:cxn ang="0">
                  <a:pos x="198" y="54"/>
                </a:cxn>
                <a:cxn ang="0">
                  <a:pos x="204" y="30"/>
                </a:cxn>
                <a:cxn ang="0">
                  <a:pos x="210" y="12"/>
                </a:cxn>
                <a:cxn ang="0">
                  <a:pos x="222" y="6"/>
                </a:cxn>
                <a:cxn ang="0">
                  <a:pos x="228" y="0"/>
                </a:cxn>
                <a:cxn ang="0">
                  <a:pos x="240" y="0"/>
                </a:cxn>
                <a:cxn ang="0">
                  <a:pos x="246" y="6"/>
                </a:cxn>
                <a:cxn ang="0">
                  <a:pos x="252" y="12"/>
                </a:cxn>
                <a:cxn ang="0">
                  <a:pos x="264" y="24"/>
                </a:cxn>
                <a:cxn ang="0">
                  <a:pos x="270" y="30"/>
                </a:cxn>
                <a:cxn ang="0">
                  <a:pos x="282" y="42"/>
                </a:cxn>
                <a:cxn ang="0">
                  <a:pos x="288" y="42"/>
                </a:cxn>
                <a:cxn ang="0">
                  <a:pos x="294" y="48"/>
                </a:cxn>
                <a:cxn ang="0">
                  <a:pos x="306" y="48"/>
                </a:cxn>
                <a:cxn ang="0">
                  <a:pos x="312" y="48"/>
                </a:cxn>
                <a:cxn ang="0">
                  <a:pos x="318" y="42"/>
                </a:cxn>
                <a:cxn ang="0">
                  <a:pos x="330" y="36"/>
                </a:cxn>
                <a:cxn ang="0">
                  <a:pos x="336" y="30"/>
                </a:cxn>
                <a:cxn ang="0">
                  <a:pos x="348" y="24"/>
                </a:cxn>
                <a:cxn ang="0">
                  <a:pos x="354" y="18"/>
                </a:cxn>
                <a:cxn ang="0">
                  <a:pos x="360" y="18"/>
                </a:cxn>
                <a:cxn ang="0">
                  <a:pos x="372" y="12"/>
                </a:cxn>
                <a:cxn ang="0">
                  <a:pos x="378" y="18"/>
                </a:cxn>
                <a:cxn ang="0">
                  <a:pos x="390" y="18"/>
                </a:cxn>
                <a:cxn ang="0">
                  <a:pos x="396" y="24"/>
                </a:cxn>
                <a:cxn ang="0">
                  <a:pos x="402" y="30"/>
                </a:cxn>
                <a:cxn ang="0">
                  <a:pos x="414" y="36"/>
                </a:cxn>
                <a:cxn ang="0">
                  <a:pos x="420" y="42"/>
                </a:cxn>
                <a:cxn ang="0">
                  <a:pos x="426" y="48"/>
                </a:cxn>
                <a:cxn ang="0">
                  <a:pos x="438" y="48"/>
                </a:cxn>
                <a:cxn ang="0">
                  <a:pos x="444" y="48"/>
                </a:cxn>
                <a:cxn ang="0">
                  <a:pos x="456" y="42"/>
                </a:cxn>
                <a:cxn ang="0">
                  <a:pos x="462" y="36"/>
                </a:cxn>
                <a:cxn ang="0">
                  <a:pos x="468" y="30"/>
                </a:cxn>
                <a:cxn ang="0">
                  <a:pos x="480" y="24"/>
                </a:cxn>
                <a:cxn ang="0">
                  <a:pos x="486" y="12"/>
                </a:cxn>
                <a:cxn ang="0">
                  <a:pos x="498" y="6"/>
                </a:cxn>
              </a:cxnLst>
              <a:rect l="0" t="0" r="r" b="b"/>
              <a:pathLst>
                <a:path w="498" h="366">
                  <a:moveTo>
                    <a:pt x="0" y="330"/>
                  </a:moveTo>
                  <a:lnTo>
                    <a:pt x="6" y="324"/>
                  </a:lnTo>
                  <a:lnTo>
                    <a:pt x="12" y="318"/>
                  </a:lnTo>
                  <a:lnTo>
                    <a:pt x="24" y="318"/>
                  </a:lnTo>
                  <a:lnTo>
                    <a:pt x="30" y="318"/>
                  </a:lnTo>
                  <a:lnTo>
                    <a:pt x="36" y="324"/>
                  </a:lnTo>
                  <a:lnTo>
                    <a:pt x="48" y="330"/>
                  </a:lnTo>
                  <a:lnTo>
                    <a:pt x="54" y="336"/>
                  </a:lnTo>
                  <a:lnTo>
                    <a:pt x="66" y="342"/>
                  </a:lnTo>
                  <a:lnTo>
                    <a:pt x="72" y="354"/>
                  </a:lnTo>
                  <a:lnTo>
                    <a:pt x="78" y="360"/>
                  </a:lnTo>
                  <a:lnTo>
                    <a:pt x="90" y="366"/>
                  </a:lnTo>
                  <a:lnTo>
                    <a:pt x="96" y="366"/>
                  </a:lnTo>
                  <a:lnTo>
                    <a:pt x="102" y="360"/>
                  </a:lnTo>
                  <a:lnTo>
                    <a:pt x="114" y="348"/>
                  </a:lnTo>
                  <a:lnTo>
                    <a:pt x="120" y="330"/>
                  </a:lnTo>
                  <a:lnTo>
                    <a:pt x="132" y="312"/>
                  </a:lnTo>
                  <a:lnTo>
                    <a:pt x="138" y="282"/>
                  </a:lnTo>
                  <a:lnTo>
                    <a:pt x="144" y="252"/>
                  </a:lnTo>
                  <a:lnTo>
                    <a:pt x="156" y="216"/>
                  </a:lnTo>
                  <a:lnTo>
                    <a:pt x="162" y="180"/>
                  </a:lnTo>
                  <a:lnTo>
                    <a:pt x="174" y="144"/>
                  </a:lnTo>
                  <a:lnTo>
                    <a:pt x="180" y="108"/>
                  </a:lnTo>
                  <a:lnTo>
                    <a:pt x="186" y="78"/>
                  </a:lnTo>
                  <a:lnTo>
                    <a:pt x="198" y="54"/>
                  </a:lnTo>
                  <a:lnTo>
                    <a:pt x="204" y="30"/>
                  </a:lnTo>
                  <a:lnTo>
                    <a:pt x="210" y="12"/>
                  </a:lnTo>
                  <a:lnTo>
                    <a:pt x="222" y="6"/>
                  </a:lnTo>
                  <a:lnTo>
                    <a:pt x="228" y="0"/>
                  </a:lnTo>
                  <a:lnTo>
                    <a:pt x="240" y="0"/>
                  </a:lnTo>
                  <a:lnTo>
                    <a:pt x="246" y="6"/>
                  </a:lnTo>
                  <a:lnTo>
                    <a:pt x="252" y="12"/>
                  </a:lnTo>
                  <a:lnTo>
                    <a:pt x="264" y="24"/>
                  </a:lnTo>
                  <a:lnTo>
                    <a:pt x="270" y="30"/>
                  </a:lnTo>
                  <a:lnTo>
                    <a:pt x="282" y="42"/>
                  </a:lnTo>
                  <a:lnTo>
                    <a:pt x="288" y="42"/>
                  </a:lnTo>
                  <a:lnTo>
                    <a:pt x="294" y="48"/>
                  </a:lnTo>
                  <a:lnTo>
                    <a:pt x="306" y="48"/>
                  </a:lnTo>
                  <a:lnTo>
                    <a:pt x="312" y="48"/>
                  </a:lnTo>
                  <a:lnTo>
                    <a:pt x="318" y="42"/>
                  </a:lnTo>
                  <a:lnTo>
                    <a:pt x="330" y="36"/>
                  </a:lnTo>
                  <a:lnTo>
                    <a:pt x="336" y="30"/>
                  </a:lnTo>
                  <a:lnTo>
                    <a:pt x="348" y="24"/>
                  </a:lnTo>
                  <a:lnTo>
                    <a:pt x="354" y="18"/>
                  </a:lnTo>
                  <a:lnTo>
                    <a:pt x="360" y="18"/>
                  </a:lnTo>
                  <a:lnTo>
                    <a:pt x="372" y="12"/>
                  </a:lnTo>
                  <a:lnTo>
                    <a:pt x="378" y="18"/>
                  </a:lnTo>
                  <a:lnTo>
                    <a:pt x="390" y="18"/>
                  </a:lnTo>
                  <a:lnTo>
                    <a:pt x="396" y="24"/>
                  </a:lnTo>
                  <a:lnTo>
                    <a:pt x="402" y="30"/>
                  </a:lnTo>
                  <a:lnTo>
                    <a:pt x="414" y="36"/>
                  </a:lnTo>
                  <a:lnTo>
                    <a:pt x="420" y="42"/>
                  </a:lnTo>
                  <a:lnTo>
                    <a:pt x="426" y="48"/>
                  </a:lnTo>
                  <a:lnTo>
                    <a:pt x="438" y="48"/>
                  </a:lnTo>
                  <a:lnTo>
                    <a:pt x="444" y="48"/>
                  </a:lnTo>
                  <a:lnTo>
                    <a:pt x="456" y="42"/>
                  </a:lnTo>
                  <a:lnTo>
                    <a:pt x="462" y="36"/>
                  </a:lnTo>
                  <a:lnTo>
                    <a:pt x="468" y="30"/>
                  </a:lnTo>
                  <a:lnTo>
                    <a:pt x="480" y="24"/>
                  </a:lnTo>
                  <a:lnTo>
                    <a:pt x="486" y="12"/>
                  </a:lnTo>
                  <a:lnTo>
                    <a:pt x="498" y="6"/>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60" name="Rectangle 636"/>
            <p:cNvSpPr>
              <a:spLocks noChangeArrowheads="1"/>
            </p:cNvSpPr>
            <p:nvPr/>
          </p:nvSpPr>
          <p:spPr bwMode="auto">
            <a:xfrm>
              <a:off x="2037" y="2088"/>
              <a:ext cx="7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MI10" pitchFamily="82" charset="2"/>
                  <a:cs typeface="Arial" pitchFamily="34" charset="0"/>
                </a:rPr>
                <a:t>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61" name="Rectangle 637"/>
            <p:cNvSpPr>
              <a:spLocks noChangeArrowheads="1"/>
            </p:cNvSpPr>
            <p:nvPr/>
          </p:nvSpPr>
          <p:spPr bwMode="auto">
            <a:xfrm>
              <a:off x="2097" y="2088"/>
              <a:ext cx="9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62" name="Rectangle 638"/>
            <p:cNvSpPr>
              <a:spLocks noChangeArrowheads="1"/>
            </p:cNvSpPr>
            <p:nvPr/>
          </p:nvSpPr>
          <p:spPr bwMode="auto">
            <a:xfrm>
              <a:off x="2193" y="2076"/>
              <a:ext cx="60" cy="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CMR7" pitchFamily="82" charset="2"/>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63" name="Rectangle 639"/>
            <p:cNvSpPr>
              <a:spLocks noChangeArrowheads="1"/>
            </p:cNvSpPr>
            <p:nvPr/>
          </p:nvSpPr>
          <p:spPr bwMode="auto">
            <a:xfrm>
              <a:off x="2187" y="2130"/>
              <a:ext cx="42"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64" name="Rectangle 640"/>
            <p:cNvSpPr>
              <a:spLocks noChangeArrowheads="1"/>
            </p:cNvSpPr>
            <p:nvPr/>
          </p:nvSpPr>
          <p:spPr bwMode="auto">
            <a:xfrm>
              <a:off x="2187" y="2130"/>
              <a:ext cx="72" cy="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CMMI7" pitchFamily="82" charset="2"/>
                  <a:cs typeface="Arial" pitchFamily="34" charset="0"/>
                </a:rPr>
                <a:t>¼</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65" name="Rectangle 641"/>
            <p:cNvSpPr>
              <a:spLocks noChangeArrowheads="1"/>
            </p:cNvSpPr>
            <p:nvPr/>
          </p:nvSpPr>
          <p:spPr bwMode="auto">
            <a:xfrm>
              <a:off x="2235" y="2088"/>
              <a:ext cx="6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66" name="Rectangle 642"/>
            <p:cNvSpPr>
              <a:spLocks noChangeArrowheads="1"/>
            </p:cNvSpPr>
            <p:nvPr/>
          </p:nvSpPr>
          <p:spPr bwMode="auto">
            <a:xfrm>
              <a:off x="2265" y="2088"/>
              <a:ext cx="6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67" name="Rectangle 643"/>
            <p:cNvSpPr>
              <a:spLocks noChangeArrowheads="1"/>
            </p:cNvSpPr>
            <p:nvPr/>
          </p:nvSpPr>
          <p:spPr bwMode="auto">
            <a:xfrm>
              <a:off x="2295" y="2088"/>
              <a:ext cx="60"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68" name="Rectangle 644"/>
            <p:cNvSpPr>
              <a:spLocks noChangeArrowheads="1"/>
            </p:cNvSpPr>
            <p:nvPr/>
          </p:nvSpPr>
          <p:spPr bwMode="auto">
            <a:xfrm>
              <a:off x="2319" y="2088"/>
              <a:ext cx="7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69" name="Rectangle 645"/>
            <p:cNvSpPr>
              <a:spLocks noChangeArrowheads="1"/>
            </p:cNvSpPr>
            <p:nvPr/>
          </p:nvSpPr>
          <p:spPr bwMode="auto">
            <a:xfrm>
              <a:off x="2367" y="2088"/>
              <a:ext cx="6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70" name="Rectangle 646"/>
            <p:cNvSpPr>
              <a:spLocks noChangeArrowheads="1"/>
            </p:cNvSpPr>
            <p:nvPr/>
          </p:nvSpPr>
          <p:spPr bwMode="auto">
            <a:xfrm>
              <a:off x="2397" y="2088"/>
              <a:ext cx="7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71" name="Rectangle 647"/>
            <p:cNvSpPr>
              <a:spLocks noChangeArrowheads="1"/>
            </p:cNvSpPr>
            <p:nvPr/>
          </p:nvSpPr>
          <p:spPr bwMode="auto">
            <a:xfrm>
              <a:off x="2439" y="2088"/>
              <a:ext cx="84"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MI10" pitchFamily="82" charset="2"/>
                  <a:cs typeface="Arial" pitchFamily="34" charset="0"/>
                </a:rPr>
                <a:t>¼</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72" name="Rectangle 648"/>
            <p:cNvSpPr>
              <a:spLocks noChangeArrowheads="1"/>
            </p:cNvSpPr>
            <p:nvPr/>
          </p:nvSpPr>
          <p:spPr bwMode="auto">
            <a:xfrm>
              <a:off x="2481" y="2088"/>
              <a:ext cx="90"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MI10" pitchFamily="82" charset="2"/>
                  <a:cs typeface="Arial" pitchFamily="34" charset="0"/>
                </a:rPr>
                <a:t>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73" name="Rectangle 649"/>
            <p:cNvSpPr>
              <a:spLocks noChangeArrowheads="1"/>
            </p:cNvSpPr>
            <p:nvPr/>
          </p:nvSpPr>
          <p:spPr bwMode="auto">
            <a:xfrm>
              <a:off x="2541" y="2088"/>
              <a:ext cx="72"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MI10" pitchFamily="82" charset="2"/>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74" name="Rectangle 650"/>
            <p:cNvSpPr>
              <a:spLocks noChangeArrowheads="1"/>
            </p:cNvSpPr>
            <p:nvPr/>
          </p:nvSpPr>
          <p:spPr bwMode="auto">
            <a:xfrm>
              <a:off x="2571" y="2088"/>
              <a:ext cx="6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75" name="Rectangle 651"/>
            <p:cNvSpPr>
              <a:spLocks noChangeArrowheads="1"/>
            </p:cNvSpPr>
            <p:nvPr/>
          </p:nvSpPr>
          <p:spPr bwMode="auto">
            <a:xfrm>
              <a:off x="2619" y="2088"/>
              <a:ext cx="9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76" name="Rectangle 652"/>
            <p:cNvSpPr>
              <a:spLocks noChangeArrowheads="1"/>
            </p:cNvSpPr>
            <p:nvPr/>
          </p:nvSpPr>
          <p:spPr bwMode="auto">
            <a:xfrm>
              <a:off x="2697" y="2088"/>
              <a:ext cx="7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77" name="Rectangle 653"/>
            <p:cNvSpPr>
              <a:spLocks noChangeArrowheads="1"/>
            </p:cNvSpPr>
            <p:nvPr/>
          </p:nvSpPr>
          <p:spPr bwMode="auto">
            <a:xfrm>
              <a:off x="2739" y="2088"/>
              <a:ext cx="84"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MI10" pitchFamily="82" charset="2"/>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78" name="Rectangle 654"/>
            <p:cNvSpPr>
              <a:spLocks noChangeArrowheads="1"/>
            </p:cNvSpPr>
            <p:nvPr/>
          </p:nvSpPr>
          <p:spPr bwMode="auto">
            <a:xfrm>
              <a:off x="2781" y="2088"/>
              <a:ext cx="7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79" name="Rectangle 655"/>
            <p:cNvSpPr>
              <a:spLocks noChangeArrowheads="1"/>
            </p:cNvSpPr>
            <p:nvPr/>
          </p:nvSpPr>
          <p:spPr bwMode="auto">
            <a:xfrm>
              <a:off x="2835" y="2088"/>
              <a:ext cx="6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80" name="Rectangle 656"/>
            <p:cNvSpPr>
              <a:spLocks noChangeArrowheads="1"/>
            </p:cNvSpPr>
            <p:nvPr/>
          </p:nvSpPr>
          <p:spPr bwMode="auto">
            <a:xfrm>
              <a:off x="2865" y="2088"/>
              <a:ext cx="60"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81" name="Rectangle 657"/>
            <p:cNvSpPr>
              <a:spLocks noChangeArrowheads="1"/>
            </p:cNvSpPr>
            <p:nvPr/>
          </p:nvSpPr>
          <p:spPr bwMode="auto">
            <a:xfrm>
              <a:off x="2889" y="2088"/>
              <a:ext cx="7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82" name="Rectangle 658"/>
            <p:cNvSpPr>
              <a:spLocks noChangeArrowheads="1"/>
            </p:cNvSpPr>
            <p:nvPr/>
          </p:nvSpPr>
          <p:spPr bwMode="auto">
            <a:xfrm>
              <a:off x="2931" y="2088"/>
              <a:ext cx="6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83" name="Rectangle 659"/>
            <p:cNvSpPr>
              <a:spLocks noChangeArrowheads="1"/>
            </p:cNvSpPr>
            <p:nvPr/>
          </p:nvSpPr>
          <p:spPr bwMode="auto">
            <a:xfrm>
              <a:off x="2961" y="2088"/>
              <a:ext cx="7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84" name="Rectangle 660"/>
            <p:cNvSpPr>
              <a:spLocks noChangeArrowheads="1"/>
            </p:cNvSpPr>
            <p:nvPr/>
          </p:nvSpPr>
          <p:spPr bwMode="auto">
            <a:xfrm>
              <a:off x="3003" y="2088"/>
              <a:ext cx="84"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MI10" pitchFamily="82" charset="2"/>
                  <a:cs typeface="Arial" pitchFamily="34" charset="0"/>
                </a:rPr>
                <a:t>¼</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85" name="Rectangle 661"/>
            <p:cNvSpPr>
              <a:spLocks noChangeArrowheads="1"/>
            </p:cNvSpPr>
            <p:nvPr/>
          </p:nvSpPr>
          <p:spPr bwMode="auto">
            <a:xfrm>
              <a:off x="3051" y="2088"/>
              <a:ext cx="7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86" name="Rectangle 662"/>
            <p:cNvSpPr>
              <a:spLocks noChangeArrowheads="1"/>
            </p:cNvSpPr>
            <p:nvPr/>
          </p:nvSpPr>
          <p:spPr bwMode="auto">
            <a:xfrm>
              <a:off x="3093" y="2088"/>
              <a:ext cx="90"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MI10" pitchFamily="82" charset="2"/>
                  <a:cs typeface="Arial" pitchFamily="34" charset="0"/>
                </a:rPr>
                <a:t>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87" name="Rectangle 663"/>
            <p:cNvSpPr>
              <a:spLocks noChangeArrowheads="1"/>
            </p:cNvSpPr>
            <p:nvPr/>
          </p:nvSpPr>
          <p:spPr bwMode="auto">
            <a:xfrm>
              <a:off x="3153" y="2088"/>
              <a:ext cx="72"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MI10" pitchFamily="82" charset="2"/>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88" name="Rectangle 664"/>
            <p:cNvSpPr>
              <a:spLocks noChangeArrowheads="1"/>
            </p:cNvSpPr>
            <p:nvPr/>
          </p:nvSpPr>
          <p:spPr bwMode="auto">
            <a:xfrm>
              <a:off x="3183" y="2088"/>
              <a:ext cx="6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89" name="Rectangle 665"/>
            <p:cNvSpPr>
              <a:spLocks noChangeArrowheads="1"/>
            </p:cNvSpPr>
            <p:nvPr/>
          </p:nvSpPr>
          <p:spPr bwMode="auto">
            <a:xfrm>
              <a:off x="3231" y="2088"/>
              <a:ext cx="9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90" name="Rectangle 666"/>
            <p:cNvSpPr>
              <a:spLocks noChangeArrowheads="1"/>
            </p:cNvSpPr>
            <p:nvPr/>
          </p:nvSpPr>
          <p:spPr bwMode="auto">
            <a:xfrm>
              <a:off x="3309" y="2088"/>
              <a:ext cx="7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91" name="Rectangle 667"/>
            <p:cNvSpPr>
              <a:spLocks noChangeArrowheads="1"/>
            </p:cNvSpPr>
            <p:nvPr/>
          </p:nvSpPr>
          <p:spPr bwMode="auto">
            <a:xfrm>
              <a:off x="3351" y="2088"/>
              <a:ext cx="84"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MI10" pitchFamily="82" charset="2"/>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92" name="Rectangle 668"/>
            <p:cNvSpPr>
              <a:spLocks noChangeArrowheads="1"/>
            </p:cNvSpPr>
            <p:nvPr/>
          </p:nvSpPr>
          <p:spPr bwMode="auto">
            <a:xfrm>
              <a:off x="3393" y="2088"/>
              <a:ext cx="7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93" name="Rectangle 669"/>
            <p:cNvSpPr>
              <a:spLocks noChangeArrowheads="1"/>
            </p:cNvSpPr>
            <p:nvPr/>
          </p:nvSpPr>
          <p:spPr bwMode="auto">
            <a:xfrm>
              <a:off x="3447" y="2088"/>
              <a:ext cx="6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94" name="Rectangle 670"/>
            <p:cNvSpPr>
              <a:spLocks noChangeArrowheads="1"/>
            </p:cNvSpPr>
            <p:nvPr/>
          </p:nvSpPr>
          <p:spPr bwMode="auto">
            <a:xfrm>
              <a:off x="3477" y="2088"/>
              <a:ext cx="60"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95" name="Rectangle 671"/>
            <p:cNvSpPr>
              <a:spLocks noChangeArrowheads="1"/>
            </p:cNvSpPr>
            <p:nvPr/>
          </p:nvSpPr>
          <p:spPr bwMode="auto">
            <a:xfrm>
              <a:off x="3501" y="2088"/>
              <a:ext cx="7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96" name="Rectangle 672"/>
            <p:cNvSpPr>
              <a:spLocks noChangeArrowheads="1"/>
            </p:cNvSpPr>
            <p:nvPr/>
          </p:nvSpPr>
          <p:spPr bwMode="auto">
            <a:xfrm>
              <a:off x="3543" y="2088"/>
              <a:ext cx="6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97" name="Rectangle 673"/>
            <p:cNvSpPr>
              <a:spLocks noChangeArrowheads="1"/>
            </p:cNvSpPr>
            <p:nvPr/>
          </p:nvSpPr>
          <p:spPr bwMode="auto">
            <a:xfrm>
              <a:off x="3573" y="2088"/>
              <a:ext cx="7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98" name="Rectangle 674"/>
            <p:cNvSpPr>
              <a:spLocks noChangeArrowheads="1"/>
            </p:cNvSpPr>
            <p:nvPr/>
          </p:nvSpPr>
          <p:spPr bwMode="auto">
            <a:xfrm>
              <a:off x="3615" y="2088"/>
              <a:ext cx="84"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MI10" pitchFamily="82" charset="2"/>
                  <a:cs typeface="Arial" pitchFamily="34" charset="0"/>
                </a:rPr>
                <a:t>¼</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99" name="Rectangle 675"/>
            <p:cNvSpPr>
              <a:spLocks noChangeArrowheads="1"/>
            </p:cNvSpPr>
            <p:nvPr/>
          </p:nvSpPr>
          <p:spPr bwMode="auto">
            <a:xfrm>
              <a:off x="3663" y="2088"/>
              <a:ext cx="7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00" name="Rectangle 676"/>
            <p:cNvSpPr>
              <a:spLocks noChangeArrowheads="1"/>
            </p:cNvSpPr>
            <p:nvPr/>
          </p:nvSpPr>
          <p:spPr bwMode="auto">
            <a:xfrm>
              <a:off x="3705" y="2088"/>
              <a:ext cx="90"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MI10" pitchFamily="82" charset="2"/>
                  <a:cs typeface="Arial" pitchFamily="34" charset="0"/>
                </a:rPr>
                <a:t>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01" name="Rectangle 677"/>
            <p:cNvSpPr>
              <a:spLocks noChangeArrowheads="1"/>
            </p:cNvSpPr>
            <p:nvPr/>
          </p:nvSpPr>
          <p:spPr bwMode="auto">
            <a:xfrm>
              <a:off x="3765" y="2088"/>
              <a:ext cx="72"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MI10" pitchFamily="82" charset="2"/>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02" name="Rectangle 678"/>
            <p:cNvSpPr>
              <a:spLocks noChangeArrowheads="1"/>
            </p:cNvSpPr>
            <p:nvPr/>
          </p:nvSpPr>
          <p:spPr bwMode="auto">
            <a:xfrm>
              <a:off x="3795" y="2088"/>
              <a:ext cx="6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03" name="Rectangle 679"/>
            <p:cNvSpPr>
              <a:spLocks noChangeArrowheads="1"/>
            </p:cNvSpPr>
            <p:nvPr/>
          </p:nvSpPr>
          <p:spPr bwMode="auto">
            <a:xfrm>
              <a:off x="3825" y="2088"/>
              <a:ext cx="6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04" name="Rectangle 680"/>
            <p:cNvSpPr>
              <a:spLocks noChangeArrowheads="1"/>
            </p:cNvSpPr>
            <p:nvPr/>
          </p:nvSpPr>
          <p:spPr bwMode="auto">
            <a:xfrm>
              <a:off x="1131" y="3066"/>
              <a:ext cx="3660" cy="61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705" name="Rectangle 681"/>
            <p:cNvSpPr>
              <a:spLocks noChangeArrowheads="1"/>
            </p:cNvSpPr>
            <p:nvPr/>
          </p:nvSpPr>
          <p:spPr bwMode="auto">
            <a:xfrm>
              <a:off x="1131" y="3066"/>
              <a:ext cx="3660" cy="618"/>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706" name="Line 682"/>
            <p:cNvSpPr>
              <a:spLocks noChangeShapeType="1"/>
            </p:cNvSpPr>
            <p:nvPr/>
          </p:nvSpPr>
          <p:spPr bwMode="auto">
            <a:xfrm>
              <a:off x="1131" y="3066"/>
              <a:ext cx="3660"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07" name="Line 683"/>
            <p:cNvSpPr>
              <a:spLocks noChangeShapeType="1"/>
            </p:cNvSpPr>
            <p:nvPr/>
          </p:nvSpPr>
          <p:spPr bwMode="auto">
            <a:xfrm>
              <a:off x="1131" y="3684"/>
              <a:ext cx="3660"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08" name="Line 684"/>
            <p:cNvSpPr>
              <a:spLocks noChangeShapeType="1"/>
            </p:cNvSpPr>
            <p:nvPr/>
          </p:nvSpPr>
          <p:spPr bwMode="auto">
            <a:xfrm flipV="1">
              <a:off x="4791" y="3066"/>
              <a:ext cx="1" cy="61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09" name="Line 685"/>
            <p:cNvSpPr>
              <a:spLocks noChangeShapeType="1"/>
            </p:cNvSpPr>
            <p:nvPr/>
          </p:nvSpPr>
          <p:spPr bwMode="auto">
            <a:xfrm flipV="1">
              <a:off x="1131" y="3066"/>
              <a:ext cx="1" cy="61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10" name="Line 686"/>
            <p:cNvSpPr>
              <a:spLocks noChangeShapeType="1"/>
            </p:cNvSpPr>
            <p:nvPr/>
          </p:nvSpPr>
          <p:spPr bwMode="auto">
            <a:xfrm>
              <a:off x="1131" y="3684"/>
              <a:ext cx="3660"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11" name="Line 687"/>
            <p:cNvSpPr>
              <a:spLocks noChangeShapeType="1"/>
            </p:cNvSpPr>
            <p:nvPr/>
          </p:nvSpPr>
          <p:spPr bwMode="auto">
            <a:xfrm flipV="1">
              <a:off x="1131" y="3066"/>
              <a:ext cx="1" cy="61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12" name="Line 688"/>
            <p:cNvSpPr>
              <a:spLocks noChangeShapeType="1"/>
            </p:cNvSpPr>
            <p:nvPr/>
          </p:nvSpPr>
          <p:spPr bwMode="auto">
            <a:xfrm flipV="1">
              <a:off x="1131" y="3642"/>
              <a:ext cx="1" cy="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13" name="Line 689"/>
            <p:cNvSpPr>
              <a:spLocks noChangeShapeType="1"/>
            </p:cNvSpPr>
            <p:nvPr/>
          </p:nvSpPr>
          <p:spPr bwMode="auto">
            <a:xfrm>
              <a:off x="1131" y="3066"/>
              <a:ext cx="1" cy="3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14" name="Rectangle 690"/>
            <p:cNvSpPr>
              <a:spLocks noChangeArrowheads="1"/>
            </p:cNvSpPr>
            <p:nvPr/>
          </p:nvSpPr>
          <p:spPr bwMode="auto">
            <a:xfrm>
              <a:off x="1113" y="3702"/>
              <a:ext cx="7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15" name="Line 691"/>
            <p:cNvSpPr>
              <a:spLocks noChangeShapeType="1"/>
            </p:cNvSpPr>
            <p:nvPr/>
          </p:nvSpPr>
          <p:spPr bwMode="auto">
            <a:xfrm flipV="1">
              <a:off x="1497" y="3642"/>
              <a:ext cx="1" cy="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16" name="Line 692"/>
            <p:cNvSpPr>
              <a:spLocks noChangeShapeType="1"/>
            </p:cNvSpPr>
            <p:nvPr/>
          </p:nvSpPr>
          <p:spPr bwMode="auto">
            <a:xfrm>
              <a:off x="1497" y="3066"/>
              <a:ext cx="1" cy="3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17" name="Rectangle 693"/>
            <p:cNvSpPr>
              <a:spLocks noChangeArrowheads="1"/>
            </p:cNvSpPr>
            <p:nvPr/>
          </p:nvSpPr>
          <p:spPr bwMode="auto">
            <a:xfrm>
              <a:off x="1401" y="3702"/>
              <a:ext cx="22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0.001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18" name="Line 694"/>
            <p:cNvSpPr>
              <a:spLocks noChangeShapeType="1"/>
            </p:cNvSpPr>
            <p:nvPr/>
          </p:nvSpPr>
          <p:spPr bwMode="auto">
            <a:xfrm flipV="1">
              <a:off x="1863" y="3642"/>
              <a:ext cx="1" cy="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19" name="Line 695"/>
            <p:cNvSpPr>
              <a:spLocks noChangeShapeType="1"/>
            </p:cNvSpPr>
            <p:nvPr/>
          </p:nvSpPr>
          <p:spPr bwMode="auto">
            <a:xfrm>
              <a:off x="1863" y="3066"/>
              <a:ext cx="1" cy="3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20" name="Rectangle 696"/>
            <p:cNvSpPr>
              <a:spLocks noChangeArrowheads="1"/>
            </p:cNvSpPr>
            <p:nvPr/>
          </p:nvSpPr>
          <p:spPr bwMode="auto">
            <a:xfrm>
              <a:off x="1767" y="3702"/>
              <a:ext cx="22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0.002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21" name="Line 697"/>
            <p:cNvSpPr>
              <a:spLocks noChangeShapeType="1"/>
            </p:cNvSpPr>
            <p:nvPr/>
          </p:nvSpPr>
          <p:spPr bwMode="auto">
            <a:xfrm flipV="1">
              <a:off x="2229" y="3642"/>
              <a:ext cx="1" cy="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22" name="Line 698"/>
            <p:cNvSpPr>
              <a:spLocks noChangeShapeType="1"/>
            </p:cNvSpPr>
            <p:nvPr/>
          </p:nvSpPr>
          <p:spPr bwMode="auto">
            <a:xfrm>
              <a:off x="2229" y="3066"/>
              <a:ext cx="1" cy="3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23" name="Rectangle 699"/>
            <p:cNvSpPr>
              <a:spLocks noChangeArrowheads="1"/>
            </p:cNvSpPr>
            <p:nvPr/>
          </p:nvSpPr>
          <p:spPr bwMode="auto">
            <a:xfrm>
              <a:off x="2133" y="3702"/>
              <a:ext cx="22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0.003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24" name="Line 700"/>
            <p:cNvSpPr>
              <a:spLocks noChangeShapeType="1"/>
            </p:cNvSpPr>
            <p:nvPr/>
          </p:nvSpPr>
          <p:spPr bwMode="auto">
            <a:xfrm flipV="1">
              <a:off x="2595" y="3642"/>
              <a:ext cx="1" cy="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25" name="Line 701"/>
            <p:cNvSpPr>
              <a:spLocks noChangeShapeType="1"/>
            </p:cNvSpPr>
            <p:nvPr/>
          </p:nvSpPr>
          <p:spPr bwMode="auto">
            <a:xfrm>
              <a:off x="2595" y="3066"/>
              <a:ext cx="1" cy="3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26" name="Rectangle 702"/>
            <p:cNvSpPr>
              <a:spLocks noChangeArrowheads="1"/>
            </p:cNvSpPr>
            <p:nvPr/>
          </p:nvSpPr>
          <p:spPr bwMode="auto">
            <a:xfrm>
              <a:off x="2499" y="3702"/>
              <a:ext cx="22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0.004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27" name="Line 703"/>
            <p:cNvSpPr>
              <a:spLocks noChangeShapeType="1"/>
            </p:cNvSpPr>
            <p:nvPr/>
          </p:nvSpPr>
          <p:spPr bwMode="auto">
            <a:xfrm flipV="1">
              <a:off x="2961" y="3642"/>
              <a:ext cx="1" cy="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28" name="Line 704"/>
            <p:cNvSpPr>
              <a:spLocks noChangeShapeType="1"/>
            </p:cNvSpPr>
            <p:nvPr/>
          </p:nvSpPr>
          <p:spPr bwMode="auto">
            <a:xfrm>
              <a:off x="2961" y="3066"/>
              <a:ext cx="1" cy="3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29" name="Rectangle 705"/>
            <p:cNvSpPr>
              <a:spLocks noChangeArrowheads="1"/>
            </p:cNvSpPr>
            <p:nvPr/>
          </p:nvSpPr>
          <p:spPr bwMode="auto">
            <a:xfrm>
              <a:off x="2865" y="3702"/>
              <a:ext cx="22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0.005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30" name="Line 706"/>
            <p:cNvSpPr>
              <a:spLocks noChangeShapeType="1"/>
            </p:cNvSpPr>
            <p:nvPr/>
          </p:nvSpPr>
          <p:spPr bwMode="auto">
            <a:xfrm flipV="1">
              <a:off x="3327" y="3642"/>
              <a:ext cx="1" cy="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31" name="Line 707"/>
            <p:cNvSpPr>
              <a:spLocks noChangeShapeType="1"/>
            </p:cNvSpPr>
            <p:nvPr/>
          </p:nvSpPr>
          <p:spPr bwMode="auto">
            <a:xfrm>
              <a:off x="3327" y="3066"/>
              <a:ext cx="1" cy="3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32" name="Rectangle 708"/>
            <p:cNvSpPr>
              <a:spLocks noChangeArrowheads="1"/>
            </p:cNvSpPr>
            <p:nvPr/>
          </p:nvSpPr>
          <p:spPr bwMode="auto">
            <a:xfrm>
              <a:off x="3231" y="3702"/>
              <a:ext cx="22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0.006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33" name="Line 709"/>
            <p:cNvSpPr>
              <a:spLocks noChangeShapeType="1"/>
            </p:cNvSpPr>
            <p:nvPr/>
          </p:nvSpPr>
          <p:spPr bwMode="auto">
            <a:xfrm flipV="1">
              <a:off x="3693" y="3642"/>
              <a:ext cx="1" cy="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34" name="Line 710"/>
            <p:cNvSpPr>
              <a:spLocks noChangeShapeType="1"/>
            </p:cNvSpPr>
            <p:nvPr/>
          </p:nvSpPr>
          <p:spPr bwMode="auto">
            <a:xfrm>
              <a:off x="3693" y="3066"/>
              <a:ext cx="1" cy="3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35" name="Rectangle 711"/>
            <p:cNvSpPr>
              <a:spLocks noChangeArrowheads="1"/>
            </p:cNvSpPr>
            <p:nvPr/>
          </p:nvSpPr>
          <p:spPr bwMode="auto">
            <a:xfrm>
              <a:off x="3597" y="3702"/>
              <a:ext cx="22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0.007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36" name="Line 712"/>
            <p:cNvSpPr>
              <a:spLocks noChangeShapeType="1"/>
            </p:cNvSpPr>
            <p:nvPr/>
          </p:nvSpPr>
          <p:spPr bwMode="auto">
            <a:xfrm flipV="1">
              <a:off x="4059" y="3642"/>
              <a:ext cx="1" cy="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37" name="Line 713"/>
            <p:cNvSpPr>
              <a:spLocks noChangeShapeType="1"/>
            </p:cNvSpPr>
            <p:nvPr/>
          </p:nvSpPr>
          <p:spPr bwMode="auto">
            <a:xfrm>
              <a:off x="4059" y="3066"/>
              <a:ext cx="1" cy="3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38" name="Rectangle 714"/>
            <p:cNvSpPr>
              <a:spLocks noChangeArrowheads="1"/>
            </p:cNvSpPr>
            <p:nvPr/>
          </p:nvSpPr>
          <p:spPr bwMode="auto">
            <a:xfrm>
              <a:off x="3963" y="3702"/>
              <a:ext cx="22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0.008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39" name="Line 715"/>
            <p:cNvSpPr>
              <a:spLocks noChangeShapeType="1"/>
            </p:cNvSpPr>
            <p:nvPr/>
          </p:nvSpPr>
          <p:spPr bwMode="auto">
            <a:xfrm flipV="1">
              <a:off x="4425" y="3642"/>
              <a:ext cx="1" cy="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40" name="Line 716"/>
            <p:cNvSpPr>
              <a:spLocks noChangeShapeType="1"/>
            </p:cNvSpPr>
            <p:nvPr/>
          </p:nvSpPr>
          <p:spPr bwMode="auto">
            <a:xfrm>
              <a:off x="4425" y="3066"/>
              <a:ext cx="1" cy="3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41" name="Rectangle 717"/>
            <p:cNvSpPr>
              <a:spLocks noChangeArrowheads="1"/>
            </p:cNvSpPr>
            <p:nvPr/>
          </p:nvSpPr>
          <p:spPr bwMode="auto">
            <a:xfrm>
              <a:off x="4329" y="3702"/>
              <a:ext cx="22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0.009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42" name="Line 718"/>
            <p:cNvSpPr>
              <a:spLocks noChangeShapeType="1"/>
            </p:cNvSpPr>
            <p:nvPr/>
          </p:nvSpPr>
          <p:spPr bwMode="auto">
            <a:xfrm flipV="1">
              <a:off x="4791" y="3642"/>
              <a:ext cx="1" cy="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43" name="Line 719"/>
            <p:cNvSpPr>
              <a:spLocks noChangeShapeType="1"/>
            </p:cNvSpPr>
            <p:nvPr/>
          </p:nvSpPr>
          <p:spPr bwMode="auto">
            <a:xfrm>
              <a:off x="4791" y="3066"/>
              <a:ext cx="1" cy="3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44" name="Rectangle 720"/>
            <p:cNvSpPr>
              <a:spLocks noChangeArrowheads="1"/>
            </p:cNvSpPr>
            <p:nvPr/>
          </p:nvSpPr>
          <p:spPr bwMode="auto">
            <a:xfrm>
              <a:off x="4719" y="3702"/>
              <a:ext cx="186"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0.01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45" name="Line 721"/>
            <p:cNvSpPr>
              <a:spLocks noChangeShapeType="1"/>
            </p:cNvSpPr>
            <p:nvPr/>
          </p:nvSpPr>
          <p:spPr bwMode="auto">
            <a:xfrm>
              <a:off x="1131" y="3684"/>
              <a:ext cx="3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46" name="Line 722"/>
            <p:cNvSpPr>
              <a:spLocks noChangeShapeType="1"/>
            </p:cNvSpPr>
            <p:nvPr/>
          </p:nvSpPr>
          <p:spPr bwMode="auto">
            <a:xfrm flipH="1">
              <a:off x="4749" y="3684"/>
              <a:ext cx="4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47" name="Rectangle 723"/>
            <p:cNvSpPr>
              <a:spLocks noChangeArrowheads="1"/>
            </p:cNvSpPr>
            <p:nvPr/>
          </p:nvSpPr>
          <p:spPr bwMode="auto">
            <a:xfrm>
              <a:off x="1041" y="3636"/>
              <a:ext cx="10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48" name="Line 724"/>
            <p:cNvSpPr>
              <a:spLocks noChangeShapeType="1"/>
            </p:cNvSpPr>
            <p:nvPr/>
          </p:nvSpPr>
          <p:spPr bwMode="auto">
            <a:xfrm>
              <a:off x="1131" y="3372"/>
              <a:ext cx="3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49" name="Line 725"/>
            <p:cNvSpPr>
              <a:spLocks noChangeShapeType="1"/>
            </p:cNvSpPr>
            <p:nvPr/>
          </p:nvSpPr>
          <p:spPr bwMode="auto">
            <a:xfrm flipH="1">
              <a:off x="4749" y="3372"/>
              <a:ext cx="4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50" name="Rectangle 726"/>
            <p:cNvSpPr>
              <a:spLocks noChangeArrowheads="1"/>
            </p:cNvSpPr>
            <p:nvPr/>
          </p:nvSpPr>
          <p:spPr bwMode="auto">
            <a:xfrm>
              <a:off x="1065" y="3324"/>
              <a:ext cx="7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51" name="Line 727"/>
            <p:cNvSpPr>
              <a:spLocks noChangeShapeType="1"/>
            </p:cNvSpPr>
            <p:nvPr/>
          </p:nvSpPr>
          <p:spPr bwMode="auto">
            <a:xfrm>
              <a:off x="1131" y="3066"/>
              <a:ext cx="3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52" name="Line 728"/>
            <p:cNvSpPr>
              <a:spLocks noChangeShapeType="1"/>
            </p:cNvSpPr>
            <p:nvPr/>
          </p:nvSpPr>
          <p:spPr bwMode="auto">
            <a:xfrm flipH="1">
              <a:off x="4749" y="3066"/>
              <a:ext cx="42"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53" name="Rectangle 729"/>
            <p:cNvSpPr>
              <a:spLocks noChangeArrowheads="1"/>
            </p:cNvSpPr>
            <p:nvPr/>
          </p:nvSpPr>
          <p:spPr bwMode="auto">
            <a:xfrm>
              <a:off x="1065" y="3018"/>
              <a:ext cx="7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54" name="Line 730"/>
            <p:cNvSpPr>
              <a:spLocks noChangeShapeType="1"/>
            </p:cNvSpPr>
            <p:nvPr/>
          </p:nvSpPr>
          <p:spPr bwMode="auto">
            <a:xfrm>
              <a:off x="1131" y="3066"/>
              <a:ext cx="3660"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55" name="Line 731"/>
            <p:cNvSpPr>
              <a:spLocks noChangeShapeType="1"/>
            </p:cNvSpPr>
            <p:nvPr/>
          </p:nvSpPr>
          <p:spPr bwMode="auto">
            <a:xfrm>
              <a:off x="1131" y="3684"/>
              <a:ext cx="3660"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56" name="Line 732"/>
            <p:cNvSpPr>
              <a:spLocks noChangeShapeType="1"/>
            </p:cNvSpPr>
            <p:nvPr/>
          </p:nvSpPr>
          <p:spPr bwMode="auto">
            <a:xfrm flipV="1">
              <a:off x="4791" y="3066"/>
              <a:ext cx="1" cy="61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57" name="Line 733"/>
            <p:cNvSpPr>
              <a:spLocks noChangeShapeType="1"/>
            </p:cNvSpPr>
            <p:nvPr/>
          </p:nvSpPr>
          <p:spPr bwMode="auto">
            <a:xfrm flipV="1">
              <a:off x="1131" y="3066"/>
              <a:ext cx="1" cy="61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58" name="Freeform 734"/>
            <p:cNvSpPr>
              <a:spLocks/>
            </p:cNvSpPr>
            <p:nvPr/>
          </p:nvSpPr>
          <p:spPr bwMode="auto">
            <a:xfrm>
              <a:off x="1131" y="3216"/>
              <a:ext cx="1050" cy="312"/>
            </a:xfrm>
            <a:custGeom>
              <a:avLst/>
              <a:gdLst/>
              <a:ahLst/>
              <a:cxnLst>
                <a:cxn ang="0">
                  <a:pos x="12" y="0"/>
                </a:cxn>
                <a:cxn ang="0">
                  <a:pos x="36" y="0"/>
                </a:cxn>
                <a:cxn ang="0">
                  <a:pos x="66" y="0"/>
                </a:cxn>
                <a:cxn ang="0">
                  <a:pos x="90" y="0"/>
                </a:cxn>
                <a:cxn ang="0">
                  <a:pos x="114" y="0"/>
                </a:cxn>
                <a:cxn ang="0">
                  <a:pos x="138" y="0"/>
                </a:cxn>
                <a:cxn ang="0">
                  <a:pos x="162" y="0"/>
                </a:cxn>
                <a:cxn ang="0">
                  <a:pos x="186" y="0"/>
                </a:cxn>
                <a:cxn ang="0">
                  <a:pos x="210" y="0"/>
                </a:cxn>
                <a:cxn ang="0">
                  <a:pos x="240" y="0"/>
                </a:cxn>
                <a:cxn ang="0">
                  <a:pos x="264" y="0"/>
                </a:cxn>
                <a:cxn ang="0">
                  <a:pos x="288" y="0"/>
                </a:cxn>
                <a:cxn ang="0">
                  <a:pos x="312" y="0"/>
                </a:cxn>
                <a:cxn ang="0">
                  <a:pos x="336" y="0"/>
                </a:cxn>
                <a:cxn ang="0">
                  <a:pos x="360" y="0"/>
                </a:cxn>
                <a:cxn ang="0">
                  <a:pos x="390" y="0"/>
                </a:cxn>
                <a:cxn ang="0">
                  <a:pos x="414" y="0"/>
                </a:cxn>
                <a:cxn ang="0">
                  <a:pos x="438" y="312"/>
                </a:cxn>
                <a:cxn ang="0">
                  <a:pos x="462" y="312"/>
                </a:cxn>
                <a:cxn ang="0">
                  <a:pos x="486" y="312"/>
                </a:cxn>
                <a:cxn ang="0">
                  <a:pos x="510" y="312"/>
                </a:cxn>
                <a:cxn ang="0">
                  <a:pos x="534" y="312"/>
                </a:cxn>
                <a:cxn ang="0">
                  <a:pos x="564" y="312"/>
                </a:cxn>
                <a:cxn ang="0">
                  <a:pos x="588" y="312"/>
                </a:cxn>
                <a:cxn ang="0">
                  <a:pos x="612" y="312"/>
                </a:cxn>
                <a:cxn ang="0">
                  <a:pos x="636" y="312"/>
                </a:cxn>
                <a:cxn ang="0">
                  <a:pos x="660" y="312"/>
                </a:cxn>
                <a:cxn ang="0">
                  <a:pos x="684" y="312"/>
                </a:cxn>
                <a:cxn ang="0">
                  <a:pos x="708" y="312"/>
                </a:cxn>
                <a:cxn ang="0">
                  <a:pos x="738" y="312"/>
                </a:cxn>
                <a:cxn ang="0">
                  <a:pos x="762" y="312"/>
                </a:cxn>
                <a:cxn ang="0">
                  <a:pos x="786" y="312"/>
                </a:cxn>
                <a:cxn ang="0">
                  <a:pos x="810" y="312"/>
                </a:cxn>
                <a:cxn ang="0">
                  <a:pos x="834" y="0"/>
                </a:cxn>
                <a:cxn ang="0">
                  <a:pos x="858" y="0"/>
                </a:cxn>
                <a:cxn ang="0">
                  <a:pos x="888" y="0"/>
                </a:cxn>
                <a:cxn ang="0">
                  <a:pos x="912" y="0"/>
                </a:cxn>
                <a:cxn ang="0">
                  <a:pos x="936" y="0"/>
                </a:cxn>
                <a:cxn ang="0">
                  <a:pos x="960" y="0"/>
                </a:cxn>
                <a:cxn ang="0">
                  <a:pos x="984" y="0"/>
                </a:cxn>
                <a:cxn ang="0">
                  <a:pos x="1008" y="0"/>
                </a:cxn>
                <a:cxn ang="0">
                  <a:pos x="1032" y="0"/>
                </a:cxn>
              </a:cxnLst>
              <a:rect l="0" t="0" r="r" b="b"/>
              <a:pathLst>
                <a:path w="1050" h="312">
                  <a:moveTo>
                    <a:pt x="0" y="0"/>
                  </a:moveTo>
                  <a:lnTo>
                    <a:pt x="6" y="0"/>
                  </a:lnTo>
                  <a:lnTo>
                    <a:pt x="12" y="0"/>
                  </a:lnTo>
                  <a:lnTo>
                    <a:pt x="24" y="0"/>
                  </a:lnTo>
                  <a:lnTo>
                    <a:pt x="30" y="0"/>
                  </a:lnTo>
                  <a:lnTo>
                    <a:pt x="36" y="0"/>
                  </a:lnTo>
                  <a:lnTo>
                    <a:pt x="48" y="0"/>
                  </a:lnTo>
                  <a:lnTo>
                    <a:pt x="54" y="0"/>
                  </a:lnTo>
                  <a:lnTo>
                    <a:pt x="66" y="0"/>
                  </a:lnTo>
                  <a:lnTo>
                    <a:pt x="72" y="0"/>
                  </a:lnTo>
                  <a:lnTo>
                    <a:pt x="78" y="0"/>
                  </a:lnTo>
                  <a:lnTo>
                    <a:pt x="90" y="0"/>
                  </a:lnTo>
                  <a:lnTo>
                    <a:pt x="96" y="0"/>
                  </a:lnTo>
                  <a:lnTo>
                    <a:pt x="102" y="0"/>
                  </a:lnTo>
                  <a:lnTo>
                    <a:pt x="114" y="0"/>
                  </a:lnTo>
                  <a:lnTo>
                    <a:pt x="120" y="0"/>
                  </a:lnTo>
                  <a:lnTo>
                    <a:pt x="132" y="0"/>
                  </a:lnTo>
                  <a:lnTo>
                    <a:pt x="138" y="0"/>
                  </a:lnTo>
                  <a:lnTo>
                    <a:pt x="144" y="0"/>
                  </a:lnTo>
                  <a:lnTo>
                    <a:pt x="156" y="0"/>
                  </a:lnTo>
                  <a:lnTo>
                    <a:pt x="162" y="0"/>
                  </a:lnTo>
                  <a:lnTo>
                    <a:pt x="174" y="0"/>
                  </a:lnTo>
                  <a:lnTo>
                    <a:pt x="180" y="0"/>
                  </a:lnTo>
                  <a:lnTo>
                    <a:pt x="186" y="0"/>
                  </a:lnTo>
                  <a:lnTo>
                    <a:pt x="198" y="0"/>
                  </a:lnTo>
                  <a:lnTo>
                    <a:pt x="204" y="0"/>
                  </a:lnTo>
                  <a:lnTo>
                    <a:pt x="210" y="0"/>
                  </a:lnTo>
                  <a:lnTo>
                    <a:pt x="222" y="0"/>
                  </a:lnTo>
                  <a:lnTo>
                    <a:pt x="228" y="0"/>
                  </a:lnTo>
                  <a:lnTo>
                    <a:pt x="240" y="0"/>
                  </a:lnTo>
                  <a:lnTo>
                    <a:pt x="246" y="0"/>
                  </a:lnTo>
                  <a:lnTo>
                    <a:pt x="252" y="0"/>
                  </a:lnTo>
                  <a:lnTo>
                    <a:pt x="264" y="0"/>
                  </a:lnTo>
                  <a:lnTo>
                    <a:pt x="270" y="0"/>
                  </a:lnTo>
                  <a:lnTo>
                    <a:pt x="282" y="0"/>
                  </a:lnTo>
                  <a:lnTo>
                    <a:pt x="288" y="0"/>
                  </a:lnTo>
                  <a:lnTo>
                    <a:pt x="294" y="0"/>
                  </a:lnTo>
                  <a:lnTo>
                    <a:pt x="306" y="0"/>
                  </a:lnTo>
                  <a:lnTo>
                    <a:pt x="312" y="0"/>
                  </a:lnTo>
                  <a:lnTo>
                    <a:pt x="318" y="0"/>
                  </a:lnTo>
                  <a:lnTo>
                    <a:pt x="330" y="0"/>
                  </a:lnTo>
                  <a:lnTo>
                    <a:pt x="336" y="0"/>
                  </a:lnTo>
                  <a:lnTo>
                    <a:pt x="348" y="0"/>
                  </a:lnTo>
                  <a:lnTo>
                    <a:pt x="354" y="0"/>
                  </a:lnTo>
                  <a:lnTo>
                    <a:pt x="360" y="0"/>
                  </a:lnTo>
                  <a:lnTo>
                    <a:pt x="372" y="0"/>
                  </a:lnTo>
                  <a:lnTo>
                    <a:pt x="378" y="0"/>
                  </a:lnTo>
                  <a:lnTo>
                    <a:pt x="390" y="0"/>
                  </a:lnTo>
                  <a:lnTo>
                    <a:pt x="396" y="0"/>
                  </a:lnTo>
                  <a:lnTo>
                    <a:pt x="402" y="0"/>
                  </a:lnTo>
                  <a:lnTo>
                    <a:pt x="414" y="0"/>
                  </a:lnTo>
                  <a:lnTo>
                    <a:pt x="420" y="312"/>
                  </a:lnTo>
                  <a:lnTo>
                    <a:pt x="426" y="312"/>
                  </a:lnTo>
                  <a:lnTo>
                    <a:pt x="438" y="312"/>
                  </a:lnTo>
                  <a:lnTo>
                    <a:pt x="444" y="312"/>
                  </a:lnTo>
                  <a:lnTo>
                    <a:pt x="456" y="312"/>
                  </a:lnTo>
                  <a:lnTo>
                    <a:pt x="462" y="312"/>
                  </a:lnTo>
                  <a:lnTo>
                    <a:pt x="468" y="312"/>
                  </a:lnTo>
                  <a:lnTo>
                    <a:pt x="480" y="312"/>
                  </a:lnTo>
                  <a:lnTo>
                    <a:pt x="486" y="312"/>
                  </a:lnTo>
                  <a:lnTo>
                    <a:pt x="492" y="312"/>
                  </a:lnTo>
                  <a:lnTo>
                    <a:pt x="504" y="312"/>
                  </a:lnTo>
                  <a:lnTo>
                    <a:pt x="510" y="312"/>
                  </a:lnTo>
                  <a:lnTo>
                    <a:pt x="522" y="312"/>
                  </a:lnTo>
                  <a:lnTo>
                    <a:pt x="528" y="312"/>
                  </a:lnTo>
                  <a:lnTo>
                    <a:pt x="534" y="312"/>
                  </a:lnTo>
                  <a:lnTo>
                    <a:pt x="546" y="312"/>
                  </a:lnTo>
                  <a:lnTo>
                    <a:pt x="552" y="312"/>
                  </a:lnTo>
                  <a:lnTo>
                    <a:pt x="564" y="312"/>
                  </a:lnTo>
                  <a:lnTo>
                    <a:pt x="570" y="312"/>
                  </a:lnTo>
                  <a:lnTo>
                    <a:pt x="576" y="312"/>
                  </a:lnTo>
                  <a:lnTo>
                    <a:pt x="588" y="312"/>
                  </a:lnTo>
                  <a:lnTo>
                    <a:pt x="594" y="312"/>
                  </a:lnTo>
                  <a:lnTo>
                    <a:pt x="600" y="312"/>
                  </a:lnTo>
                  <a:lnTo>
                    <a:pt x="612" y="312"/>
                  </a:lnTo>
                  <a:lnTo>
                    <a:pt x="618" y="312"/>
                  </a:lnTo>
                  <a:lnTo>
                    <a:pt x="630" y="312"/>
                  </a:lnTo>
                  <a:lnTo>
                    <a:pt x="636" y="312"/>
                  </a:lnTo>
                  <a:lnTo>
                    <a:pt x="642" y="312"/>
                  </a:lnTo>
                  <a:lnTo>
                    <a:pt x="654" y="312"/>
                  </a:lnTo>
                  <a:lnTo>
                    <a:pt x="660" y="312"/>
                  </a:lnTo>
                  <a:lnTo>
                    <a:pt x="672" y="312"/>
                  </a:lnTo>
                  <a:lnTo>
                    <a:pt x="678" y="312"/>
                  </a:lnTo>
                  <a:lnTo>
                    <a:pt x="684" y="312"/>
                  </a:lnTo>
                  <a:lnTo>
                    <a:pt x="696" y="312"/>
                  </a:lnTo>
                  <a:lnTo>
                    <a:pt x="702" y="312"/>
                  </a:lnTo>
                  <a:lnTo>
                    <a:pt x="708" y="312"/>
                  </a:lnTo>
                  <a:lnTo>
                    <a:pt x="720" y="312"/>
                  </a:lnTo>
                  <a:lnTo>
                    <a:pt x="726" y="312"/>
                  </a:lnTo>
                  <a:lnTo>
                    <a:pt x="738" y="312"/>
                  </a:lnTo>
                  <a:lnTo>
                    <a:pt x="744" y="312"/>
                  </a:lnTo>
                  <a:lnTo>
                    <a:pt x="750" y="312"/>
                  </a:lnTo>
                  <a:lnTo>
                    <a:pt x="762" y="312"/>
                  </a:lnTo>
                  <a:lnTo>
                    <a:pt x="768" y="312"/>
                  </a:lnTo>
                  <a:lnTo>
                    <a:pt x="780" y="312"/>
                  </a:lnTo>
                  <a:lnTo>
                    <a:pt x="786" y="312"/>
                  </a:lnTo>
                  <a:lnTo>
                    <a:pt x="792" y="312"/>
                  </a:lnTo>
                  <a:lnTo>
                    <a:pt x="804" y="312"/>
                  </a:lnTo>
                  <a:lnTo>
                    <a:pt x="810" y="312"/>
                  </a:lnTo>
                  <a:lnTo>
                    <a:pt x="816" y="312"/>
                  </a:lnTo>
                  <a:lnTo>
                    <a:pt x="828" y="312"/>
                  </a:lnTo>
                  <a:lnTo>
                    <a:pt x="834" y="0"/>
                  </a:lnTo>
                  <a:lnTo>
                    <a:pt x="846" y="0"/>
                  </a:lnTo>
                  <a:lnTo>
                    <a:pt x="852" y="0"/>
                  </a:lnTo>
                  <a:lnTo>
                    <a:pt x="858" y="0"/>
                  </a:lnTo>
                  <a:lnTo>
                    <a:pt x="870" y="0"/>
                  </a:lnTo>
                  <a:lnTo>
                    <a:pt x="876" y="0"/>
                  </a:lnTo>
                  <a:lnTo>
                    <a:pt x="888" y="0"/>
                  </a:lnTo>
                  <a:lnTo>
                    <a:pt x="894" y="0"/>
                  </a:lnTo>
                  <a:lnTo>
                    <a:pt x="900" y="0"/>
                  </a:lnTo>
                  <a:lnTo>
                    <a:pt x="912" y="0"/>
                  </a:lnTo>
                  <a:lnTo>
                    <a:pt x="918" y="0"/>
                  </a:lnTo>
                  <a:lnTo>
                    <a:pt x="924" y="0"/>
                  </a:lnTo>
                  <a:lnTo>
                    <a:pt x="936" y="0"/>
                  </a:lnTo>
                  <a:lnTo>
                    <a:pt x="942" y="0"/>
                  </a:lnTo>
                  <a:lnTo>
                    <a:pt x="954" y="0"/>
                  </a:lnTo>
                  <a:lnTo>
                    <a:pt x="960" y="0"/>
                  </a:lnTo>
                  <a:lnTo>
                    <a:pt x="966" y="0"/>
                  </a:lnTo>
                  <a:lnTo>
                    <a:pt x="978" y="0"/>
                  </a:lnTo>
                  <a:lnTo>
                    <a:pt x="984" y="0"/>
                  </a:lnTo>
                  <a:lnTo>
                    <a:pt x="990" y="0"/>
                  </a:lnTo>
                  <a:lnTo>
                    <a:pt x="1002" y="0"/>
                  </a:lnTo>
                  <a:lnTo>
                    <a:pt x="1008" y="0"/>
                  </a:lnTo>
                  <a:lnTo>
                    <a:pt x="1020" y="0"/>
                  </a:lnTo>
                  <a:lnTo>
                    <a:pt x="1026" y="0"/>
                  </a:lnTo>
                  <a:lnTo>
                    <a:pt x="1032" y="0"/>
                  </a:lnTo>
                  <a:lnTo>
                    <a:pt x="1044" y="0"/>
                  </a:lnTo>
                  <a:lnTo>
                    <a:pt x="1050" y="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59" name="Freeform 735"/>
            <p:cNvSpPr>
              <a:spLocks/>
            </p:cNvSpPr>
            <p:nvPr/>
          </p:nvSpPr>
          <p:spPr bwMode="auto">
            <a:xfrm>
              <a:off x="2181" y="3216"/>
              <a:ext cx="1056" cy="312"/>
            </a:xfrm>
            <a:custGeom>
              <a:avLst/>
              <a:gdLst/>
              <a:ahLst/>
              <a:cxnLst>
                <a:cxn ang="0">
                  <a:pos x="18" y="0"/>
                </a:cxn>
                <a:cxn ang="0">
                  <a:pos x="42" y="0"/>
                </a:cxn>
                <a:cxn ang="0">
                  <a:pos x="66" y="0"/>
                </a:cxn>
                <a:cxn ang="0">
                  <a:pos x="90" y="0"/>
                </a:cxn>
                <a:cxn ang="0">
                  <a:pos x="120" y="0"/>
                </a:cxn>
                <a:cxn ang="0">
                  <a:pos x="144" y="0"/>
                </a:cxn>
                <a:cxn ang="0">
                  <a:pos x="168" y="0"/>
                </a:cxn>
                <a:cxn ang="0">
                  <a:pos x="192" y="0"/>
                </a:cxn>
                <a:cxn ang="0">
                  <a:pos x="216" y="312"/>
                </a:cxn>
                <a:cxn ang="0">
                  <a:pos x="240" y="312"/>
                </a:cxn>
                <a:cxn ang="0">
                  <a:pos x="264" y="312"/>
                </a:cxn>
                <a:cxn ang="0">
                  <a:pos x="294" y="312"/>
                </a:cxn>
                <a:cxn ang="0">
                  <a:pos x="318" y="312"/>
                </a:cxn>
                <a:cxn ang="0">
                  <a:pos x="342" y="312"/>
                </a:cxn>
                <a:cxn ang="0">
                  <a:pos x="366" y="312"/>
                </a:cxn>
                <a:cxn ang="0">
                  <a:pos x="390" y="312"/>
                </a:cxn>
                <a:cxn ang="0">
                  <a:pos x="414" y="312"/>
                </a:cxn>
                <a:cxn ang="0">
                  <a:pos x="438" y="312"/>
                </a:cxn>
                <a:cxn ang="0">
                  <a:pos x="468" y="312"/>
                </a:cxn>
                <a:cxn ang="0">
                  <a:pos x="492" y="312"/>
                </a:cxn>
                <a:cxn ang="0">
                  <a:pos x="516" y="312"/>
                </a:cxn>
                <a:cxn ang="0">
                  <a:pos x="540" y="312"/>
                </a:cxn>
                <a:cxn ang="0">
                  <a:pos x="564" y="312"/>
                </a:cxn>
                <a:cxn ang="0">
                  <a:pos x="588" y="312"/>
                </a:cxn>
                <a:cxn ang="0">
                  <a:pos x="618" y="0"/>
                </a:cxn>
                <a:cxn ang="0">
                  <a:pos x="642" y="0"/>
                </a:cxn>
                <a:cxn ang="0">
                  <a:pos x="666" y="0"/>
                </a:cxn>
                <a:cxn ang="0">
                  <a:pos x="690" y="0"/>
                </a:cxn>
                <a:cxn ang="0">
                  <a:pos x="714" y="0"/>
                </a:cxn>
                <a:cxn ang="0">
                  <a:pos x="738" y="0"/>
                </a:cxn>
                <a:cxn ang="0">
                  <a:pos x="762" y="0"/>
                </a:cxn>
                <a:cxn ang="0">
                  <a:pos x="792" y="0"/>
                </a:cxn>
                <a:cxn ang="0">
                  <a:pos x="816" y="0"/>
                </a:cxn>
                <a:cxn ang="0">
                  <a:pos x="840" y="0"/>
                </a:cxn>
                <a:cxn ang="0">
                  <a:pos x="864" y="0"/>
                </a:cxn>
                <a:cxn ang="0">
                  <a:pos x="888" y="0"/>
                </a:cxn>
                <a:cxn ang="0">
                  <a:pos x="912" y="0"/>
                </a:cxn>
                <a:cxn ang="0">
                  <a:pos x="936" y="0"/>
                </a:cxn>
                <a:cxn ang="0">
                  <a:pos x="966" y="0"/>
                </a:cxn>
                <a:cxn ang="0">
                  <a:pos x="990" y="0"/>
                </a:cxn>
                <a:cxn ang="0">
                  <a:pos x="1014" y="0"/>
                </a:cxn>
                <a:cxn ang="0">
                  <a:pos x="1038" y="312"/>
                </a:cxn>
              </a:cxnLst>
              <a:rect l="0" t="0" r="r" b="b"/>
              <a:pathLst>
                <a:path w="1056" h="312">
                  <a:moveTo>
                    <a:pt x="0" y="0"/>
                  </a:moveTo>
                  <a:lnTo>
                    <a:pt x="12" y="0"/>
                  </a:lnTo>
                  <a:lnTo>
                    <a:pt x="18" y="0"/>
                  </a:lnTo>
                  <a:lnTo>
                    <a:pt x="24" y="0"/>
                  </a:lnTo>
                  <a:lnTo>
                    <a:pt x="36" y="0"/>
                  </a:lnTo>
                  <a:lnTo>
                    <a:pt x="42" y="0"/>
                  </a:lnTo>
                  <a:lnTo>
                    <a:pt x="48" y="0"/>
                  </a:lnTo>
                  <a:lnTo>
                    <a:pt x="60" y="0"/>
                  </a:lnTo>
                  <a:lnTo>
                    <a:pt x="66" y="0"/>
                  </a:lnTo>
                  <a:lnTo>
                    <a:pt x="78" y="0"/>
                  </a:lnTo>
                  <a:lnTo>
                    <a:pt x="84" y="0"/>
                  </a:lnTo>
                  <a:lnTo>
                    <a:pt x="90" y="0"/>
                  </a:lnTo>
                  <a:lnTo>
                    <a:pt x="102" y="0"/>
                  </a:lnTo>
                  <a:lnTo>
                    <a:pt x="108" y="0"/>
                  </a:lnTo>
                  <a:lnTo>
                    <a:pt x="120" y="0"/>
                  </a:lnTo>
                  <a:lnTo>
                    <a:pt x="126" y="0"/>
                  </a:lnTo>
                  <a:lnTo>
                    <a:pt x="132" y="0"/>
                  </a:lnTo>
                  <a:lnTo>
                    <a:pt x="144" y="0"/>
                  </a:lnTo>
                  <a:lnTo>
                    <a:pt x="150" y="0"/>
                  </a:lnTo>
                  <a:lnTo>
                    <a:pt x="156" y="0"/>
                  </a:lnTo>
                  <a:lnTo>
                    <a:pt x="168" y="0"/>
                  </a:lnTo>
                  <a:lnTo>
                    <a:pt x="174" y="0"/>
                  </a:lnTo>
                  <a:lnTo>
                    <a:pt x="186" y="0"/>
                  </a:lnTo>
                  <a:lnTo>
                    <a:pt x="192" y="0"/>
                  </a:lnTo>
                  <a:lnTo>
                    <a:pt x="198" y="312"/>
                  </a:lnTo>
                  <a:lnTo>
                    <a:pt x="210" y="312"/>
                  </a:lnTo>
                  <a:lnTo>
                    <a:pt x="216" y="312"/>
                  </a:lnTo>
                  <a:lnTo>
                    <a:pt x="228" y="312"/>
                  </a:lnTo>
                  <a:lnTo>
                    <a:pt x="234" y="312"/>
                  </a:lnTo>
                  <a:lnTo>
                    <a:pt x="240" y="312"/>
                  </a:lnTo>
                  <a:lnTo>
                    <a:pt x="252" y="312"/>
                  </a:lnTo>
                  <a:lnTo>
                    <a:pt x="258" y="312"/>
                  </a:lnTo>
                  <a:lnTo>
                    <a:pt x="264" y="312"/>
                  </a:lnTo>
                  <a:lnTo>
                    <a:pt x="276" y="312"/>
                  </a:lnTo>
                  <a:lnTo>
                    <a:pt x="282" y="312"/>
                  </a:lnTo>
                  <a:lnTo>
                    <a:pt x="294" y="312"/>
                  </a:lnTo>
                  <a:lnTo>
                    <a:pt x="300" y="312"/>
                  </a:lnTo>
                  <a:lnTo>
                    <a:pt x="306" y="312"/>
                  </a:lnTo>
                  <a:lnTo>
                    <a:pt x="318" y="312"/>
                  </a:lnTo>
                  <a:lnTo>
                    <a:pt x="324" y="312"/>
                  </a:lnTo>
                  <a:lnTo>
                    <a:pt x="330" y="312"/>
                  </a:lnTo>
                  <a:lnTo>
                    <a:pt x="342" y="312"/>
                  </a:lnTo>
                  <a:lnTo>
                    <a:pt x="348" y="312"/>
                  </a:lnTo>
                  <a:lnTo>
                    <a:pt x="360" y="312"/>
                  </a:lnTo>
                  <a:lnTo>
                    <a:pt x="366" y="312"/>
                  </a:lnTo>
                  <a:lnTo>
                    <a:pt x="372" y="312"/>
                  </a:lnTo>
                  <a:lnTo>
                    <a:pt x="384" y="312"/>
                  </a:lnTo>
                  <a:lnTo>
                    <a:pt x="390" y="312"/>
                  </a:lnTo>
                  <a:lnTo>
                    <a:pt x="402" y="312"/>
                  </a:lnTo>
                  <a:lnTo>
                    <a:pt x="408" y="312"/>
                  </a:lnTo>
                  <a:lnTo>
                    <a:pt x="414" y="312"/>
                  </a:lnTo>
                  <a:lnTo>
                    <a:pt x="426" y="312"/>
                  </a:lnTo>
                  <a:lnTo>
                    <a:pt x="432" y="312"/>
                  </a:lnTo>
                  <a:lnTo>
                    <a:pt x="438" y="312"/>
                  </a:lnTo>
                  <a:lnTo>
                    <a:pt x="450" y="312"/>
                  </a:lnTo>
                  <a:lnTo>
                    <a:pt x="456" y="312"/>
                  </a:lnTo>
                  <a:lnTo>
                    <a:pt x="468" y="312"/>
                  </a:lnTo>
                  <a:lnTo>
                    <a:pt x="474" y="312"/>
                  </a:lnTo>
                  <a:lnTo>
                    <a:pt x="480" y="312"/>
                  </a:lnTo>
                  <a:lnTo>
                    <a:pt x="492" y="312"/>
                  </a:lnTo>
                  <a:lnTo>
                    <a:pt x="498" y="312"/>
                  </a:lnTo>
                  <a:lnTo>
                    <a:pt x="510" y="312"/>
                  </a:lnTo>
                  <a:lnTo>
                    <a:pt x="516" y="312"/>
                  </a:lnTo>
                  <a:lnTo>
                    <a:pt x="522" y="312"/>
                  </a:lnTo>
                  <a:lnTo>
                    <a:pt x="534" y="312"/>
                  </a:lnTo>
                  <a:lnTo>
                    <a:pt x="540" y="312"/>
                  </a:lnTo>
                  <a:lnTo>
                    <a:pt x="546" y="312"/>
                  </a:lnTo>
                  <a:lnTo>
                    <a:pt x="558" y="312"/>
                  </a:lnTo>
                  <a:lnTo>
                    <a:pt x="564" y="312"/>
                  </a:lnTo>
                  <a:lnTo>
                    <a:pt x="576" y="312"/>
                  </a:lnTo>
                  <a:lnTo>
                    <a:pt x="582" y="312"/>
                  </a:lnTo>
                  <a:lnTo>
                    <a:pt x="588" y="312"/>
                  </a:lnTo>
                  <a:lnTo>
                    <a:pt x="600" y="312"/>
                  </a:lnTo>
                  <a:lnTo>
                    <a:pt x="606" y="312"/>
                  </a:lnTo>
                  <a:lnTo>
                    <a:pt x="618" y="0"/>
                  </a:lnTo>
                  <a:lnTo>
                    <a:pt x="624" y="0"/>
                  </a:lnTo>
                  <a:lnTo>
                    <a:pt x="630" y="0"/>
                  </a:lnTo>
                  <a:lnTo>
                    <a:pt x="642" y="0"/>
                  </a:lnTo>
                  <a:lnTo>
                    <a:pt x="648" y="0"/>
                  </a:lnTo>
                  <a:lnTo>
                    <a:pt x="654" y="0"/>
                  </a:lnTo>
                  <a:lnTo>
                    <a:pt x="666" y="0"/>
                  </a:lnTo>
                  <a:lnTo>
                    <a:pt x="672" y="0"/>
                  </a:lnTo>
                  <a:lnTo>
                    <a:pt x="684" y="0"/>
                  </a:lnTo>
                  <a:lnTo>
                    <a:pt x="690" y="0"/>
                  </a:lnTo>
                  <a:lnTo>
                    <a:pt x="696" y="0"/>
                  </a:lnTo>
                  <a:lnTo>
                    <a:pt x="708" y="0"/>
                  </a:lnTo>
                  <a:lnTo>
                    <a:pt x="714" y="0"/>
                  </a:lnTo>
                  <a:lnTo>
                    <a:pt x="726" y="0"/>
                  </a:lnTo>
                  <a:lnTo>
                    <a:pt x="732" y="0"/>
                  </a:lnTo>
                  <a:lnTo>
                    <a:pt x="738" y="0"/>
                  </a:lnTo>
                  <a:lnTo>
                    <a:pt x="750" y="0"/>
                  </a:lnTo>
                  <a:lnTo>
                    <a:pt x="756" y="0"/>
                  </a:lnTo>
                  <a:lnTo>
                    <a:pt x="762" y="0"/>
                  </a:lnTo>
                  <a:lnTo>
                    <a:pt x="774" y="0"/>
                  </a:lnTo>
                  <a:lnTo>
                    <a:pt x="780" y="0"/>
                  </a:lnTo>
                  <a:lnTo>
                    <a:pt x="792" y="0"/>
                  </a:lnTo>
                  <a:lnTo>
                    <a:pt x="798" y="0"/>
                  </a:lnTo>
                  <a:lnTo>
                    <a:pt x="804" y="0"/>
                  </a:lnTo>
                  <a:lnTo>
                    <a:pt x="816" y="0"/>
                  </a:lnTo>
                  <a:lnTo>
                    <a:pt x="822" y="0"/>
                  </a:lnTo>
                  <a:lnTo>
                    <a:pt x="828" y="0"/>
                  </a:lnTo>
                  <a:lnTo>
                    <a:pt x="840" y="0"/>
                  </a:lnTo>
                  <a:lnTo>
                    <a:pt x="846" y="0"/>
                  </a:lnTo>
                  <a:lnTo>
                    <a:pt x="858" y="0"/>
                  </a:lnTo>
                  <a:lnTo>
                    <a:pt x="864" y="0"/>
                  </a:lnTo>
                  <a:lnTo>
                    <a:pt x="870" y="0"/>
                  </a:lnTo>
                  <a:lnTo>
                    <a:pt x="882" y="0"/>
                  </a:lnTo>
                  <a:lnTo>
                    <a:pt x="888" y="0"/>
                  </a:lnTo>
                  <a:lnTo>
                    <a:pt x="900" y="0"/>
                  </a:lnTo>
                  <a:lnTo>
                    <a:pt x="906" y="0"/>
                  </a:lnTo>
                  <a:lnTo>
                    <a:pt x="912" y="0"/>
                  </a:lnTo>
                  <a:lnTo>
                    <a:pt x="924" y="0"/>
                  </a:lnTo>
                  <a:lnTo>
                    <a:pt x="930" y="0"/>
                  </a:lnTo>
                  <a:lnTo>
                    <a:pt x="936" y="0"/>
                  </a:lnTo>
                  <a:lnTo>
                    <a:pt x="948" y="0"/>
                  </a:lnTo>
                  <a:lnTo>
                    <a:pt x="954" y="0"/>
                  </a:lnTo>
                  <a:lnTo>
                    <a:pt x="966" y="0"/>
                  </a:lnTo>
                  <a:lnTo>
                    <a:pt x="972" y="0"/>
                  </a:lnTo>
                  <a:lnTo>
                    <a:pt x="978" y="0"/>
                  </a:lnTo>
                  <a:lnTo>
                    <a:pt x="990" y="0"/>
                  </a:lnTo>
                  <a:lnTo>
                    <a:pt x="996" y="0"/>
                  </a:lnTo>
                  <a:lnTo>
                    <a:pt x="1008" y="0"/>
                  </a:lnTo>
                  <a:lnTo>
                    <a:pt x="1014" y="0"/>
                  </a:lnTo>
                  <a:lnTo>
                    <a:pt x="1020" y="0"/>
                  </a:lnTo>
                  <a:lnTo>
                    <a:pt x="1032" y="312"/>
                  </a:lnTo>
                  <a:lnTo>
                    <a:pt x="1038" y="312"/>
                  </a:lnTo>
                  <a:lnTo>
                    <a:pt x="1044" y="312"/>
                  </a:lnTo>
                  <a:lnTo>
                    <a:pt x="1056" y="312"/>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60" name="Freeform 736"/>
            <p:cNvSpPr>
              <a:spLocks/>
            </p:cNvSpPr>
            <p:nvPr/>
          </p:nvSpPr>
          <p:spPr bwMode="auto">
            <a:xfrm>
              <a:off x="3237" y="3216"/>
              <a:ext cx="1056" cy="312"/>
            </a:xfrm>
            <a:custGeom>
              <a:avLst/>
              <a:gdLst/>
              <a:ahLst/>
              <a:cxnLst>
                <a:cxn ang="0">
                  <a:pos x="18" y="312"/>
                </a:cxn>
                <a:cxn ang="0">
                  <a:pos x="42" y="312"/>
                </a:cxn>
                <a:cxn ang="0">
                  <a:pos x="66" y="312"/>
                </a:cxn>
                <a:cxn ang="0">
                  <a:pos x="90" y="312"/>
                </a:cxn>
                <a:cxn ang="0">
                  <a:pos x="114" y="312"/>
                </a:cxn>
                <a:cxn ang="0">
                  <a:pos x="138" y="312"/>
                </a:cxn>
                <a:cxn ang="0">
                  <a:pos x="168" y="312"/>
                </a:cxn>
                <a:cxn ang="0">
                  <a:pos x="192" y="312"/>
                </a:cxn>
                <a:cxn ang="0">
                  <a:pos x="216" y="312"/>
                </a:cxn>
                <a:cxn ang="0">
                  <a:pos x="240" y="312"/>
                </a:cxn>
                <a:cxn ang="0">
                  <a:pos x="264" y="312"/>
                </a:cxn>
                <a:cxn ang="0">
                  <a:pos x="288" y="312"/>
                </a:cxn>
                <a:cxn ang="0">
                  <a:pos x="312" y="312"/>
                </a:cxn>
                <a:cxn ang="0">
                  <a:pos x="342" y="312"/>
                </a:cxn>
                <a:cxn ang="0">
                  <a:pos x="366" y="312"/>
                </a:cxn>
                <a:cxn ang="0">
                  <a:pos x="390" y="0"/>
                </a:cxn>
                <a:cxn ang="0">
                  <a:pos x="414" y="0"/>
                </a:cxn>
                <a:cxn ang="0">
                  <a:pos x="438" y="0"/>
                </a:cxn>
                <a:cxn ang="0">
                  <a:pos x="462" y="0"/>
                </a:cxn>
                <a:cxn ang="0">
                  <a:pos x="486" y="0"/>
                </a:cxn>
                <a:cxn ang="0">
                  <a:pos x="516" y="0"/>
                </a:cxn>
                <a:cxn ang="0">
                  <a:pos x="540" y="0"/>
                </a:cxn>
                <a:cxn ang="0">
                  <a:pos x="564" y="0"/>
                </a:cxn>
                <a:cxn ang="0">
                  <a:pos x="588" y="0"/>
                </a:cxn>
                <a:cxn ang="0">
                  <a:pos x="612" y="0"/>
                </a:cxn>
                <a:cxn ang="0">
                  <a:pos x="636" y="0"/>
                </a:cxn>
                <a:cxn ang="0">
                  <a:pos x="660" y="0"/>
                </a:cxn>
                <a:cxn ang="0">
                  <a:pos x="690" y="0"/>
                </a:cxn>
                <a:cxn ang="0">
                  <a:pos x="714" y="0"/>
                </a:cxn>
                <a:cxn ang="0">
                  <a:pos x="738" y="0"/>
                </a:cxn>
                <a:cxn ang="0">
                  <a:pos x="762" y="0"/>
                </a:cxn>
                <a:cxn ang="0">
                  <a:pos x="786" y="0"/>
                </a:cxn>
                <a:cxn ang="0">
                  <a:pos x="810" y="312"/>
                </a:cxn>
                <a:cxn ang="0">
                  <a:pos x="840" y="312"/>
                </a:cxn>
                <a:cxn ang="0">
                  <a:pos x="864" y="312"/>
                </a:cxn>
                <a:cxn ang="0">
                  <a:pos x="888" y="312"/>
                </a:cxn>
                <a:cxn ang="0">
                  <a:pos x="912" y="312"/>
                </a:cxn>
                <a:cxn ang="0">
                  <a:pos x="936" y="312"/>
                </a:cxn>
                <a:cxn ang="0">
                  <a:pos x="960" y="312"/>
                </a:cxn>
                <a:cxn ang="0">
                  <a:pos x="984" y="312"/>
                </a:cxn>
                <a:cxn ang="0">
                  <a:pos x="1014" y="312"/>
                </a:cxn>
                <a:cxn ang="0">
                  <a:pos x="1038" y="312"/>
                </a:cxn>
              </a:cxnLst>
              <a:rect l="0" t="0" r="r" b="b"/>
              <a:pathLst>
                <a:path w="1056" h="312">
                  <a:moveTo>
                    <a:pt x="0" y="312"/>
                  </a:moveTo>
                  <a:lnTo>
                    <a:pt x="6" y="312"/>
                  </a:lnTo>
                  <a:lnTo>
                    <a:pt x="18" y="312"/>
                  </a:lnTo>
                  <a:lnTo>
                    <a:pt x="24" y="312"/>
                  </a:lnTo>
                  <a:lnTo>
                    <a:pt x="30" y="312"/>
                  </a:lnTo>
                  <a:lnTo>
                    <a:pt x="42" y="312"/>
                  </a:lnTo>
                  <a:lnTo>
                    <a:pt x="48" y="312"/>
                  </a:lnTo>
                  <a:lnTo>
                    <a:pt x="60" y="312"/>
                  </a:lnTo>
                  <a:lnTo>
                    <a:pt x="66" y="312"/>
                  </a:lnTo>
                  <a:lnTo>
                    <a:pt x="72" y="312"/>
                  </a:lnTo>
                  <a:lnTo>
                    <a:pt x="84" y="312"/>
                  </a:lnTo>
                  <a:lnTo>
                    <a:pt x="90" y="312"/>
                  </a:lnTo>
                  <a:lnTo>
                    <a:pt x="96" y="312"/>
                  </a:lnTo>
                  <a:lnTo>
                    <a:pt x="108" y="312"/>
                  </a:lnTo>
                  <a:lnTo>
                    <a:pt x="114" y="312"/>
                  </a:lnTo>
                  <a:lnTo>
                    <a:pt x="126" y="312"/>
                  </a:lnTo>
                  <a:lnTo>
                    <a:pt x="132" y="312"/>
                  </a:lnTo>
                  <a:lnTo>
                    <a:pt x="138" y="312"/>
                  </a:lnTo>
                  <a:lnTo>
                    <a:pt x="150" y="312"/>
                  </a:lnTo>
                  <a:lnTo>
                    <a:pt x="156" y="312"/>
                  </a:lnTo>
                  <a:lnTo>
                    <a:pt x="168" y="312"/>
                  </a:lnTo>
                  <a:lnTo>
                    <a:pt x="174" y="312"/>
                  </a:lnTo>
                  <a:lnTo>
                    <a:pt x="180" y="312"/>
                  </a:lnTo>
                  <a:lnTo>
                    <a:pt x="192" y="312"/>
                  </a:lnTo>
                  <a:lnTo>
                    <a:pt x="198" y="312"/>
                  </a:lnTo>
                  <a:lnTo>
                    <a:pt x="204" y="312"/>
                  </a:lnTo>
                  <a:lnTo>
                    <a:pt x="216" y="312"/>
                  </a:lnTo>
                  <a:lnTo>
                    <a:pt x="222" y="312"/>
                  </a:lnTo>
                  <a:lnTo>
                    <a:pt x="234" y="312"/>
                  </a:lnTo>
                  <a:lnTo>
                    <a:pt x="240" y="312"/>
                  </a:lnTo>
                  <a:lnTo>
                    <a:pt x="246" y="312"/>
                  </a:lnTo>
                  <a:lnTo>
                    <a:pt x="258" y="312"/>
                  </a:lnTo>
                  <a:lnTo>
                    <a:pt x="264" y="312"/>
                  </a:lnTo>
                  <a:lnTo>
                    <a:pt x="270" y="312"/>
                  </a:lnTo>
                  <a:lnTo>
                    <a:pt x="282" y="312"/>
                  </a:lnTo>
                  <a:lnTo>
                    <a:pt x="288" y="312"/>
                  </a:lnTo>
                  <a:lnTo>
                    <a:pt x="300" y="312"/>
                  </a:lnTo>
                  <a:lnTo>
                    <a:pt x="306" y="312"/>
                  </a:lnTo>
                  <a:lnTo>
                    <a:pt x="312" y="312"/>
                  </a:lnTo>
                  <a:lnTo>
                    <a:pt x="324" y="312"/>
                  </a:lnTo>
                  <a:lnTo>
                    <a:pt x="330" y="312"/>
                  </a:lnTo>
                  <a:lnTo>
                    <a:pt x="342" y="312"/>
                  </a:lnTo>
                  <a:lnTo>
                    <a:pt x="348" y="312"/>
                  </a:lnTo>
                  <a:lnTo>
                    <a:pt x="354" y="312"/>
                  </a:lnTo>
                  <a:lnTo>
                    <a:pt x="366" y="312"/>
                  </a:lnTo>
                  <a:lnTo>
                    <a:pt x="372" y="312"/>
                  </a:lnTo>
                  <a:lnTo>
                    <a:pt x="378" y="312"/>
                  </a:lnTo>
                  <a:lnTo>
                    <a:pt x="390" y="0"/>
                  </a:lnTo>
                  <a:lnTo>
                    <a:pt x="396" y="0"/>
                  </a:lnTo>
                  <a:lnTo>
                    <a:pt x="408" y="0"/>
                  </a:lnTo>
                  <a:lnTo>
                    <a:pt x="414" y="0"/>
                  </a:lnTo>
                  <a:lnTo>
                    <a:pt x="420" y="0"/>
                  </a:lnTo>
                  <a:lnTo>
                    <a:pt x="432" y="0"/>
                  </a:lnTo>
                  <a:lnTo>
                    <a:pt x="438" y="0"/>
                  </a:lnTo>
                  <a:lnTo>
                    <a:pt x="450" y="0"/>
                  </a:lnTo>
                  <a:lnTo>
                    <a:pt x="456" y="0"/>
                  </a:lnTo>
                  <a:lnTo>
                    <a:pt x="462" y="0"/>
                  </a:lnTo>
                  <a:lnTo>
                    <a:pt x="474" y="0"/>
                  </a:lnTo>
                  <a:lnTo>
                    <a:pt x="480" y="0"/>
                  </a:lnTo>
                  <a:lnTo>
                    <a:pt x="486" y="0"/>
                  </a:lnTo>
                  <a:lnTo>
                    <a:pt x="498" y="0"/>
                  </a:lnTo>
                  <a:lnTo>
                    <a:pt x="504" y="0"/>
                  </a:lnTo>
                  <a:lnTo>
                    <a:pt x="516" y="0"/>
                  </a:lnTo>
                  <a:lnTo>
                    <a:pt x="522" y="0"/>
                  </a:lnTo>
                  <a:lnTo>
                    <a:pt x="528" y="0"/>
                  </a:lnTo>
                  <a:lnTo>
                    <a:pt x="540" y="0"/>
                  </a:lnTo>
                  <a:lnTo>
                    <a:pt x="546" y="0"/>
                  </a:lnTo>
                  <a:lnTo>
                    <a:pt x="558" y="0"/>
                  </a:lnTo>
                  <a:lnTo>
                    <a:pt x="564" y="0"/>
                  </a:lnTo>
                  <a:lnTo>
                    <a:pt x="570" y="0"/>
                  </a:lnTo>
                  <a:lnTo>
                    <a:pt x="582" y="0"/>
                  </a:lnTo>
                  <a:lnTo>
                    <a:pt x="588" y="0"/>
                  </a:lnTo>
                  <a:lnTo>
                    <a:pt x="594" y="0"/>
                  </a:lnTo>
                  <a:lnTo>
                    <a:pt x="606" y="0"/>
                  </a:lnTo>
                  <a:lnTo>
                    <a:pt x="612" y="0"/>
                  </a:lnTo>
                  <a:lnTo>
                    <a:pt x="624" y="0"/>
                  </a:lnTo>
                  <a:lnTo>
                    <a:pt x="630" y="0"/>
                  </a:lnTo>
                  <a:lnTo>
                    <a:pt x="636" y="0"/>
                  </a:lnTo>
                  <a:lnTo>
                    <a:pt x="648" y="0"/>
                  </a:lnTo>
                  <a:lnTo>
                    <a:pt x="654" y="0"/>
                  </a:lnTo>
                  <a:lnTo>
                    <a:pt x="660" y="0"/>
                  </a:lnTo>
                  <a:lnTo>
                    <a:pt x="672" y="0"/>
                  </a:lnTo>
                  <a:lnTo>
                    <a:pt x="678" y="0"/>
                  </a:lnTo>
                  <a:lnTo>
                    <a:pt x="690" y="0"/>
                  </a:lnTo>
                  <a:lnTo>
                    <a:pt x="696" y="0"/>
                  </a:lnTo>
                  <a:lnTo>
                    <a:pt x="702" y="0"/>
                  </a:lnTo>
                  <a:lnTo>
                    <a:pt x="714" y="0"/>
                  </a:lnTo>
                  <a:lnTo>
                    <a:pt x="720" y="0"/>
                  </a:lnTo>
                  <a:lnTo>
                    <a:pt x="732" y="0"/>
                  </a:lnTo>
                  <a:lnTo>
                    <a:pt x="738" y="0"/>
                  </a:lnTo>
                  <a:lnTo>
                    <a:pt x="744" y="0"/>
                  </a:lnTo>
                  <a:lnTo>
                    <a:pt x="756" y="0"/>
                  </a:lnTo>
                  <a:lnTo>
                    <a:pt x="762" y="0"/>
                  </a:lnTo>
                  <a:lnTo>
                    <a:pt x="768" y="0"/>
                  </a:lnTo>
                  <a:lnTo>
                    <a:pt x="780" y="0"/>
                  </a:lnTo>
                  <a:lnTo>
                    <a:pt x="786" y="0"/>
                  </a:lnTo>
                  <a:lnTo>
                    <a:pt x="798" y="0"/>
                  </a:lnTo>
                  <a:lnTo>
                    <a:pt x="804" y="312"/>
                  </a:lnTo>
                  <a:lnTo>
                    <a:pt x="810" y="312"/>
                  </a:lnTo>
                  <a:lnTo>
                    <a:pt x="822" y="312"/>
                  </a:lnTo>
                  <a:lnTo>
                    <a:pt x="828" y="312"/>
                  </a:lnTo>
                  <a:lnTo>
                    <a:pt x="840" y="312"/>
                  </a:lnTo>
                  <a:lnTo>
                    <a:pt x="846" y="312"/>
                  </a:lnTo>
                  <a:lnTo>
                    <a:pt x="852" y="312"/>
                  </a:lnTo>
                  <a:lnTo>
                    <a:pt x="864" y="312"/>
                  </a:lnTo>
                  <a:lnTo>
                    <a:pt x="870" y="312"/>
                  </a:lnTo>
                  <a:lnTo>
                    <a:pt x="876" y="312"/>
                  </a:lnTo>
                  <a:lnTo>
                    <a:pt x="888" y="312"/>
                  </a:lnTo>
                  <a:lnTo>
                    <a:pt x="894" y="312"/>
                  </a:lnTo>
                  <a:lnTo>
                    <a:pt x="906" y="312"/>
                  </a:lnTo>
                  <a:lnTo>
                    <a:pt x="912" y="312"/>
                  </a:lnTo>
                  <a:lnTo>
                    <a:pt x="918" y="312"/>
                  </a:lnTo>
                  <a:lnTo>
                    <a:pt x="930" y="312"/>
                  </a:lnTo>
                  <a:lnTo>
                    <a:pt x="936" y="312"/>
                  </a:lnTo>
                  <a:lnTo>
                    <a:pt x="948" y="312"/>
                  </a:lnTo>
                  <a:lnTo>
                    <a:pt x="954" y="312"/>
                  </a:lnTo>
                  <a:lnTo>
                    <a:pt x="960" y="312"/>
                  </a:lnTo>
                  <a:lnTo>
                    <a:pt x="972" y="312"/>
                  </a:lnTo>
                  <a:lnTo>
                    <a:pt x="978" y="312"/>
                  </a:lnTo>
                  <a:lnTo>
                    <a:pt x="984" y="312"/>
                  </a:lnTo>
                  <a:lnTo>
                    <a:pt x="996" y="312"/>
                  </a:lnTo>
                  <a:lnTo>
                    <a:pt x="1002" y="312"/>
                  </a:lnTo>
                  <a:lnTo>
                    <a:pt x="1014" y="312"/>
                  </a:lnTo>
                  <a:lnTo>
                    <a:pt x="1020" y="312"/>
                  </a:lnTo>
                  <a:lnTo>
                    <a:pt x="1026" y="312"/>
                  </a:lnTo>
                  <a:lnTo>
                    <a:pt x="1038" y="312"/>
                  </a:lnTo>
                  <a:lnTo>
                    <a:pt x="1044" y="312"/>
                  </a:lnTo>
                  <a:lnTo>
                    <a:pt x="1056" y="312"/>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61" name="Freeform 737"/>
            <p:cNvSpPr>
              <a:spLocks/>
            </p:cNvSpPr>
            <p:nvPr/>
          </p:nvSpPr>
          <p:spPr bwMode="auto">
            <a:xfrm>
              <a:off x="4293" y="3216"/>
              <a:ext cx="498" cy="312"/>
            </a:xfrm>
            <a:custGeom>
              <a:avLst/>
              <a:gdLst/>
              <a:ahLst/>
              <a:cxnLst>
                <a:cxn ang="0">
                  <a:pos x="0" y="312"/>
                </a:cxn>
                <a:cxn ang="0">
                  <a:pos x="6" y="312"/>
                </a:cxn>
                <a:cxn ang="0">
                  <a:pos x="12" y="312"/>
                </a:cxn>
                <a:cxn ang="0">
                  <a:pos x="24" y="312"/>
                </a:cxn>
                <a:cxn ang="0">
                  <a:pos x="30" y="312"/>
                </a:cxn>
                <a:cxn ang="0">
                  <a:pos x="36" y="312"/>
                </a:cxn>
                <a:cxn ang="0">
                  <a:pos x="48" y="312"/>
                </a:cxn>
                <a:cxn ang="0">
                  <a:pos x="54" y="312"/>
                </a:cxn>
                <a:cxn ang="0">
                  <a:pos x="66" y="312"/>
                </a:cxn>
                <a:cxn ang="0">
                  <a:pos x="72" y="312"/>
                </a:cxn>
                <a:cxn ang="0">
                  <a:pos x="78" y="312"/>
                </a:cxn>
                <a:cxn ang="0">
                  <a:pos x="90" y="312"/>
                </a:cxn>
                <a:cxn ang="0">
                  <a:pos x="96" y="312"/>
                </a:cxn>
                <a:cxn ang="0">
                  <a:pos x="102" y="312"/>
                </a:cxn>
                <a:cxn ang="0">
                  <a:pos x="114" y="312"/>
                </a:cxn>
                <a:cxn ang="0">
                  <a:pos x="120" y="312"/>
                </a:cxn>
                <a:cxn ang="0">
                  <a:pos x="132" y="312"/>
                </a:cxn>
                <a:cxn ang="0">
                  <a:pos x="138" y="312"/>
                </a:cxn>
                <a:cxn ang="0">
                  <a:pos x="144" y="312"/>
                </a:cxn>
                <a:cxn ang="0">
                  <a:pos x="156" y="312"/>
                </a:cxn>
                <a:cxn ang="0">
                  <a:pos x="162" y="0"/>
                </a:cxn>
                <a:cxn ang="0">
                  <a:pos x="174" y="0"/>
                </a:cxn>
                <a:cxn ang="0">
                  <a:pos x="180" y="0"/>
                </a:cxn>
                <a:cxn ang="0">
                  <a:pos x="186" y="0"/>
                </a:cxn>
                <a:cxn ang="0">
                  <a:pos x="198" y="0"/>
                </a:cxn>
                <a:cxn ang="0">
                  <a:pos x="204" y="0"/>
                </a:cxn>
                <a:cxn ang="0">
                  <a:pos x="210" y="0"/>
                </a:cxn>
                <a:cxn ang="0">
                  <a:pos x="222" y="0"/>
                </a:cxn>
                <a:cxn ang="0">
                  <a:pos x="228" y="0"/>
                </a:cxn>
                <a:cxn ang="0">
                  <a:pos x="240" y="0"/>
                </a:cxn>
                <a:cxn ang="0">
                  <a:pos x="246" y="0"/>
                </a:cxn>
                <a:cxn ang="0">
                  <a:pos x="252" y="0"/>
                </a:cxn>
                <a:cxn ang="0">
                  <a:pos x="264" y="0"/>
                </a:cxn>
                <a:cxn ang="0">
                  <a:pos x="270" y="0"/>
                </a:cxn>
                <a:cxn ang="0">
                  <a:pos x="282" y="0"/>
                </a:cxn>
                <a:cxn ang="0">
                  <a:pos x="288" y="0"/>
                </a:cxn>
                <a:cxn ang="0">
                  <a:pos x="294" y="0"/>
                </a:cxn>
                <a:cxn ang="0">
                  <a:pos x="306" y="0"/>
                </a:cxn>
                <a:cxn ang="0">
                  <a:pos x="312" y="0"/>
                </a:cxn>
                <a:cxn ang="0">
                  <a:pos x="318" y="0"/>
                </a:cxn>
                <a:cxn ang="0">
                  <a:pos x="330" y="0"/>
                </a:cxn>
                <a:cxn ang="0">
                  <a:pos x="336" y="0"/>
                </a:cxn>
                <a:cxn ang="0">
                  <a:pos x="348" y="0"/>
                </a:cxn>
                <a:cxn ang="0">
                  <a:pos x="354" y="0"/>
                </a:cxn>
                <a:cxn ang="0">
                  <a:pos x="360" y="0"/>
                </a:cxn>
                <a:cxn ang="0">
                  <a:pos x="372" y="0"/>
                </a:cxn>
                <a:cxn ang="0">
                  <a:pos x="378" y="0"/>
                </a:cxn>
                <a:cxn ang="0">
                  <a:pos x="390" y="0"/>
                </a:cxn>
                <a:cxn ang="0">
                  <a:pos x="396" y="0"/>
                </a:cxn>
                <a:cxn ang="0">
                  <a:pos x="402" y="0"/>
                </a:cxn>
                <a:cxn ang="0">
                  <a:pos x="414" y="0"/>
                </a:cxn>
                <a:cxn ang="0">
                  <a:pos x="420" y="0"/>
                </a:cxn>
                <a:cxn ang="0">
                  <a:pos x="426" y="0"/>
                </a:cxn>
                <a:cxn ang="0">
                  <a:pos x="438" y="0"/>
                </a:cxn>
                <a:cxn ang="0">
                  <a:pos x="444" y="0"/>
                </a:cxn>
                <a:cxn ang="0">
                  <a:pos x="456" y="0"/>
                </a:cxn>
                <a:cxn ang="0">
                  <a:pos x="462" y="0"/>
                </a:cxn>
                <a:cxn ang="0">
                  <a:pos x="468" y="0"/>
                </a:cxn>
                <a:cxn ang="0">
                  <a:pos x="480" y="0"/>
                </a:cxn>
                <a:cxn ang="0">
                  <a:pos x="486" y="0"/>
                </a:cxn>
                <a:cxn ang="0">
                  <a:pos x="498" y="0"/>
                </a:cxn>
              </a:cxnLst>
              <a:rect l="0" t="0" r="r" b="b"/>
              <a:pathLst>
                <a:path w="498" h="312">
                  <a:moveTo>
                    <a:pt x="0" y="312"/>
                  </a:moveTo>
                  <a:lnTo>
                    <a:pt x="6" y="312"/>
                  </a:lnTo>
                  <a:lnTo>
                    <a:pt x="12" y="312"/>
                  </a:lnTo>
                  <a:lnTo>
                    <a:pt x="24" y="312"/>
                  </a:lnTo>
                  <a:lnTo>
                    <a:pt x="30" y="312"/>
                  </a:lnTo>
                  <a:lnTo>
                    <a:pt x="36" y="312"/>
                  </a:lnTo>
                  <a:lnTo>
                    <a:pt x="48" y="312"/>
                  </a:lnTo>
                  <a:lnTo>
                    <a:pt x="54" y="312"/>
                  </a:lnTo>
                  <a:lnTo>
                    <a:pt x="66" y="312"/>
                  </a:lnTo>
                  <a:lnTo>
                    <a:pt x="72" y="312"/>
                  </a:lnTo>
                  <a:lnTo>
                    <a:pt x="78" y="312"/>
                  </a:lnTo>
                  <a:lnTo>
                    <a:pt x="90" y="312"/>
                  </a:lnTo>
                  <a:lnTo>
                    <a:pt x="96" y="312"/>
                  </a:lnTo>
                  <a:lnTo>
                    <a:pt x="102" y="312"/>
                  </a:lnTo>
                  <a:lnTo>
                    <a:pt x="114" y="312"/>
                  </a:lnTo>
                  <a:lnTo>
                    <a:pt x="120" y="312"/>
                  </a:lnTo>
                  <a:lnTo>
                    <a:pt x="132" y="312"/>
                  </a:lnTo>
                  <a:lnTo>
                    <a:pt x="138" y="312"/>
                  </a:lnTo>
                  <a:lnTo>
                    <a:pt x="144" y="312"/>
                  </a:lnTo>
                  <a:lnTo>
                    <a:pt x="156" y="312"/>
                  </a:lnTo>
                  <a:lnTo>
                    <a:pt x="162" y="0"/>
                  </a:lnTo>
                  <a:lnTo>
                    <a:pt x="174" y="0"/>
                  </a:lnTo>
                  <a:lnTo>
                    <a:pt x="180" y="0"/>
                  </a:lnTo>
                  <a:lnTo>
                    <a:pt x="186" y="0"/>
                  </a:lnTo>
                  <a:lnTo>
                    <a:pt x="198" y="0"/>
                  </a:lnTo>
                  <a:lnTo>
                    <a:pt x="204" y="0"/>
                  </a:lnTo>
                  <a:lnTo>
                    <a:pt x="210" y="0"/>
                  </a:lnTo>
                  <a:lnTo>
                    <a:pt x="222" y="0"/>
                  </a:lnTo>
                  <a:lnTo>
                    <a:pt x="228" y="0"/>
                  </a:lnTo>
                  <a:lnTo>
                    <a:pt x="240" y="0"/>
                  </a:lnTo>
                  <a:lnTo>
                    <a:pt x="246" y="0"/>
                  </a:lnTo>
                  <a:lnTo>
                    <a:pt x="252" y="0"/>
                  </a:lnTo>
                  <a:lnTo>
                    <a:pt x="264" y="0"/>
                  </a:lnTo>
                  <a:lnTo>
                    <a:pt x="270" y="0"/>
                  </a:lnTo>
                  <a:lnTo>
                    <a:pt x="282" y="0"/>
                  </a:lnTo>
                  <a:lnTo>
                    <a:pt x="288" y="0"/>
                  </a:lnTo>
                  <a:lnTo>
                    <a:pt x="294" y="0"/>
                  </a:lnTo>
                  <a:lnTo>
                    <a:pt x="306" y="0"/>
                  </a:lnTo>
                  <a:lnTo>
                    <a:pt x="312" y="0"/>
                  </a:lnTo>
                  <a:lnTo>
                    <a:pt x="318" y="0"/>
                  </a:lnTo>
                  <a:lnTo>
                    <a:pt x="330" y="0"/>
                  </a:lnTo>
                  <a:lnTo>
                    <a:pt x="336" y="0"/>
                  </a:lnTo>
                  <a:lnTo>
                    <a:pt x="348" y="0"/>
                  </a:lnTo>
                  <a:lnTo>
                    <a:pt x="354" y="0"/>
                  </a:lnTo>
                  <a:lnTo>
                    <a:pt x="360" y="0"/>
                  </a:lnTo>
                  <a:lnTo>
                    <a:pt x="372" y="0"/>
                  </a:lnTo>
                  <a:lnTo>
                    <a:pt x="378" y="0"/>
                  </a:lnTo>
                  <a:lnTo>
                    <a:pt x="390" y="0"/>
                  </a:lnTo>
                  <a:lnTo>
                    <a:pt x="396" y="0"/>
                  </a:lnTo>
                  <a:lnTo>
                    <a:pt x="402" y="0"/>
                  </a:lnTo>
                  <a:lnTo>
                    <a:pt x="414" y="0"/>
                  </a:lnTo>
                  <a:lnTo>
                    <a:pt x="420" y="0"/>
                  </a:lnTo>
                  <a:lnTo>
                    <a:pt x="426" y="0"/>
                  </a:lnTo>
                  <a:lnTo>
                    <a:pt x="438" y="0"/>
                  </a:lnTo>
                  <a:lnTo>
                    <a:pt x="444" y="0"/>
                  </a:lnTo>
                  <a:lnTo>
                    <a:pt x="456" y="0"/>
                  </a:lnTo>
                  <a:lnTo>
                    <a:pt x="462" y="0"/>
                  </a:lnTo>
                  <a:lnTo>
                    <a:pt x="468" y="0"/>
                  </a:lnTo>
                  <a:lnTo>
                    <a:pt x="480" y="0"/>
                  </a:lnTo>
                  <a:lnTo>
                    <a:pt x="486" y="0"/>
                  </a:lnTo>
                  <a:lnTo>
                    <a:pt x="498" y="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62" name="Freeform 738"/>
            <p:cNvSpPr>
              <a:spLocks/>
            </p:cNvSpPr>
            <p:nvPr/>
          </p:nvSpPr>
          <p:spPr bwMode="auto">
            <a:xfrm>
              <a:off x="1131" y="3192"/>
              <a:ext cx="1050" cy="360"/>
            </a:xfrm>
            <a:custGeom>
              <a:avLst/>
              <a:gdLst/>
              <a:ahLst/>
              <a:cxnLst>
                <a:cxn ang="0">
                  <a:pos x="12" y="84"/>
                </a:cxn>
                <a:cxn ang="0">
                  <a:pos x="36" y="6"/>
                </a:cxn>
                <a:cxn ang="0">
                  <a:pos x="66" y="6"/>
                </a:cxn>
                <a:cxn ang="0">
                  <a:pos x="90" y="36"/>
                </a:cxn>
                <a:cxn ang="0">
                  <a:pos x="114" y="36"/>
                </a:cxn>
                <a:cxn ang="0">
                  <a:pos x="138" y="18"/>
                </a:cxn>
                <a:cxn ang="0">
                  <a:pos x="162" y="12"/>
                </a:cxn>
                <a:cxn ang="0">
                  <a:pos x="186" y="30"/>
                </a:cxn>
                <a:cxn ang="0">
                  <a:pos x="210" y="36"/>
                </a:cxn>
                <a:cxn ang="0">
                  <a:pos x="240" y="18"/>
                </a:cxn>
                <a:cxn ang="0">
                  <a:pos x="264" y="12"/>
                </a:cxn>
                <a:cxn ang="0">
                  <a:pos x="288" y="30"/>
                </a:cxn>
                <a:cxn ang="0">
                  <a:pos x="312" y="42"/>
                </a:cxn>
                <a:cxn ang="0">
                  <a:pos x="336" y="18"/>
                </a:cxn>
                <a:cxn ang="0">
                  <a:pos x="360" y="0"/>
                </a:cxn>
                <a:cxn ang="0">
                  <a:pos x="390" y="48"/>
                </a:cxn>
                <a:cxn ang="0">
                  <a:pos x="414" y="174"/>
                </a:cxn>
                <a:cxn ang="0">
                  <a:pos x="438" y="306"/>
                </a:cxn>
                <a:cxn ang="0">
                  <a:pos x="462" y="360"/>
                </a:cxn>
                <a:cxn ang="0">
                  <a:pos x="486" y="342"/>
                </a:cxn>
                <a:cxn ang="0">
                  <a:pos x="510" y="318"/>
                </a:cxn>
                <a:cxn ang="0">
                  <a:pos x="534" y="330"/>
                </a:cxn>
                <a:cxn ang="0">
                  <a:pos x="564" y="348"/>
                </a:cxn>
                <a:cxn ang="0">
                  <a:pos x="588" y="342"/>
                </a:cxn>
                <a:cxn ang="0">
                  <a:pos x="612" y="324"/>
                </a:cxn>
                <a:cxn ang="0">
                  <a:pos x="636" y="330"/>
                </a:cxn>
                <a:cxn ang="0">
                  <a:pos x="660" y="342"/>
                </a:cxn>
                <a:cxn ang="0">
                  <a:pos x="684" y="342"/>
                </a:cxn>
                <a:cxn ang="0">
                  <a:pos x="708" y="324"/>
                </a:cxn>
                <a:cxn ang="0">
                  <a:pos x="738" y="324"/>
                </a:cxn>
                <a:cxn ang="0">
                  <a:pos x="762" y="348"/>
                </a:cxn>
                <a:cxn ang="0">
                  <a:pos x="786" y="360"/>
                </a:cxn>
                <a:cxn ang="0">
                  <a:pos x="810" y="282"/>
                </a:cxn>
                <a:cxn ang="0">
                  <a:pos x="834" y="144"/>
                </a:cxn>
                <a:cxn ang="0">
                  <a:pos x="858" y="24"/>
                </a:cxn>
                <a:cxn ang="0">
                  <a:pos x="888" y="0"/>
                </a:cxn>
                <a:cxn ang="0">
                  <a:pos x="912" y="24"/>
                </a:cxn>
                <a:cxn ang="0">
                  <a:pos x="936" y="42"/>
                </a:cxn>
                <a:cxn ang="0">
                  <a:pos x="960" y="24"/>
                </a:cxn>
                <a:cxn ang="0">
                  <a:pos x="984" y="12"/>
                </a:cxn>
                <a:cxn ang="0">
                  <a:pos x="1008" y="24"/>
                </a:cxn>
                <a:cxn ang="0">
                  <a:pos x="1032" y="36"/>
                </a:cxn>
              </a:cxnLst>
              <a:rect l="0" t="0" r="r" b="b"/>
              <a:pathLst>
                <a:path w="1050" h="360">
                  <a:moveTo>
                    <a:pt x="0" y="180"/>
                  </a:moveTo>
                  <a:lnTo>
                    <a:pt x="6" y="132"/>
                  </a:lnTo>
                  <a:lnTo>
                    <a:pt x="12" y="84"/>
                  </a:lnTo>
                  <a:lnTo>
                    <a:pt x="24" y="48"/>
                  </a:lnTo>
                  <a:lnTo>
                    <a:pt x="30" y="24"/>
                  </a:lnTo>
                  <a:lnTo>
                    <a:pt x="36" y="6"/>
                  </a:lnTo>
                  <a:lnTo>
                    <a:pt x="48" y="0"/>
                  </a:lnTo>
                  <a:lnTo>
                    <a:pt x="54" y="0"/>
                  </a:lnTo>
                  <a:lnTo>
                    <a:pt x="66" y="6"/>
                  </a:lnTo>
                  <a:lnTo>
                    <a:pt x="72" y="18"/>
                  </a:lnTo>
                  <a:lnTo>
                    <a:pt x="78" y="30"/>
                  </a:lnTo>
                  <a:lnTo>
                    <a:pt x="90" y="36"/>
                  </a:lnTo>
                  <a:lnTo>
                    <a:pt x="96" y="42"/>
                  </a:lnTo>
                  <a:lnTo>
                    <a:pt x="102" y="42"/>
                  </a:lnTo>
                  <a:lnTo>
                    <a:pt x="114" y="36"/>
                  </a:lnTo>
                  <a:lnTo>
                    <a:pt x="120" y="30"/>
                  </a:lnTo>
                  <a:lnTo>
                    <a:pt x="132" y="24"/>
                  </a:lnTo>
                  <a:lnTo>
                    <a:pt x="138" y="18"/>
                  </a:lnTo>
                  <a:lnTo>
                    <a:pt x="144" y="12"/>
                  </a:lnTo>
                  <a:lnTo>
                    <a:pt x="156" y="12"/>
                  </a:lnTo>
                  <a:lnTo>
                    <a:pt x="162" y="12"/>
                  </a:lnTo>
                  <a:lnTo>
                    <a:pt x="174" y="18"/>
                  </a:lnTo>
                  <a:lnTo>
                    <a:pt x="180" y="24"/>
                  </a:lnTo>
                  <a:lnTo>
                    <a:pt x="186" y="30"/>
                  </a:lnTo>
                  <a:lnTo>
                    <a:pt x="198" y="36"/>
                  </a:lnTo>
                  <a:lnTo>
                    <a:pt x="204" y="36"/>
                  </a:lnTo>
                  <a:lnTo>
                    <a:pt x="210" y="36"/>
                  </a:lnTo>
                  <a:lnTo>
                    <a:pt x="222" y="30"/>
                  </a:lnTo>
                  <a:lnTo>
                    <a:pt x="228" y="24"/>
                  </a:lnTo>
                  <a:lnTo>
                    <a:pt x="240" y="18"/>
                  </a:lnTo>
                  <a:lnTo>
                    <a:pt x="246" y="18"/>
                  </a:lnTo>
                  <a:lnTo>
                    <a:pt x="252" y="12"/>
                  </a:lnTo>
                  <a:lnTo>
                    <a:pt x="264" y="12"/>
                  </a:lnTo>
                  <a:lnTo>
                    <a:pt x="270" y="18"/>
                  </a:lnTo>
                  <a:lnTo>
                    <a:pt x="282" y="24"/>
                  </a:lnTo>
                  <a:lnTo>
                    <a:pt x="288" y="30"/>
                  </a:lnTo>
                  <a:lnTo>
                    <a:pt x="294" y="36"/>
                  </a:lnTo>
                  <a:lnTo>
                    <a:pt x="306" y="42"/>
                  </a:lnTo>
                  <a:lnTo>
                    <a:pt x="312" y="42"/>
                  </a:lnTo>
                  <a:lnTo>
                    <a:pt x="318" y="36"/>
                  </a:lnTo>
                  <a:lnTo>
                    <a:pt x="330" y="30"/>
                  </a:lnTo>
                  <a:lnTo>
                    <a:pt x="336" y="18"/>
                  </a:lnTo>
                  <a:lnTo>
                    <a:pt x="348" y="6"/>
                  </a:lnTo>
                  <a:lnTo>
                    <a:pt x="354" y="0"/>
                  </a:lnTo>
                  <a:lnTo>
                    <a:pt x="360" y="0"/>
                  </a:lnTo>
                  <a:lnTo>
                    <a:pt x="372" y="0"/>
                  </a:lnTo>
                  <a:lnTo>
                    <a:pt x="378" y="18"/>
                  </a:lnTo>
                  <a:lnTo>
                    <a:pt x="390" y="48"/>
                  </a:lnTo>
                  <a:lnTo>
                    <a:pt x="396" y="84"/>
                  </a:lnTo>
                  <a:lnTo>
                    <a:pt x="402" y="126"/>
                  </a:lnTo>
                  <a:lnTo>
                    <a:pt x="414" y="174"/>
                  </a:lnTo>
                  <a:lnTo>
                    <a:pt x="420" y="222"/>
                  </a:lnTo>
                  <a:lnTo>
                    <a:pt x="426" y="270"/>
                  </a:lnTo>
                  <a:lnTo>
                    <a:pt x="438" y="306"/>
                  </a:lnTo>
                  <a:lnTo>
                    <a:pt x="444" y="336"/>
                  </a:lnTo>
                  <a:lnTo>
                    <a:pt x="456" y="354"/>
                  </a:lnTo>
                  <a:lnTo>
                    <a:pt x="462" y="360"/>
                  </a:lnTo>
                  <a:lnTo>
                    <a:pt x="468" y="360"/>
                  </a:lnTo>
                  <a:lnTo>
                    <a:pt x="480" y="354"/>
                  </a:lnTo>
                  <a:lnTo>
                    <a:pt x="486" y="342"/>
                  </a:lnTo>
                  <a:lnTo>
                    <a:pt x="492" y="330"/>
                  </a:lnTo>
                  <a:lnTo>
                    <a:pt x="504" y="324"/>
                  </a:lnTo>
                  <a:lnTo>
                    <a:pt x="510" y="318"/>
                  </a:lnTo>
                  <a:lnTo>
                    <a:pt x="522" y="318"/>
                  </a:lnTo>
                  <a:lnTo>
                    <a:pt x="528" y="324"/>
                  </a:lnTo>
                  <a:lnTo>
                    <a:pt x="534" y="330"/>
                  </a:lnTo>
                  <a:lnTo>
                    <a:pt x="546" y="336"/>
                  </a:lnTo>
                  <a:lnTo>
                    <a:pt x="552" y="342"/>
                  </a:lnTo>
                  <a:lnTo>
                    <a:pt x="564" y="348"/>
                  </a:lnTo>
                  <a:lnTo>
                    <a:pt x="570" y="348"/>
                  </a:lnTo>
                  <a:lnTo>
                    <a:pt x="576" y="348"/>
                  </a:lnTo>
                  <a:lnTo>
                    <a:pt x="588" y="342"/>
                  </a:lnTo>
                  <a:lnTo>
                    <a:pt x="594" y="336"/>
                  </a:lnTo>
                  <a:lnTo>
                    <a:pt x="600" y="330"/>
                  </a:lnTo>
                  <a:lnTo>
                    <a:pt x="612" y="324"/>
                  </a:lnTo>
                  <a:lnTo>
                    <a:pt x="618" y="324"/>
                  </a:lnTo>
                  <a:lnTo>
                    <a:pt x="630" y="324"/>
                  </a:lnTo>
                  <a:lnTo>
                    <a:pt x="636" y="330"/>
                  </a:lnTo>
                  <a:lnTo>
                    <a:pt x="642" y="330"/>
                  </a:lnTo>
                  <a:lnTo>
                    <a:pt x="654" y="342"/>
                  </a:lnTo>
                  <a:lnTo>
                    <a:pt x="660" y="342"/>
                  </a:lnTo>
                  <a:lnTo>
                    <a:pt x="672" y="348"/>
                  </a:lnTo>
                  <a:lnTo>
                    <a:pt x="678" y="348"/>
                  </a:lnTo>
                  <a:lnTo>
                    <a:pt x="684" y="342"/>
                  </a:lnTo>
                  <a:lnTo>
                    <a:pt x="696" y="336"/>
                  </a:lnTo>
                  <a:lnTo>
                    <a:pt x="702" y="330"/>
                  </a:lnTo>
                  <a:lnTo>
                    <a:pt x="708" y="324"/>
                  </a:lnTo>
                  <a:lnTo>
                    <a:pt x="720" y="318"/>
                  </a:lnTo>
                  <a:lnTo>
                    <a:pt x="726" y="318"/>
                  </a:lnTo>
                  <a:lnTo>
                    <a:pt x="738" y="324"/>
                  </a:lnTo>
                  <a:lnTo>
                    <a:pt x="744" y="330"/>
                  </a:lnTo>
                  <a:lnTo>
                    <a:pt x="750" y="342"/>
                  </a:lnTo>
                  <a:lnTo>
                    <a:pt x="762" y="348"/>
                  </a:lnTo>
                  <a:lnTo>
                    <a:pt x="768" y="360"/>
                  </a:lnTo>
                  <a:lnTo>
                    <a:pt x="780" y="360"/>
                  </a:lnTo>
                  <a:lnTo>
                    <a:pt x="786" y="360"/>
                  </a:lnTo>
                  <a:lnTo>
                    <a:pt x="792" y="342"/>
                  </a:lnTo>
                  <a:lnTo>
                    <a:pt x="804" y="318"/>
                  </a:lnTo>
                  <a:lnTo>
                    <a:pt x="810" y="282"/>
                  </a:lnTo>
                  <a:lnTo>
                    <a:pt x="816" y="240"/>
                  </a:lnTo>
                  <a:lnTo>
                    <a:pt x="828" y="192"/>
                  </a:lnTo>
                  <a:lnTo>
                    <a:pt x="834" y="144"/>
                  </a:lnTo>
                  <a:lnTo>
                    <a:pt x="846" y="96"/>
                  </a:lnTo>
                  <a:lnTo>
                    <a:pt x="852" y="54"/>
                  </a:lnTo>
                  <a:lnTo>
                    <a:pt x="858" y="24"/>
                  </a:lnTo>
                  <a:lnTo>
                    <a:pt x="870" y="6"/>
                  </a:lnTo>
                  <a:lnTo>
                    <a:pt x="876" y="0"/>
                  </a:lnTo>
                  <a:lnTo>
                    <a:pt x="888" y="0"/>
                  </a:lnTo>
                  <a:lnTo>
                    <a:pt x="894" y="6"/>
                  </a:lnTo>
                  <a:lnTo>
                    <a:pt x="900" y="18"/>
                  </a:lnTo>
                  <a:lnTo>
                    <a:pt x="912" y="24"/>
                  </a:lnTo>
                  <a:lnTo>
                    <a:pt x="918" y="36"/>
                  </a:lnTo>
                  <a:lnTo>
                    <a:pt x="924" y="42"/>
                  </a:lnTo>
                  <a:lnTo>
                    <a:pt x="936" y="42"/>
                  </a:lnTo>
                  <a:lnTo>
                    <a:pt x="942" y="42"/>
                  </a:lnTo>
                  <a:lnTo>
                    <a:pt x="954" y="36"/>
                  </a:lnTo>
                  <a:lnTo>
                    <a:pt x="960" y="24"/>
                  </a:lnTo>
                  <a:lnTo>
                    <a:pt x="966" y="18"/>
                  </a:lnTo>
                  <a:lnTo>
                    <a:pt x="978" y="12"/>
                  </a:lnTo>
                  <a:lnTo>
                    <a:pt x="984" y="12"/>
                  </a:lnTo>
                  <a:lnTo>
                    <a:pt x="990" y="12"/>
                  </a:lnTo>
                  <a:lnTo>
                    <a:pt x="1002" y="18"/>
                  </a:lnTo>
                  <a:lnTo>
                    <a:pt x="1008" y="24"/>
                  </a:lnTo>
                  <a:lnTo>
                    <a:pt x="1020" y="30"/>
                  </a:lnTo>
                  <a:lnTo>
                    <a:pt x="1026" y="36"/>
                  </a:lnTo>
                  <a:lnTo>
                    <a:pt x="1032" y="36"/>
                  </a:lnTo>
                  <a:lnTo>
                    <a:pt x="1044" y="36"/>
                  </a:lnTo>
                  <a:lnTo>
                    <a:pt x="1050" y="36"/>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63" name="Freeform 739"/>
            <p:cNvSpPr>
              <a:spLocks/>
            </p:cNvSpPr>
            <p:nvPr/>
          </p:nvSpPr>
          <p:spPr bwMode="auto">
            <a:xfrm>
              <a:off x="2181" y="3192"/>
              <a:ext cx="1056" cy="360"/>
            </a:xfrm>
            <a:custGeom>
              <a:avLst/>
              <a:gdLst/>
              <a:ahLst/>
              <a:cxnLst>
                <a:cxn ang="0">
                  <a:pos x="18" y="24"/>
                </a:cxn>
                <a:cxn ang="0">
                  <a:pos x="42" y="12"/>
                </a:cxn>
                <a:cxn ang="0">
                  <a:pos x="66" y="30"/>
                </a:cxn>
                <a:cxn ang="0">
                  <a:pos x="90" y="42"/>
                </a:cxn>
                <a:cxn ang="0">
                  <a:pos x="120" y="24"/>
                </a:cxn>
                <a:cxn ang="0">
                  <a:pos x="144" y="0"/>
                </a:cxn>
                <a:cxn ang="0">
                  <a:pos x="168" y="36"/>
                </a:cxn>
                <a:cxn ang="0">
                  <a:pos x="192" y="162"/>
                </a:cxn>
                <a:cxn ang="0">
                  <a:pos x="216" y="300"/>
                </a:cxn>
                <a:cxn ang="0">
                  <a:pos x="240" y="360"/>
                </a:cxn>
                <a:cxn ang="0">
                  <a:pos x="264" y="348"/>
                </a:cxn>
                <a:cxn ang="0">
                  <a:pos x="294" y="318"/>
                </a:cxn>
                <a:cxn ang="0">
                  <a:pos x="318" y="324"/>
                </a:cxn>
                <a:cxn ang="0">
                  <a:pos x="342" y="348"/>
                </a:cxn>
                <a:cxn ang="0">
                  <a:pos x="366" y="342"/>
                </a:cxn>
                <a:cxn ang="0">
                  <a:pos x="390" y="324"/>
                </a:cxn>
                <a:cxn ang="0">
                  <a:pos x="414" y="324"/>
                </a:cxn>
                <a:cxn ang="0">
                  <a:pos x="438" y="342"/>
                </a:cxn>
                <a:cxn ang="0">
                  <a:pos x="468" y="342"/>
                </a:cxn>
                <a:cxn ang="0">
                  <a:pos x="492" y="324"/>
                </a:cxn>
                <a:cxn ang="0">
                  <a:pos x="516" y="318"/>
                </a:cxn>
                <a:cxn ang="0">
                  <a:pos x="540" y="348"/>
                </a:cxn>
                <a:cxn ang="0">
                  <a:pos x="564" y="360"/>
                </a:cxn>
                <a:cxn ang="0">
                  <a:pos x="588" y="294"/>
                </a:cxn>
                <a:cxn ang="0">
                  <a:pos x="618" y="156"/>
                </a:cxn>
                <a:cxn ang="0">
                  <a:pos x="642" y="30"/>
                </a:cxn>
                <a:cxn ang="0">
                  <a:pos x="666" y="0"/>
                </a:cxn>
                <a:cxn ang="0">
                  <a:pos x="690" y="24"/>
                </a:cxn>
                <a:cxn ang="0">
                  <a:pos x="714" y="42"/>
                </a:cxn>
                <a:cxn ang="0">
                  <a:pos x="738" y="30"/>
                </a:cxn>
                <a:cxn ang="0">
                  <a:pos x="762" y="12"/>
                </a:cxn>
                <a:cxn ang="0">
                  <a:pos x="792" y="24"/>
                </a:cxn>
                <a:cxn ang="0">
                  <a:pos x="816" y="36"/>
                </a:cxn>
                <a:cxn ang="0">
                  <a:pos x="840" y="30"/>
                </a:cxn>
                <a:cxn ang="0">
                  <a:pos x="864" y="12"/>
                </a:cxn>
                <a:cxn ang="0">
                  <a:pos x="888" y="18"/>
                </a:cxn>
                <a:cxn ang="0">
                  <a:pos x="912" y="42"/>
                </a:cxn>
                <a:cxn ang="0">
                  <a:pos x="936" y="36"/>
                </a:cxn>
                <a:cxn ang="0">
                  <a:pos x="966" y="0"/>
                </a:cxn>
                <a:cxn ang="0">
                  <a:pos x="990" y="12"/>
                </a:cxn>
                <a:cxn ang="0">
                  <a:pos x="1014" y="108"/>
                </a:cxn>
                <a:cxn ang="0">
                  <a:pos x="1038" y="246"/>
                </a:cxn>
              </a:cxnLst>
              <a:rect l="0" t="0" r="r" b="b"/>
              <a:pathLst>
                <a:path w="1056" h="360">
                  <a:moveTo>
                    <a:pt x="0" y="36"/>
                  </a:moveTo>
                  <a:lnTo>
                    <a:pt x="12" y="30"/>
                  </a:lnTo>
                  <a:lnTo>
                    <a:pt x="18" y="24"/>
                  </a:lnTo>
                  <a:lnTo>
                    <a:pt x="24" y="18"/>
                  </a:lnTo>
                  <a:lnTo>
                    <a:pt x="36" y="12"/>
                  </a:lnTo>
                  <a:lnTo>
                    <a:pt x="42" y="12"/>
                  </a:lnTo>
                  <a:lnTo>
                    <a:pt x="48" y="18"/>
                  </a:lnTo>
                  <a:lnTo>
                    <a:pt x="60" y="24"/>
                  </a:lnTo>
                  <a:lnTo>
                    <a:pt x="66" y="30"/>
                  </a:lnTo>
                  <a:lnTo>
                    <a:pt x="78" y="36"/>
                  </a:lnTo>
                  <a:lnTo>
                    <a:pt x="84" y="42"/>
                  </a:lnTo>
                  <a:lnTo>
                    <a:pt x="90" y="42"/>
                  </a:lnTo>
                  <a:lnTo>
                    <a:pt x="102" y="42"/>
                  </a:lnTo>
                  <a:lnTo>
                    <a:pt x="108" y="30"/>
                  </a:lnTo>
                  <a:lnTo>
                    <a:pt x="120" y="24"/>
                  </a:lnTo>
                  <a:lnTo>
                    <a:pt x="126" y="12"/>
                  </a:lnTo>
                  <a:lnTo>
                    <a:pt x="132" y="0"/>
                  </a:lnTo>
                  <a:lnTo>
                    <a:pt x="144" y="0"/>
                  </a:lnTo>
                  <a:lnTo>
                    <a:pt x="150" y="0"/>
                  </a:lnTo>
                  <a:lnTo>
                    <a:pt x="156" y="12"/>
                  </a:lnTo>
                  <a:lnTo>
                    <a:pt x="168" y="36"/>
                  </a:lnTo>
                  <a:lnTo>
                    <a:pt x="174" y="72"/>
                  </a:lnTo>
                  <a:lnTo>
                    <a:pt x="186" y="114"/>
                  </a:lnTo>
                  <a:lnTo>
                    <a:pt x="192" y="162"/>
                  </a:lnTo>
                  <a:lnTo>
                    <a:pt x="198" y="210"/>
                  </a:lnTo>
                  <a:lnTo>
                    <a:pt x="210" y="258"/>
                  </a:lnTo>
                  <a:lnTo>
                    <a:pt x="216" y="300"/>
                  </a:lnTo>
                  <a:lnTo>
                    <a:pt x="228" y="330"/>
                  </a:lnTo>
                  <a:lnTo>
                    <a:pt x="234" y="354"/>
                  </a:lnTo>
                  <a:lnTo>
                    <a:pt x="240" y="360"/>
                  </a:lnTo>
                  <a:lnTo>
                    <a:pt x="252" y="360"/>
                  </a:lnTo>
                  <a:lnTo>
                    <a:pt x="258" y="354"/>
                  </a:lnTo>
                  <a:lnTo>
                    <a:pt x="264" y="348"/>
                  </a:lnTo>
                  <a:lnTo>
                    <a:pt x="276" y="336"/>
                  </a:lnTo>
                  <a:lnTo>
                    <a:pt x="282" y="324"/>
                  </a:lnTo>
                  <a:lnTo>
                    <a:pt x="294" y="318"/>
                  </a:lnTo>
                  <a:lnTo>
                    <a:pt x="300" y="318"/>
                  </a:lnTo>
                  <a:lnTo>
                    <a:pt x="306" y="318"/>
                  </a:lnTo>
                  <a:lnTo>
                    <a:pt x="318" y="324"/>
                  </a:lnTo>
                  <a:lnTo>
                    <a:pt x="324" y="336"/>
                  </a:lnTo>
                  <a:lnTo>
                    <a:pt x="330" y="342"/>
                  </a:lnTo>
                  <a:lnTo>
                    <a:pt x="342" y="348"/>
                  </a:lnTo>
                  <a:lnTo>
                    <a:pt x="348" y="348"/>
                  </a:lnTo>
                  <a:lnTo>
                    <a:pt x="360" y="348"/>
                  </a:lnTo>
                  <a:lnTo>
                    <a:pt x="366" y="342"/>
                  </a:lnTo>
                  <a:lnTo>
                    <a:pt x="372" y="336"/>
                  </a:lnTo>
                  <a:lnTo>
                    <a:pt x="384" y="330"/>
                  </a:lnTo>
                  <a:lnTo>
                    <a:pt x="390" y="324"/>
                  </a:lnTo>
                  <a:lnTo>
                    <a:pt x="402" y="324"/>
                  </a:lnTo>
                  <a:lnTo>
                    <a:pt x="408" y="324"/>
                  </a:lnTo>
                  <a:lnTo>
                    <a:pt x="414" y="324"/>
                  </a:lnTo>
                  <a:lnTo>
                    <a:pt x="426" y="330"/>
                  </a:lnTo>
                  <a:lnTo>
                    <a:pt x="432" y="336"/>
                  </a:lnTo>
                  <a:lnTo>
                    <a:pt x="438" y="342"/>
                  </a:lnTo>
                  <a:lnTo>
                    <a:pt x="450" y="348"/>
                  </a:lnTo>
                  <a:lnTo>
                    <a:pt x="456" y="348"/>
                  </a:lnTo>
                  <a:lnTo>
                    <a:pt x="468" y="342"/>
                  </a:lnTo>
                  <a:lnTo>
                    <a:pt x="474" y="342"/>
                  </a:lnTo>
                  <a:lnTo>
                    <a:pt x="480" y="330"/>
                  </a:lnTo>
                  <a:lnTo>
                    <a:pt x="492" y="324"/>
                  </a:lnTo>
                  <a:lnTo>
                    <a:pt x="498" y="318"/>
                  </a:lnTo>
                  <a:lnTo>
                    <a:pt x="510" y="318"/>
                  </a:lnTo>
                  <a:lnTo>
                    <a:pt x="516" y="318"/>
                  </a:lnTo>
                  <a:lnTo>
                    <a:pt x="522" y="330"/>
                  </a:lnTo>
                  <a:lnTo>
                    <a:pt x="534" y="336"/>
                  </a:lnTo>
                  <a:lnTo>
                    <a:pt x="540" y="348"/>
                  </a:lnTo>
                  <a:lnTo>
                    <a:pt x="546" y="360"/>
                  </a:lnTo>
                  <a:lnTo>
                    <a:pt x="558" y="360"/>
                  </a:lnTo>
                  <a:lnTo>
                    <a:pt x="564" y="360"/>
                  </a:lnTo>
                  <a:lnTo>
                    <a:pt x="576" y="348"/>
                  </a:lnTo>
                  <a:lnTo>
                    <a:pt x="582" y="324"/>
                  </a:lnTo>
                  <a:lnTo>
                    <a:pt x="588" y="294"/>
                  </a:lnTo>
                  <a:lnTo>
                    <a:pt x="600" y="252"/>
                  </a:lnTo>
                  <a:lnTo>
                    <a:pt x="606" y="204"/>
                  </a:lnTo>
                  <a:lnTo>
                    <a:pt x="618" y="156"/>
                  </a:lnTo>
                  <a:lnTo>
                    <a:pt x="624" y="108"/>
                  </a:lnTo>
                  <a:lnTo>
                    <a:pt x="630" y="66"/>
                  </a:lnTo>
                  <a:lnTo>
                    <a:pt x="642" y="30"/>
                  </a:lnTo>
                  <a:lnTo>
                    <a:pt x="648" y="12"/>
                  </a:lnTo>
                  <a:lnTo>
                    <a:pt x="654" y="0"/>
                  </a:lnTo>
                  <a:lnTo>
                    <a:pt x="666" y="0"/>
                  </a:lnTo>
                  <a:lnTo>
                    <a:pt x="672" y="0"/>
                  </a:lnTo>
                  <a:lnTo>
                    <a:pt x="684" y="12"/>
                  </a:lnTo>
                  <a:lnTo>
                    <a:pt x="690" y="24"/>
                  </a:lnTo>
                  <a:lnTo>
                    <a:pt x="696" y="36"/>
                  </a:lnTo>
                  <a:lnTo>
                    <a:pt x="708" y="42"/>
                  </a:lnTo>
                  <a:lnTo>
                    <a:pt x="714" y="42"/>
                  </a:lnTo>
                  <a:lnTo>
                    <a:pt x="726" y="42"/>
                  </a:lnTo>
                  <a:lnTo>
                    <a:pt x="732" y="36"/>
                  </a:lnTo>
                  <a:lnTo>
                    <a:pt x="738" y="30"/>
                  </a:lnTo>
                  <a:lnTo>
                    <a:pt x="750" y="18"/>
                  </a:lnTo>
                  <a:lnTo>
                    <a:pt x="756" y="18"/>
                  </a:lnTo>
                  <a:lnTo>
                    <a:pt x="762" y="12"/>
                  </a:lnTo>
                  <a:lnTo>
                    <a:pt x="774" y="12"/>
                  </a:lnTo>
                  <a:lnTo>
                    <a:pt x="780" y="18"/>
                  </a:lnTo>
                  <a:lnTo>
                    <a:pt x="792" y="24"/>
                  </a:lnTo>
                  <a:lnTo>
                    <a:pt x="798" y="30"/>
                  </a:lnTo>
                  <a:lnTo>
                    <a:pt x="804" y="36"/>
                  </a:lnTo>
                  <a:lnTo>
                    <a:pt x="816" y="36"/>
                  </a:lnTo>
                  <a:lnTo>
                    <a:pt x="822" y="36"/>
                  </a:lnTo>
                  <a:lnTo>
                    <a:pt x="828" y="36"/>
                  </a:lnTo>
                  <a:lnTo>
                    <a:pt x="840" y="30"/>
                  </a:lnTo>
                  <a:lnTo>
                    <a:pt x="846" y="24"/>
                  </a:lnTo>
                  <a:lnTo>
                    <a:pt x="858" y="18"/>
                  </a:lnTo>
                  <a:lnTo>
                    <a:pt x="864" y="12"/>
                  </a:lnTo>
                  <a:lnTo>
                    <a:pt x="870" y="12"/>
                  </a:lnTo>
                  <a:lnTo>
                    <a:pt x="882" y="12"/>
                  </a:lnTo>
                  <a:lnTo>
                    <a:pt x="888" y="18"/>
                  </a:lnTo>
                  <a:lnTo>
                    <a:pt x="900" y="30"/>
                  </a:lnTo>
                  <a:lnTo>
                    <a:pt x="906" y="36"/>
                  </a:lnTo>
                  <a:lnTo>
                    <a:pt x="912" y="42"/>
                  </a:lnTo>
                  <a:lnTo>
                    <a:pt x="924" y="42"/>
                  </a:lnTo>
                  <a:lnTo>
                    <a:pt x="930" y="42"/>
                  </a:lnTo>
                  <a:lnTo>
                    <a:pt x="936" y="36"/>
                  </a:lnTo>
                  <a:lnTo>
                    <a:pt x="948" y="24"/>
                  </a:lnTo>
                  <a:lnTo>
                    <a:pt x="954" y="12"/>
                  </a:lnTo>
                  <a:lnTo>
                    <a:pt x="966" y="0"/>
                  </a:lnTo>
                  <a:lnTo>
                    <a:pt x="972" y="0"/>
                  </a:lnTo>
                  <a:lnTo>
                    <a:pt x="978" y="0"/>
                  </a:lnTo>
                  <a:lnTo>
                    <a:pt x="990" y="12"/>
                  </a:lnTo>
                  <a:lnTo>
                    <a:pt x="996" y="30"/>
                  </a:lnTo>
                  <a:lnTo>
                    <a:pt x="1008" y="66"/>
                  </a:lnTo>
                  <a:lnTo>
                    <a:pt x="1014" y="108"/>
                  </a:lnTo>
                  <a:lnTo>
                    <a:pt x="1020" y="150"/>
                  </a:lnTo>
                  <a:lnTo>
                    <a:pt x="1032" y="204"/>
                  </a:lnTo>
                  <a:lnTo>
                    <a:pt x="1038" y="246"/>
                  </a:lnTo>
                  <a:lnTo>
                    <a:pt x="1044" y="288"/>
                  </a:lnTo>
                  <a:lnTo>
                    <a:pt x="1056" y="324"/>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64" name="Freeform 740"/>
            <p:cNvSpPr>
              <a:spLocks/>
            </p:cNvSpPr>
            <p:nvPr/>
          </p:nvSpPr>
          <p:spPr bwMode="auto">
            <a:xfrm>
              <a:off x="3237" y="3192"/>
              <a:ext cx="1056" cy="360"/>
            </a:xfrm>
            <a:custGeom>
              <a:avLst/>
              <a:gdLst/>
              <a:ahLst/>
              <a:cxnLst>
                <a:cxn ang="0">
                  <a:pos x="18" y="360"/>
                </a:cxn>
                <a:cxn ang="0">
                  <a:pos x="42" y="348"/>
                </a:cxn>
                <a:cxn ang="0">
                  <a:pos x="66" y="318"/>
                </a:cxn>
                <a:cxn ang="0">
                  <a:pos x="90" y="324"/>
                </a:cxn>
                <a:cxn ang="0">
                  <a:pos x="114" y="342"/>
                </a:cxn>
                <a:cxn ang="0">
                  <a:pos x="138" y="342"/>
                </a:cxn>
                <a:cxn ang="0">
                  <a:pos x="168" y="324"/>
                </a:cxn>
                <a:cxn ang="0">
                  <a:pos x="192" y="324"/>
                </a:cxn>
                <a:cxn ang="0">
                  <a:pos x="216" y="342"/>
                </a:cxn>
                <a:cxn ang="0">
                  <a:pos x="240" y="348"/>
                </a:cxn>
                <a:cxn ang="0">
                  <a:pos x="264" y="324"/>
                </a:cxn>
                <a:cxn ang="0">
                  <a:pos x="288" y="318"/>
                </a:cxn>
                <a:cxn ang="0">
                  <a:pos x="312" y="348"/>
                </a:cxn>
                <a:cxn ang="0">
                  <a:pos x="342" y="360"/>
                </a:cxn>
                <a:cxn ang="0">
                  <a:pos x="366" y="300"/>
                </a:cxn>
                <a:cxn ang="0">
                  <a:pos x="390" y="162"/>
                </a:cxn>
                <a:cxn ang="0">
                  <a:pos x="414" y="42"/>
                </a:cxn>
                <a:cxn ang="0">
                  <a:pos x="438" y="0"/>
                </a:cxn>
                <a:cxn ang="0">
                  <a:pos x="462" y="24"/>
                </a:cxn>
                <a:cxn ang="0">
                  <a:pos x="486" y="42"/>
                </a:cxn>
                <a:cxn ang="0">
                  <a:pos x="516" y="30"/>
                </a:cxn>
                <a:cxn ang="0">
                  <a:pos x="540" y="12"/>
                </a:cxn>
                <a:cxn ang="0">
                  <a:pos x="564" y="24"/>
                </a:cxn>
                <a:cxn ang="0">
                  <a:pos x="588" y="36"/>
                </a:cxn>
                <a:cxn ang="0">
                  <a:pos x="612" y="30"/>
                </a:cxn>
                <a:cxn ang="0">
                  <a:pos x="636" y="12"/>
                </a:cxn>
                <a:cxn ang="0">
                  <a:pos x="660" y="18"/>
                </a:cxn>
                <a:cxn ang="0">
                  <a:pos x="690" y="36"/>
                </a:cxn>
                <a:cxn ang="0">
                  <a:pos x="714" y="36"/>
                </a:cxn>
                <a:cxn ang="0">
                  <a:pos x="738" y="6"/>
                </a:cxn>
                <a:cxn ang="0">
                  <a:pos x="762" y="6"/>
                </a:cxn>
                <a:cxn ang="0">
                  <a:pos x="786" y="96"/>
                </a:cxn>
                <a:cxn ang="0">
                  <a:pos x="810" y="240"/>
                </a:cxn>
                <a:cxn ang="0">
                  <a:pos x="840" y="342"/>
                </a:cxn>
                <a:cxn ang="0">
                  <a:pos x="864" y="360"/>
                </a:cxn>
                <a:cxn ang="0">
                  <a:pos x="888" y="330"/>
                </a:cxn>
                <a:cxn ang="0">
                  <a:pos x="912" y="318"/>
                </a:cxn>
                <a:cxn ang="0">
                  <a:pos x="936" y="336"/>
                </a:cxn>
                <a:cxn ang="0">
                  <a:pos x="960" y="348"/>
                </a:cxn>
                <a:cxn ang="0">
                  <a:pos x="984" y="336"/>
                </a:cxn>
                <a:cxn ang="0">
                  <a:pos x="1014" y="324"/>
                </a:cxn>
                <a:cxn ang="0">
                  <a:pos x="1038" y="336"/>
                </a:cxn>
              </a:cxnLst>
              <a:rect l="0" t="0" r="r" b="b"/>
              <a:pathLst>
                <a:path w="1056" h="360">
                  <a:moveTo>
                    <a:pt x="0" y="324"/>
                  </a:moveTo>
                  <a:lnTo>
                    <a:pt x="6" y="348"/>
                  </a:lnTo>
                  <a:lnTo>
                    <a:pt x="18" y="360"/>
                  </a:lnTo>
                  <a:lnTo>
                    <a:pt x="24" y="360"/>
                  </a:lnTo>
                  <a:lnTo>
                    <a:pt x="30" y="360"/>
                  </a:lnTo>
                  <a:lnTo>
                    <a:pt x="42" y="348"/>
                  </a:lnTo>
                  <a:lnTo>
                    <a:pt x="48" y="336"/>
                  </a:lnTo>
                  <a:lnTo>
                    <a:pt x="60" y="330"/>
                  </a:lnTo>
                  <a:lnTo>
                    <a:pt x="66" y="318"/>
                  </a:lnTo>
                  <a:lnTo>
                    <a:pt x="72" y="318"/>
                  </a:lnTo>
                  <a:lnTo>
                    <a:pt x="84" y="318"/>
                  </a:lnTo>
                  <a:lnTo>
                    <a:pt x="90" y="324"/>
                  </a:lnTo>
                  <a:lnTo>
                    <a:pt x="96" y="330"/>
                  </a:lnTo>
                  <a:lnTo>
                    <a:pt x="108" y="336"/>
                  </a:lnTo>
                  <a:lnTo>
                    <a:pt x="114" y="342"/>
                  </a:lnTo>
                  <a:lnTo>
                    <a:pt x="126" y="348"/>
                  </a:lnTo>
                  <a:lnTo>
                    <a:pt x="132" y="348"/>
                  </a:lnTo>
                  <a:lnTo>
                    <a:pt x="138" y="342"/>
                  </a:lnTo>
                  <a:lnTo>
                    <a:pt x="150" y="336"/>
                  </a:lnTo>
                  <a:lnTo>
                    <a:pt x="156" y="330"/>
                  </a:lnTo>
                  <a:lnTo>
                    <a:pt x="168" y="324"/>
                  </a:lnTo>
                  <a:lnTo>
                    <a:pt x="174" y="324"/>
                  </a:lnTo>
                  <a:lnTo>
                    <a:pt x="180" y="324"/>
                  </a:lnTo>
                  <a:lnTo>
                    <a:pt x="192" y="324"/>
                  </a:lnTo>
                  <a:lnTo>
                    <a:pt x="198" y="330"/>
                  </a:lnTo>
                  <a:lnTo>
                    <a:pt x="204" y="336"/>
                  </a:lnTo>
                  <a:lnTo>
                    <a:pt x="216" y="342"/>
                  </a:lnTo>
                  <a:lnTo>
                    <a:pt x="222" y="348"/>
                  </a:lnTo>
                  <a:lnTo>
                    <a:pt x="234" y="348"/>
                  </a:lnTo>
                  <a:lnTo>
                    <a:pt x="240" y="348"/>
                  </a:lnTo>
                  <a:lnTo>
                    <a:pt x="246" y="342"/>
                  </a:lnTo>
                  <a:lnTo>
                    <a:pt x="258" y="336"/>
                  </a:lnTo>
                  <a:lnTo>
                    <a:pt x="264" y="324"/>
                  </a:lnTo>
                  <a:lnTo>
                    <a:pt x="270" y="318"/>
                  </a:lnTo>
                  <a:lnTo>
                    <a:pt x="282" y="318"/>
                  </a:lnTo>
                  <a:lnTo>
                    <a:pt x="288" y="318"/>
                  </a:lnTo>
                  <a:lnTo>
                    <a:pt x="300" y="324"/>
                  </a:lnTo>
                  <a:lnTo>
                    <a:pt x="306" y="336"/>
                  </a:lnTo>
                  <a:lnTo>
                    <a:pt x="312" y="348"/>
                  </a:lnTo>
                  <a:lnTo>
                    <a:pt x="324" y="354"/>
                  </a:lnTo>
                  <a:lnTo>
                    <a:pt x="330" y="360"/>
                  </a:lnTo>
                  <a:lnTo>
                    <a:pt x="342" y="360"/>
                  </a:lnTo>
                  <a:lnTo>
                    <a:pt x="348" y="354"/>
                  </a:lnTo>
                  <a:lnTo>
                    <a:pt x="354" y="330"/>
                  </a:lnTo>
                  <a:lnTo>
                    <a:pt x="366" y="300"/>
                  </a:lnTo>
                  <a:lnTo>
                    <a:pt x="372" y="258"/>
                  </a:lnTo>
                  <a:lnTo>
                    <a:pt x="378" y="216"/>
                  </a:lnTo>
                  <a:lnTo>
                    <a:pt x="390" y="162"/>
                  </a:lnTo>
                  <a:lnTo>
                    <a:pt x="396" y="114"/>
                  </a:lnTo>
                  <a:lnTo>
                    <a:pt x="408" y="72"/>
                  </a:lnTo>
                  <a:lnTo>
                    <a:pt x="414" y="42"/>
                  </a:lnTo>
                  <a:lnTo>
                    <a:pt x="420" y="12"/>
                  </a:lnTo>
                  <a:lnTo>
                    <a:pt x="432" y="0"/>
                  </a:lnTo>
                  <a:lnTo>
                    <a:pt x="438" y="0"/>
                  </a:lnTo>
                  <a:lnTo>
                    <a:pt x="450" y="0"/>
                  </a:lnTo>
                  <a:lnTo>
                    <a:pt x="456" y="12"/>
                  </a:lnTo>
                  <a:lnTo>
                    <a:pt x="462" y="24"/>
                  </a:lnTo>
                  <a:lnTo>
                    <a:pt x="474" y="30"/>
                  </a:lnTo>
                  <a:lnTo>
                    <a:pt x="480" y="36"/>
                  </a:lnTo>
                  <a:lnTo>
                    <a:pt x="486" y="42"/>
                  </a:lnTo>
                  <a:lnTo>
                    <a:pt x="498" y="42"/>
                  </a:lnTo>
                  <a:lnTo>
                    <a:pt x="504" y="36"/>
                  </a:lnTo>
                  <a:lnTo>
                    <a:pt x="516" y="30"/>
                  </a:lnTo>
                  <a:lnTo>
                    <a:pt x="522" y="24"/>
                  </a:lnTo>
                  <a:lnTo>
                    <a:pt x="528" y="18"/>
                  </a:lnTo>
                  <a:lnTo>
                    <a:pt x="540" y="12"/>
                  </a:lnTo>
                  <a:lnTo>
                    <a:pt x="546" y="12"/>
                  </a:lnTo>
                  <a:lnTo>
                    <a:pt x="558" y="18"/>
                  </a:lnTo>
                  <a:lnTo>
                    <a:pt x="564" y="24"/>
                  </a:lnTo>
                  <a:lnTo>
                    <a:pt x="570" y="30"/>
                  </a:lnTo>
                  <a:lnTo>
                    <a:pt x="582" y="36"/>
                  </a:lnTo>
                  <a:lnTo>
                    <a:pt x="588" y="36"/>
                  </a:lnTo>
                  <a:lnTo>
                    <a:pt x="594" y="36"/>
                  </a:lnTo>
                  <a:lnTo>
                    <a:pt x="606" y="36"/>
                  </a:lnTo>
                  <a:lnTo>
                    <a:pt x="612" y="30"/>
                  </a:lnTo>
                  <a:lnTo>
                    <a:pt x="624" y="24"/>
                  </a:lnTo>
                  <a:lnTo>
                    <a:pt x="630" y="18"/>
                  </a:lnTo>
                  <a:lnTo>
                    <a:pt x="636" y="12"/>
                  </a:lnTo>
                  <a:lnTo>
                    <a:pt x="648" y="12"/>
                  </a:lnTo>
                  <a:lnTo>
                    <a:pt x="654" y="12"/>
                  </a:lnTo>
                  <a:lnTo>
                    <a:pt x="660" y="18"/>
                  </a:lnTo>
                  <a:lnTo>
                    <a:pt x="672" y="24"/>
                  </a:lnTo>
                  <a:lnTo>
                    <a:pt x="678" y="30"/>
                  </a:lnTo>
                  <a:lnTo>
                    <a:pt x="690" y="36"/>
                  </a:lnTo>
                  <a:lnTo>
                    <a:pt x="696" y="42"/>
                  </a:lnTo>
                  <a:lnTo>
                    <a:pt x="702" y="42"/>
                  </a:lnTo>
                  <a:lnTo>
                    <a:pt x="714" y="36"/>
                  </a:lnTo>
                  <a:lnTo>
                    <a:pt x="720" y="24"/>
                  </a:lnTo>
                  <a:lnTo>
                    <a:pt x="732" y="18"/>
                  </a:lnTo>
                  <a:lnTo>
                    <a:pt x="738" y="6"/>
                  </a:lnTo>
                  <a:lnTo>
                    <a:pt x="744" y="0"/>
                  </a:lnTo>
                  <a:lnTo>
                    <a:pt x="756" y="0"/>
                  </a:lnTo>
                  <a:lnTo>
                    <a:pt x="762" y="6"/>
                  </a:lnTo>
                  <a:lnTo>
                    <a:pt x="768" y="24"/>
                  </a:lnTo>
                  <a:lnTo>
                    <a:pt x="780" y="54"/>
                  </a:lnTo>
                  <a:lnTo>
                    <a:pt x="786" y="96"/>
                  </a:lnTo>
                  <a:lnTo>
                    <a:pt x="798" y="144"/>
                  </a:lnTo>
                  <a:lnTo>
                    <a:pt x="804" y="192"/>
                  </a:lnTo>
                  <a:lnTo>
                    <a:pt x="810" y="240"/>
                  </a:lnTo>
                  <a:lnTo>
                    <a:pt x="822" y="282"/>
                  </a:lnTo>
                  <a:lnTo>
                    <a:pt x="828" y="318"/>
                  </a:lnTo>
                  <a:lnTo>
                    <a:pt x="840" y="342"/>
                  </a:lnTo>
                  <a:lnTo>
                    <a:pt x="846" y="360"/>
                  </a:lnTo>
                  <a:lnTo>
                    <a:pt x="852" y="360"/>
                  </a:lnTo>
                  <a:lnTo>
                    <a:pt x="864" y="360"/>
                  </a:lnTo>
                  <a:lnTo>
                    <a:pt x="870" y="354"/>
                  </a:lnTo>
                  <a:lnTo>
                    <a:pt x="876" y="342"/>
                  </a:lnTo>
                  <a:lnTo>
                    <a:pt x="888" y="330"/>
                  </a:lnTo>
                  <a:lnTo>
                    <a:pt x="894" y="324"/>
                  </a:lnTo>
                  <a:lnTo>
                    <a:pt x="906" y="318"/>
                  </a:lnTo>
                  <a:lnTo>
                    <a:pt x="912" y="318"/>
                  </a:lnTo>
                  <a:lnTo>
                    <a:pt x="918" y="324"/>
                  </a:lnTo>
                  <a:lnTo>
                    <a:pt x="930" y="330"/>
                  </a:lnTo>
                  <a:lnTo>
                    <a:pt x="936" y="336"/>
                  </a:lnTo>
                  <a:lnTo>
                    <a:pt x="948" y="342"/>
                  </a:lnTo>
                  <a:lnTo>
                    <a:pt x="954" y="348"/>
                  </a:lnTo>
                  <a:lnTo>
                    <a:pt x="960" y="348"/>
                  </a:lnTo>
                  <a:lnTo>
                    <a:pt x="972" y="342"/>
                  </a:lnTo>
                  <a:lnTo>
                    <a:pt x="978" y="342"/>
                  </a:lnTo>
                  <a:lnTo>
                    <a:pt x="984" y="336"/>
                  </a:lnTo>
                  <a:lnTo>
                    <a:pt x="996" y="330"/>
                  </a:lnTo>
                  <a:lnTo>
                    <a:pt x="1002" y="324"/>
                  </a:lnTo>
                  <a:lnTo>
                    <a:pt x="1014" y="324"/>
                  </a:lnTo>
                  <a:lnTo>
                    <a:pt x="1020" y="324"/>
                  </a:lnTo>
                  <a:lnTo>
                    <a:pt x="1026" y="330"/>
                  </a:lnTo>
                  <a:lnTo>
                    <a:pt x="1038" y="336"/>
                  </a:lnTo>
                  <a:lnTo>
                    <a:pt x="1044" y="342"/>
                  </a:lnTo>
                  <a:lnTo>
                    <a:pt x="1056" y="348"/>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65" name="Freeform 741"/>
            <p:cNvSpPr>
              <a:spLocks/>
            </p:cNvSpPr>
            <p:nvPr/>
          </p:nvSpPr>
          <p:spPr bwMode="auto">
            <a:xfrm>
              <a:off x="4293" y="3192"/>
              <a:ext cx="498" cy="360"/>
            </a:xfrm>
            <a:custGeom>
              <a:avLst/>
              <a:gdLst/>
              <a:ahLst/>
              <a:cxnLst>
                <a:cxn ang="0">
                  <a:pos x="0" y="348"/>
                </a:cxn>
                <a:cxn ang="0">
                  <a:pos x="6" y="348"/>
                </a:cxn>
                <a:cxn ang="0">
                  <a:pos x="12" y="348"/>
                </a:cxn>
                <a:cxn ang="0">
                  <a:pos x="24" y="342"/>
                </a:cxn>
                <a:cxn ang="0">
                  <a:pos x="30" y="336"/>
                </a:cxn>
                <a:cxn ang="0">
                  <a:pos x="36" y="330"/>
                </a:cxn>
                <a:cxn ang="0">
                  <a:pos x="48" y="324"/>
                </a:cxn>
                <a:cxn ang="0">
                  <a:pos x="54" y="318"/>
                </a:cxn>
                <a:cxn ang="0">
                  <a:pos x="66" y="318"/>
                </a:cxn>
                <a:cxn ang="0">
                  <a:pos x="72" y="324"/>
                </a:cxn>
                <a:cxn ang="0">
                  <a:pos x="78" y="330"/>
                </a:cxn>
                <a:cxn ang="0">
                  <a:pos x="90" y="342"/>
                </a:cxn>
                <a:cxn ang="0">
                  <a:pos x="96" y="354"/>
                </a:cxn>
                <a:cxn ang="0">
                  <a:pos x="102" y="360"/>
                </a:cxn>
                <a:cxn ang="0">
                  <a:pos x="114" y="360"/>
                </a:cxn>
                <a:cxn ang="0">
                  <a:pos x="120" y="354"/>
                </a:cxn>
                <a:cxn ang="0">
                  <a:pos x="132" y="336"/>
                </a:cxn>
                <a:cxn ang="0">
                  <a:pos x="138" y="306"/>
                </a:cxn>
                <a:cxn ang="0">
                  <a:pos x="144" y="270"/>
                </a:cxn>
                <a:cxn ang="0">
                  <a:pos x="156" y="222"/>
                </a:cxn>
                <a:cxn ang="0">
                  <a:pos x="162" y="174"/>
                </a:cxn>
                <a:cxn ang="0">
                  <a:pos x="174" y="126"/>
                </a:cxn>
                <a:cxn ang="0">
                  <a:pos x="180" y="84"/>
                </a:cxn>
                <a:cxn ang="0">
                  <a:pos x="186" y="48"/>
                </a:cxn>
                <a:cxn ang="0">
                  <a:pos x="198" y="18"/>
                </a:cxn>
                <a:cxn ang="0">
                  <a:pos x="204" y="6"/>
                </a:cxn>
                <a:cxn ang="0">
                  <a:pos x="210" y="0"/>
                </a:cxn>
                <a:cxn ang="0">
                  <a:pos x="222" y="0"/>
                </a:cxn>
                <a:cxn ang="0">
                  <a:pos x="228" y="6"/>
                </a:cxn>
                <a:cxn ang="0">
                  <a:pos x="240" y="18"/>
                </a:cxn>
                <a:cxn ang="0">
                  <a:pos x="246" y="30"/>
                </a:cxn>
                <a:cxn ang="0">
                  <a:pos x="252" y="36"/>
                </a:cxn>
                <a:cxn ang="0">
                  <a:pos x="264" y="42"/>
                </a:cxn>
                <a:cxn ang="0">
                  <a:pos x="270" y="42"/>
                </a:cxn>
                <a:cxn ang="0">
                  <a:pos x="282" y="36"/>
                </a:cxn>
                <a:cxn ang="0">
                  <a:pos x="288" y="30"/>
                </a:cxn>
                <a:cxn ang="0">
                  <a:pos x="294" y="24"/>
                </a:cxn>
                <a:cxn ang="0">
                  <a:pos x="306" y="18"/>
                </a:cxn>
                <a:cxn ang="0">
                  <a:pos x="312" y="12"/>
                </a:cxn>
                <a:cxn ang="0">
                  <a:pos x="318" y="12"/>
                </a:cxn>
                <a:cxn ang="0">
                  <a:pos x="330" y="18"/>
                </a:cxn>
                <a:cxn ang="0">
                  <a:pos x="336" y="18"/>
                </a:cxn>
                <a:cxn ang="0">
                  <a:pos x="348" y="24"/>
                </a:cxn>
                <a:cxn ang="0">
                  <a:pos x="354" y="30"/>
                </a:cxn>
                <a:cxn ang="0">
                  <a:pos x="360" y="36"/>
                </a:cxn>
                <a:cxn ang="0">
                  <a:pos x="372" y="36"/>
                </a:cxn>
                <a:cxn ang="0">
                  <a:pos x="378" y="36"/>
                </a:cxn>
                <a:cxn ang="0">
                  <a:pos x="390" y="30"/>
                </a:cxn>
                <a:cxn ang="0">
                  <a:pos x="396" y="24"/>
                </a:cxn>
                <a:cxn ang="0">
                  <a:pos x="402" y="18"/>
                </a:cxn>
                <a:cxn ang="0">
                  <a:pos x="414" y="12"/>
                </a:cxn>
                <a:cxn ang="0">
                  <a:pos x="420" y="12"/>
                </a:cxn>
                <a:cxn ang="0">
                  <a:pos x="426" y="12"/>
                </a:cxn>
                <a:cxn ang="0">
                  <a:pos x="438" y="18"/>
                </a:cxn>
                <a:cxn ang="0">
                  <a:pos x="444" y="24"/>
                </a:cxn>
                <a:cxn ang="0">
                  <a:pos x="456" y="30"/>
                </a:cxn>
                <a:cxn ang="0">
                  <a:pos x="462" y="36"/>
                </a:cxn>
                <a:cxn ang="0">
                  <a:pos x="468" y="42"/>
                </a:cxn>
                <a:cxn ang="0">
                  <a:pos x="480" y="42"/>
                </a:cxn>
                <a:cxn ang="0">
                  <a:pos x="486" y="36"/>
                </a:cxn>
                <a:cxn ang="0">
                  <a:pos x="498" y="30"/>
                </a:cxn>
              </a:cxnLst>
              <a:rect l="0" t="0" r="r" b="b"/>
              <a:pathLst>
                <a:path w="498" h="360">
                  <a:moveTo>
                    <a:pt x="0" y="348"/>
                  </a:moveTo>
                  <a:lnTo>
                    <a:pt x="6" y="348"/>
                  </a:lnTo>
                  <a:lnTo>
                    <a:pt x="12" y="348"/>
                  </a:lnTo>
                  <a:lnTo>
                    <a:pt x="24" y="342"/>
                  </a:lnTo>
                  <a:lnTo>
                    <a:pt x="30" y="336"/>
                  </a:lnTo>
                  <a:lnTo>
                    <a:pt x="36" y="330"/>
                  </a:lnTo>
                  <a:lnTo>
                    <a:pt x="48" y="324"/>
                  </a:lnTo>
                  <a:lnTo>
                    <a:pt x="54" y="318"/>
                  </a:lnTo>
                  <a:lnTo>
                    <a:pt x="66" y="318"/>
                  </a:lnTo>
                  <a:lnTo>
                    <a:pt x="72" y="324"/>
                  </a:lnTo>
                  <a:lnTo>
                    <a:pt x="78" y="330"/>
                  </a:lnTo>
                  <a:lnTo>
                    <a:pt x="90" y="342"/>
                  </a:lnTo>
                  <a:lnTo>
                    <a:pt x="96" y="354"/>
                  </a:lnTo>
                  <a:lnTo>
                    <a:pt x="102" y="360"/>
                  </a:lnTo>
                  <a:lnTo>
                    <a:pt x="114" y="360"/>
                  </a:lnTo>
                  <a:lnTo>
                    <a:pt x="120" y="354"/>
                  </a:lnTo>
                  <a:lnTo>
                    <a:pt x="132" y="336"/>
                  </a:lnTo>
                  <a:lnTo>
                    <a:pt x="138" y="306"/>
                  </a:lnTo>
                  <a:lnTo>
                    <a:pt x="144" y="270"/>
                  </a:lnTo>
                  <a:lnTo>
                    <a:pt x="156" y="222"/>
                  </a:lnTo>
                  <a:lnTo>
                    <a:pt x="162" y="174"/>
                  </a:lnTo>
                  <a:lnTo>
                    <a:pt x="174" y="126"/>
                  </a:lnTo>
                  <a:lnTo>
                    <a:pt x="180" y="84"/>
                  </a:lnTo>
                  <a:lnTo>
                    <a:pt x="186" y="48"/>
                  </a:lnTo>
                  <a:lnTo>
                    <a:pt x="198" y="18"/>
                  </a:lnTo>
                  <a:lnTo>
                    <a:pt x="204" y="6"/>
                  </a:lnTo>
                  <a:lnTo>
                    <a:pt x="210" y="0"/>
                  </a:lnTo>
                  <a:lnTo>
                    <a:pt x="222" y="0"/>
                  </a:lnTo>
                  <a:lnTo>
                    <a:pt x="228" y="6"/>
                  </a:lnTo>
                  <a:lnTo>
                    <a:pt x="240" y="18"/>
                  </a:lnTo>
                  <a:lnTo>
                    <a:pt x="246" y="30"/>
                  </a:lnTo>
                  <a:lnTo>
                    <a:pt x="252" y="36"/>
                  </a:lnTo>
                  <a:lnTo>
                    <a:pt x="264" y="42"/>
                  </a:lnTo>
                  <a:lnTo>
                    <a:pt x="270" y="42"/>
                  </a:lnTo>
                  <a:lnTo>
                    <a:pt x="282" y="36"/>
                  </a:lnTo>
                  <a:lnTo>
                    <a:pt x="288" y="30"/>
                  </a:lnTo>
                  <a:lnTo>
                    <a:pt x="294" y="24"/>
                  </a:lnTo>
                  <a:lnTo>
                    <a:pt x="306" y="18"/>
                  </a:lnTo>
                  <a:lnTo>
                    <a:pt x="312" y="12"/>
                  </a:lnTo>
                  <a:lnTo>
                    <a:pt x="318" y="12"/>
                  </a:lnTo>
                  <a:lnTo>
                    <a:pt x="330" y="18"/>
                  </a:lnTo>
                  <a:lnTo>
                    <a:pt x="336" y="18"/>
                  </a:lnTo>
                  <a:lnTo>
                    <a:pt x="348" y="24"/>
                  </a:lnTo>
                  <a:lnTo>
                    <a:pt x="354" y="30"/>
                  </a:lnTo>
                  <a:lnTo>
                    <a:pt x="360" y="36"/>
                  </a:lnTo>
                  <a:lnTo>
                    <a:pt x="372" y="36"/>
                  </a:lnTo>
                  <a:lnTo>
                    <a:pt x="378" y="36"/>
                  </a:lnTo>
                  <a:lnTo>
                    <a:pt x="390" y="30"/>
                  </a:lnTo>
                  <a:lnTo>
                    <a:pt x="396" y="24"/>
                  </a:lnTo>
                  <a:lnTo>
                    <a:pt x="402" y="18"/>
                  </a:lnTo>
                  <a:lnTo>
                    <a:pt x="414" y="12"/>
                  </a:lnTo>
                  <a:lnTo>
                    <a:pt x="420" y="12"/>
                  </a:lnTo>
                  <a:lnTo>
                    <a:pt x="426" y="12"/>
                  </a:lnTo>
                  <a:lnTo>
                    <a:pt x="438" y="18"/>
                  </a:lnTo>
                  <a:lnTo>
                    <a:pt x="444" y="24"/>
                  </a:lnTo>
                  <a:lnTo>
                    <a:pt x="456" y="30"/>
                  </a:lnTo>
                  <a:lnTo>
                    <a:pt x="462" y="36"/>
                  </a:lnTo>
                  <a:lnTo>
                    <a:pt x="468" y="42"/>
                  </a:lnTo>
                  <a:lnTo>
                    <a:pt x="480" y="42"/>
                  </a:lnTo>
                  <a:lnTo>
                    <a:pt x="486" y="36"/>
                  </a:lnTo>
                  <a:lnTo>
                    <a:pt x="498" y="3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66" name="Rectangle 742"/>
            <p:cNvSpPr>
              <a:spLocks noChangeArrowheads="1"/>
            </p:cNvSpPr>
            <p:nvPr/>
          </p:nvSpPr>
          <p:spPr bwMode="auto">
            <a:xfrm>
              <a:off x="1731" y="2940"/>
              <a:ext cx="7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MI10" pitchFamily="82" charset="2"/>
                  <a:cs typeface="Arial" pitchFamily="34" charset="0"/>
                </a:rPr>
                <a:t>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67" name="Rectangle 743"/>
            <p:cNvSpPr>
              <a:spLocks noChangeArrowheads="1"/>
            </p:cNvSpPr>
            <p:nvPr/>
          </p:nvSpPr>
          <p:spPr bwMode="auto">
            <a:xfrm>
              <a:off x="1791" y="2940"/>
              <a:ext cx="9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68" name="Rectangle 744"/>
            <p:cNvSpPr>
              <a:spLocks noChangeArrowheads="1"/>
            </p:cNvSpPr>
            <p:nvPr/>
          </p:nvSpPr>
          <p:spPr bwMode="auto">
            <a:xfrm>
              <a:off x="1887" y="2928"/>
              <a:ext cx="60" cy="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CMR7" pitchFamily="82" charset="2"/>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69" name="Rectangle 745"/>
            <p:cNvSpPr>
              <a:spLocks noChangeArrowheads="1"/>
            </p:cNvSpPr>
            <p:nvPr/>
          </p:nvSpPr>
          <p:spPr bwMode="auto">
            <a:xfrm>
              <a:off x="1881" y="2982"/>
              <a:ext cx="42"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770" name="Rectangle 746"/>
            <p:cNvSpPr>
              <a:spLocks noChangeArrowheads="1"/>
            </p:cNvSpPr>
            <p:nvPr/>
          </p:nvSpPr>
          <p:spPr bwMode="auto">
            <a:xfrm>
              <a:off x="1881" y="2982"/>
              <a:ext cx="72" cy="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CMMI7" pitchFamily="82" charset="2"/>
                  <a:cs typeface="Arial" pitchFamily="34" charset="0"/>
                </a:rPr>
                <a:t>¼</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71" name="Rectangle 747"/>
            <p:cNvSpPr>
              <a:spLocks noChangeArrowheads="1"/>
            </p:cNvSpPr>
            <p:nvPr/>
          </p:nvSpPr>
          <p:spPr bwMode="auto">
            <a:xfrm>
              <a:off x="1929" y="2940"/>
              <a:ext cx="6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72" name="Rectangle 748"/>
            <p:cNvSpPr>
              <a:spLocks noChangeArrowheads="1"/>
            </p:cNvSpPr>
            <p:nvPr/>
          </p:nvSpPr>
          <p:spPr bwMode="auto">
            <a:xfrm>
              <a:off x="1959" y="2940"/>
              <a:ext cx="6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73" name="Rectangle 749"/>
            <p:cNvSpPr>
              <a:spLocks noChangeArrowheads="1"/>
            </p:cNvSpPr>
            <p:nvPr/>
          </p:nvSpPr>
          <p:spPr bwMode="auto">
            <a:xfrm>
              <a:off x="1989" y="2940"/>
              <a:ext cx="60"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74" name="Rectangle 750"/>
            <p:cNvSpPr>
              <a:spLocks noChangeArrowheads="1"/>
            </p:cNvSpPr>
            <p:nvPr/>
          </p:nvSpPr>
          <p:spPr bwMode="auto">
            <a:xfrm>
              <a:off x="2013" y="2940"/>
              <a:ext cx="7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75" name="Rectangle 751"/>
            <p:cNvSpPr>
              <a:spLocks noChangeArrowheads="1"/>
            </p:cNvSpPr>
            <p:nvPr/>
          </p:nvSpPr>
          <p:spPr bwMode="auto">
            <a:xfrm>
              <a:off x="2061" y="2940"/>
              <a:ext cx="6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76" name="Rectangle 752"/>
            <p:cNvSpPr>
              <a:spLocks noChangeArrowheads="1"/>
            </p:cNvSpPr>
            <p:nvPr/>
          </p:nvSpPr>
          <p:spPr bwMode="auto">
            <a:xfrm>
              <a:off x="2091" y="2940"/>
              <a:ext cx="7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77" name="Rectangle 753"/>
            <p:cNvSpPr>
              <a:spLocks noChangeArrowheads="1"/>
            </p:cNvSpPr>
            <p:nvPr/>
          </p:nvSpPr>
          <p:spPr bwMode="auto">
            <a:xfrm>
              <a:off x="2133" y="2940"/>
              <a:ext cx="84"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MI10" pitchFamily="82" charset="2"/>
                  <a:cs typeface="Arial" pitchFamily="34" charset="0"/>
                </a:rPr>
                <a:t>¼</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78" name="Rectangle 754"/>
            <p:cNvSpPr>
              <a:spLocks noChangeArrowheads="1"/>
            </p:cNvSpPr>
            <p:nvPr/>
          </p:nvSpPr>
          <p:spPr bwMode="auto">
            <a:xfrm>
              <a:off x="2175" y="2940"/>
              <a:ext cx="90"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MI10" pitchFamily="82" charset="2"/>
                  <a:cs typeface="Arial" pitchFamily="34" charset="0"/>
                </a:rPr>
                <a:t>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79" name="Rectangle 755"/>
            <p:cNvSpPr>
              <a:spLocks noChangeArrowheads="1"/>
            </p:cNvSpPr>
            <p:nvPr/>
          </p:nvSpPr>
          <p:spPr bwMode="auto">
            <a:xfrm>
              <a:off x="2235" y="2940"/>
              <a:ext cx="72"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MI10" pitchFamily="82" charset="2"/>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80" name="Rectangle 756"/>
            <p:cNvSpPr>
              <a:spLocks noChangeArrowheads="1"/>
            </p:cNvSpPr>
            <p:nvPr/>
          </p:nvSpPr>
          <p:spPr bwMode="auto">
            <a:xfrm>
              <a:off x="2265" y="2940"/>
              <a:ext cx="6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81" name="Rectangle 757"/>
            <p:cNvSpPr>
              <a:spLocks noChangeArrowheads="1"/>
            </p:cNvSpPr>
            <p:nvPr/>
          </p:nvSpPr>
          <p:spPr bwMode="auto">
            <a:xfrm>
              <a:off x="2313" y="2940"/>
              <a:ext cx="9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82" name="Rectangle 758"/>
            <p:cNvSpPr>
              <a:spLocks noChangeArrowheads="1"/>
            </p:cNvSpPr>
            <p:nvPr/>
          </p:nvSpPr>
          <p:spPr bwMode="auto">
            <a:xfrm>
              <a:off x="2391" y="2940"/>
              <a:ext cx="7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83" name="Rectangle 759"/>
            <p:cNvSpPr>
              <a:spLocks noChangeArrowheads="1"/>
            </p:cNvSpPr>
            <p:nvPr/>
          </p:nvSpPr>
          <p:spPr bwMode="auto">
            <a:xfrm>
              <a:off x="2433" y="2940"/>
              <a:ext cx="84"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MI10" pitchFamily="82" charset="2"/>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84" name="Rectangle 760"/>
            <p:cNvSpPr>
              <a:spLocks noChangeArrowheads="1"/>
            </p:cNvSpPr>
            <p:nvPr/>
          </p:nvSpPr>
          <p:spPr bwMode="auto">
            <a:xfrm>
              <a:off x="2475" y="2940"/>
              <a:ext cx="7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85" name="Rectangle 761"/>
            <p:cNvSpPr>
              <a:spLocks noChangeArrowheads="1"/>
            </p:cNvSpPr>
            <p:nvPr/>
          </p:nvSpPr>
          <p:spPr bwMode="auto">
            <a:xfrm>
              <a:off x="2529" y="2940"/>
              <a:ext cx="6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86" name="Rectangle 762"/>
            <p:cNvSpPr>
              <a:spLocks noChangeArrowheads="1"/>
            </p:cNvSpPr>
            <p:nvPr/>
          </p:nvSpPr>
          <p:spPr bwMode="auto">
            <a:xfrm>
              <a:off x="2559" y="2940"/>
              <a:ext cx="60"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87" name="Rectangle 763"/>
            <p:cNvSpPr>
              <a:spLocks noChangeArrowheads="1"/>
            </p:cNvSpPr>
            <p:nvPr/>
          </p:nvSpPr>
          <p:spPr bwMode="auto">
            <a:xfrm>
              <a:off x="2583" y="2940"/>
              <a:ext cx="7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88" name="Rectangle 764"/>
            <p:cNvSpPr>
              <a:spLocks noChangeArrowheads="1"/>
            </p:cNvSpPr>
            <p:nvPr/>
          </p:nvSpPr>
          <p:spPr bwMode="auto">
            <a:xfrm>
              <a:off x="2625" y="2940"/>
              <a:ext cx="6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89" name="Rectangle 765"/>
            <p:cNvSpPr>
              <a:spLocks noChangeArrowheads="1"/>
            </p:cNvSpPr>
            <p:nvPr/>
          </p:nvSpPr>
          <p:spPr bwMode="auto">
            <a:xfrm>
              <a:off x="2655" y="2940"/>
              <a:ext cx="7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90" name="Rectangle 766"/>
            <p:cNvSpPr>
              <a:spLocks noChangeArrowheads="1"/>
            </p:cNvSpPr>
            <p:nvPr/>
          </p:nvSpPr>
          <p:spPr bwMode="auto">
            <a:xfrm>
              <a:off x="2697" y="2940"/>
              <a:ext cx="84"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MI10" pitchFamily="82" charset="2"/>
                  <a:cs typeface="Arial" pitchFamily="34" charset="0"/>
                </a:rPr>
                <a:t>¼</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91" name="Rectangle 767"/>
            <p:cNvSpPr>
              <a:spLocks noChangeArrowheads="1"/>
            </p:cNvSpPr>
            <p:nvPr/>
          </p:nvSpPr>
          <p:spPr bwMode="auto">
            <a:xfrm>
              <a:off x="2745" y="2940"/>
              <a:ext cx="7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92" name="Rectangle 768"/>
            <p:cNvSpPr>
              <a:spLocks noChangeArrowheads="1"/>
            </p:cNvSpPr>
            <p:nvPr/>
          </p:nvSpPr>
          <p:spPr bwMode="auto">
            <a:xfrm>
              <a:off x="2787" y="2940"/>
              <a:ext cx="90"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MI10" pitchFamily="82" charset="2"/>
                  <a:cs typeface="Arial" pitchFamily="34" charset="0"/>
                </a:rPr>
                <a:t>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93" name="Rectangle 769"/>
            <p:cNvSpPr>
              <a:spLocks noChangeArrowheads="1"/>
            </p:cNvSpPr>
            <p:nvPr/>
          </p:nvSpPr>
          <p:spPr bwMode="auto">
            <a:xfrm>
              <a:off x="2847" y="2940"/>
              <a:ext cx="72"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MI10" pitchFamily="82" charset="2"/>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94" name="Rectangle 770"/>
            <p:cNvSpPr>
              <a:spLocks noChangeArrowheads="1"/>
            </p:cNvSpPr>
            <p:nvPr/>
          </p:nvSpPr>
          <p:spPr bwMode="auto">
            <a:xfrm>
              <a:off x="2877" y="2940"/>
              <a:ext cx="6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95" name="Rectangle 771"/>
            <p:cNvSpPr>
              <a:spLocks noChangeArrowheads="1"/>
            </p:cNvSpPr>
            <p:nvPr/>
          </p:nvSpPr>
          <p:spPr bwMode="auto">
            <a:xfrm>
              <a:off x="2925" y="2940"/>
              <a:ext cx="9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96" name="Rectangle 772"/>
            <p:cNvSpPr>
              <a:spLocks noChangeArrowheads="1"/>
            </p:cNvSpPr>
            <p:nvPr/>
          </p:nvSpPr>
          <p:spPr bwMode="auto">
            <a:xfrm>
              <a:off x="3003" y="2940"/>
              <a:ext cx="7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97" name="Rectangle 773"/>
            <p:cNvSpPr>
              <a:spLocks noChangeArrowheads="1"/>
            </p:cNvSpPr>
            <p:nvPr/>
          </p:nvSpPr>
          <p:spPr bwMode="auto">
            <a:xfrm>
              <a:off x="3045" y="2940"/>
              <a:ext cx="84"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MI10" pitchFamily="82" charset="2"/>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98" name="Rectangle 774"/>
            <p:cNvSpPr>
              <a:spLocks noChangeArrowheads="1"/>
            </p:cNvSpPr>
            <p:nvPr/>
          </p:nvSpPr>
          <p:spPr bwMode="auto">
            <a:xfrm>
              <a:off x="3087" y="2940"/>
              <a:ext cx="7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99" name="Rectangle 775"/>
            <p:cNvSpPr>
              <a:spLocks noChangeArrowheads="1"/>
            </p:cNvSpPr>
            <p:nvPr/>
          </p:nvSpPr>
          <p:spPr bwMode="auto">
            <a:xfrm>
              <a:off x="3141" y="2940"/>
              <a:ext cx="6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00" name="Rectangle 776"/>
            <p:cNvSpPr>
              <a:spLocks noChangeArrowheads="1"/>
            </p:cNvSpPr>
            <p:nvPr/>
          </p:nvSpPr>
          <p:spPr bwMode="auto">
            <a:xfrm>
              <a:off x="3171" y="2940"/>
              <a:ext cx="60"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01" name="Rectangle 777"/>
            <p:cNvSpPr>
              <a:spLocks noChangeArrowheads="1"/>
            </p:cNvSpPr>
            <p:nvPr/>
          </p:nvSpPr>
          <p:spPr bwMode="auto">
            <a:xfrm>
              <a:off x="3195" y="2940"/>
              <a:ext cx="7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02" name="Rectangle 778"/>
            <p:cNvSpPr>
              <a:spLocks noChangeArrowheads="1"/>
            </p:cNvSpPr>
            <p:nvPr/>
          </p:nvSpPr>
          <p:spPr bwMode="auto">
            <a:xfrm>
              <a:off x="3237" y="2940"/>
              <a:ext cx="6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03" name="Rectangle 779"/>
            <p:cNvSpPr>
              <a:spLocks noChangeArrowheads="1"/>
            </p:cNvSpPr>
            <p:nvPr/>
          </p:nvSpPr>
          <p:spPr bwMode="auto">
            <a:xfrm>
              <a:off x="3267" y="2940"/>
              <a:ext cx="7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04" name="Rectangle 780"/>
            <p:cNvSpPr>
              <a:spLocks noChangeArrowheads="1"/>
            </p:cNvSpPr>
            <p:nvPr/>
          </p:nvSpPr>
          <p:spPr bwMode="auto">
            <a:xfrm>
              <a:off x="3309" y="2940"/>
              <a:ext cx="84"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MI10" pitchFamily="82" charset="2"/>
                  <a:cs typeface="Arial" pitchFamily="34" charset="0"/>
                </a:rPr>
                <a:t>¼</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05" name="Rectangle 781"/>
            <p:cNvSpPr>
              <a:spLocks noChangeArrowheads="1"/>
            </p:cNvSpPr>
            <p:nvPr/>
          </p:nvSpPr>
          <p:spPr bwMode="auto">
            <a:xfrm>
              <a:off x="3357" y="2940"/>
              <a:ext cx="7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06" name="Rectangle 782"/>
            <p:cNvSpPr>
              <a:spLocks noChangeArrowheads="1"/>
            </p:cNvSpPr>
            <p:nvPr/>
          </p:nvSpPr>
          <p:spPr bwMode="auto">
            <a:xfrm>
              <a:off x="3399" y="2940"/>
              <a:ext cx="90"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MI10" pitchFamily="82" charset="2"/>
                  <a:cs typeface="Arial" pitchFamily="34" charset="0"/>
                </a:rPr>
                <a:t>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07" name="Rectangle 783"/>
            <p:cNvSpPr>
              <a:spLocks noChangeArrowheads="1"/>
            </p:cNvSpPr>
            <p:nvPr/>
          </p:nvSpPr>
          <p:spPr bwMode="auto">
            <a:xfrm>
              <a:off x="3459" y="2940"/>
              <a:ext cx="72"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MI10" pitchFamily="82" charset="2"/>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08" name="Rectangle 784"/>
            <p:cNvSpPr>
              <a:spLocks noChangeArrowheads="1"/>
            </p:cNvSpPr>
            <p:nvPr/>
          </p:nvSpPr>
          <p:spPr bwMode="auto">
            <a:xfrm>
              <a:off x="3489" y="2940"/>
              <a:ext cx="6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09" name="Rectangle 785"/>
            <p:cNvSpPr>
              <a:spLocks noChangeArrowheads="1"/>
            </p:cNvSpPr>
            <p:nvPr/>
          </p:nvSpPr>
          <p:spPr bwMode="auto">
            <a:xfrm>
              <a:off x="3537" y="2940"/>
              <a:ext cx="9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10" name="Rectangle 786"/>
            <p:cNvSpPr>
              <a:spLocks noChangeArrowheads="1"/>
            </p:cNvSpPr>
            <p:nvPr/>
          </p:nvSpPr>
          <p:spPr bwMode="auto">
            <a:xfrm>
              <a:off x="3609" y="2940"/>
              <a:ext cx="7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11" name="Rectangle 787"/>
            <p:cNvSpPr>
              <a:spLocks noChangeArrowheads="1"/>
            </p:cNvSpPr>
            <p:nvPr/>
          </p:nvSpPr>
          <p:spPr bwMode="auto">
            <a:xfrm>
              <a:off x="3651" y="2940"/>
              <a:ext cx="84"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MI10" pitchFamily="82" charset="2"/>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12" name="Rectangle 788"/>
            <p:cNvSpPr>
              <a:spLocks noChangeArrowheads="1"/>
            </p:cNvSpPr>
            <p:nvPr/>
          </p:nvSpPr>
          <p:spPr bwMode="auto">
            <a:xfrm>
              <a:off x="3693" y="2940"/>
              <a:ext cx="7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13" name="Rectangle 789"/>
            <p:cNvSpPr>
              <a:spLocks noChangeArrowheads="1"/>
            </p:cNvSpPr>
            <p:nvPr/>
          </p:nvSpPr>
          <p:spPr bwMode="auto">
            <a:xfrm>
              <a:off x="3753" y="2940"/>
              <a:ext cx="6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14" name="Rectangle 790"/>
            <p:cNvSpPr>
              <a:spLocks noChangeArrowheads="1"/>
            </p:cNvSpPr>
            <p:nvPr/>
          </p:nvSpPr>
          <p:spPr bwMode="auto">
            <a:xfrm>
              <a:off x="3783" y="2940"/>
              <a:ext cx="60"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15" name="Rectangle 791"/>
            <p:cNvSpPr>
              <a:spLocks noChangeArrowheads="1"/>
            </p:cNvSpPr>
            <p:nvPr/>
          </p:nvSpPr>
          <p:spPr bwMode="auto">
            <a:xfrm>
              <a:off x="3807" y="2940"/>
              <a:ext cx="7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16" name="Rectangle 792"/>
            <p:cNvSpPr>
              <a:spLocks noChangeArrowheads="1"/>
            </p:cNvSpPr>
            <p:nvPr/>
          </p:nvSpPr>
          <p:spPr bwMode="auto">
            <a:xfrm>
              <a:off x="3849" y="2940"/>
              <a:ext cx="6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17" name="Rectangle 793"/>
            <p:cNvSpPr>
              <a:spLocks noChangeArrowheads="1"/>
            </p:cNvSpPr>
            <p:nvPr/>
          </p:nvSpPr>
          <p:spPr bwMode="auto">
            <a:xfrm>
              <a:off x="3879" y="2940"/>
              <a:ext cx="7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18" name="Rectangle 794"/>
            <p:cNvSpPr>
              <a:spLocks noChangeArrowheads="1"/>
            </p:cNvSpPr>
            <p:nvPr/>
          </p:nvSpPr>
          <p:spPr bwMode="auto">
            <a:xfrm>
              <a:off x="3921" y="2940"/>
              <a:ext cx="84"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MI10" pitchFamily="82" charset="2"/>
                  <a:cs typeface="Arial" pitchFamily="34" charset="0"/>
                </a:rPr>
                <a:t>¼</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19" name="Rectangle 795"/>
            <p:cNvSpPr>
              <a:spLocks noChangeArrowheads="1"/>
            </p:cNvSpPr>
            <p:nvPr/>
          </p:nvSpPr>
          <p:spPr bwMode="auto">
            <a:xfrm>
              <a:off x="3969" y="2940"/>
              <a:ext cx="7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20" name="Rectangle 796"/>
            <p:cNvSpPr>
              <a:spLocks noChangeArrowheads="1"/>
            </p:cNvSpPr>
            <p:nvPr/>
          </p:nvSpPr>
          <p:spPr bwMode="auto">
            <a:xfrm>
              <a:off x="4011" y="2940"/>
              <a:ext cx="90"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MI10" pitchFamily="82" charset="2"/>
                  <a:cs typeface="Arial" pitchFamily="34" charset="0"/>
                </a:rPr>
                <a:t>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21" name="Rectangle 797"/>
            <p:cNvSpPr>
              <a:spLocks noChangeArrowheads="1"/>
            </p:cNvSpPr>
            <p:nvPr/>
          </p:nvSpPr>
          <p:spPr bwMode="auto">
            <a:xfrm>
              <a:off x="4065" y="2940"/>
              <a:ext cx="72"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MI10" pitchFamily="82" charset="2"/>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22" name="Rectangle 798"/>
            <p:cNvSpPr>
              <a:spLocks noChangeArrowheads="1"/>
            </p:cNvSpPr>
            <p:nvPr/>
          </p:nvSpPr>
          <p:spPr bwMode="auto">
            <a:xfrm>
              <a:off x="4095" y="2940"/>
              <a:ext cx="6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23" name="Rectangle 799"/>
            <p:cNvSpPr>
              <a:spLocks noChangeArrowheads="1"/>
            </p:cNvSpPr>
            <p:nvPr/>
          </p:nvSpPr>
          <p:spPr bwMode="auto">
            <a:xfrm>
              <a:off x="4125" y="2940"/>
              <a:ext cx="6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mr10" pitchFamily="34" charset="2"/>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quare_spectrum.png"/>
          <p:cNvPicPr>
            <a:picLocks noGrp="1" noChangeAspect="1"/>
          </p:cNvPicPr>
          <p:nvPr>
            <p:ph idx="1"/>
          </p:nvPr>
        </p:nvPicPr>
        <p:blipFill>
          <a:blip r:embed="rId3" cstate="print"/>
          <a:stretch>
            <a:fillRect/>
          </a:stretch>
        </p:blipFill>
        <p:spPr>
          <a:xfrm>
            <a:off x="1055501" y="1323896"/>
            <a:ext cx="7032999" cy="5248376"/>
          </a:xfrm>
        </p:spPr>
      </p:pic>
      <p:sp>
        <p:nvSpPr>
          <p:cNvPr id="2" name="Title 1"/>
          <p:cNvSpPr>
            <a:spLocks noGrp="1"/>
          </p:cNvSpPr>
          <p:nvPr>
            <p:ph type="title"/>
          </p:nvPr>
        </p:nvSpPr>
        <p:spPr/>
        <p:txBody>
          <a:bodyPr>
            <a:normAutofit fontScale="90000"/>
          </a:bodyPr>
          <a:lstStyle/>
          <a:p>
            <a:r>
              <a:rPr lang="sr-Latn-RS" smtClean="0"/>
              <a:t>Frekvencijska analiza signala</a:t>
            </a:r>
            <a:br>
              <a:rPr lang="sr-Latn-RS" smtClean="0"/>
            </a:br>
            <a:r>
              <a:rPr lang="sr-Latn-RS" smtClean="0"/>
              <a:t>(Spektar signala)</a:t>
            </a:r>
            <a:endParaRPr lang="en-GB"/>
          </a:p>
        </p:txBody>
      </p:sp>
      <p:pic>
        <p:nvPicPr>
          <p:cNvPr id="4" name="Content Placeholder 4" descr="square_spectrum.png"/>
          <p:cNvPicPr>
            <a:picLocks noChangeAspect="1"/>
          </p:cNvPicPr>
          <p:nvPr/>
        </p:nvPicPr>
        <p:blipFill>
          <a:blip r:embed="rId4" cstate="print"/>
          <a:stretch>
            <a:fillRect/>
          </a:stretch>
        </p:blipFill>
        <p:spPr>
          <a:xfrm>
            <a:off x="1049186" y="1600200"/>
            <a:ext cx="7045628" cy="525780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Furijeova analiza signala</a:t>
            </a:r>
            <a:endParaRPr lang="en-US"/>
          </a:p>
        </p:txBody>
      </p:sp>
      <p:sp>
        <p:nvSpPr>
          <p:cNvPr id="3" name="Content Placeholder 2"/>
          <p:cNvSpPr>
            <a:spLocks noGrp="1"/>
          </p:cNvSpPr>
          <p:nvPr>
            <p:ph idx="1"/>
          </p:nvPr>
        </p:nvSpPr>
        <p:spPr/>
        <p:txBody>
          <a:bodyPr/>
          <a:lstStyle/>
          <a:p>
            <a:r>
              <a:rPr lang="sr-Latn-BA" smtClean="0"/>
              <a:t>Kako odrediti reprezentaciju signala u frekvencijskom domenu?</a:t>
            </a:r>
          </a:p>
          <a:p>
            <a:r>
              <a:rPr lang="sr-Latn-BA" smtClean="0"/>
              <a:t>Niz alata za određivanje spektra signala:</a:t>
            </a:r>
          </a:p>
          <a:p>
            <a:pPr lvl="1"/>
            <a:r>
              <a:rPr lang="sr-Latn-BA" smtClean="0"/>
              <a:t>Furijeov red</a:t>
            </a:r>
          </a:p>
          <a:p>
            <a:pPr lvl="1"/>
            <a:r>
              <a:rPr lang="sr-Latn-BA" smtClean="0"/>
              <a:t>Furijeova transformacija</a:t>
            </a:r>
          </a:p>
          <a:p>
            <a:pPr lvl="1"/>
            <a:r>
              <a:rPr lang="sr-Latn-BA" smtClean="0"/>
              <a:t>Diskretna Furijeova transformacija (FFT algoritam)</a:t>
            </a:r>
          </a:p>
          <a:p>
            <a:pPr lvl="1"/>
            <a:r>
              <a:rPr lang="sr-Latn-BA" smtClean="0"/>
              <a:t>Diskretni Furijeov red</a:t>
            </a: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Teorema o odmjeravanju</a:t>
            </a:r>
            <a:endParaRPr lang="en-US"/>
          </a:p>
        </p:txBody>
      </p:sp>
      <p:sp>
        <p:nvSpPr>
          <p:cNvPr id="3" name="Content Placeholder 2"/>
          <p:cNvSpPr>
            <a:spLocks noGrp="1"/>
          </p:cNvSpPr>
          <p:nvPr>
            <p:ph idx="1"/>
          </p:nvPr>
        </p:nvSpPr>
        <p:spPr/>
        <p:txBody>
          <a:bodyPr>
            <a:normAutofit/>
          </a:bodyPr>
          <a:lstStyle/>
          <a:p>
            <a:r>
              <a:rPr lang="sr-Latn-BA" sz="2400" smtClean="0"/>
              <a:t>Signal koji ne sadrži komponente frekvencije više od </a:t>
            </a:r>
            <a:r>
              <a:rPr lang="sr-Latn-BA" sz="2400" i="1" smtClean="0"/>
              <a:t>F</a:t>
            </a:r>
            <a:r>
              <a:rPr lang="sr-Latn-BA" sz="2400" smtClean="0"/>
              <a:t>, odmjeren brzinom </a:t>
            </a:r>
            <a:r>
              <a:rPr lang="sr-Latn-BA" sz="2400" i="1" smtClean="0"/>
              <a:t>F</a:t>
            </a:r>
            <a:r>
              <a:rPr lang="sr-Latn-BA" sz="2400" i="1" baseline="-25000" smtClean="0"/>
              <a:t>S</a:t>
            </a:r>
            <a:r>
              <a:rPr lang="sr-Latn-BA" sz="2400" smtClean="0"/>
              <a:t> koja je bar dva puta veća od </a:t>
            </a:r>
            <a:r>
              <a:rPr lang="sr-Latn-BA" sz="2400" i="1" smtClean="0"/>
              <a:t>F</a:t>
            </a:r>
            <a:r>
              <a:rPr lang="sr-Latn-BA" sz="2400" smtClean="0"/>
              <a:t> moguće je tačno rekonstruisati na osnovu njegovih odmjeraka</a:t>
            </a:r>
            <a:endParaRPr lang="en-US" sz="2400"/>
          </a:p>
        </p:txBody>
      </p:sp>
      <p:pic>
        <p:nvPicPr>
          <p:cNvPr id="4" name="Picture 3" descr="200px-Harry_Nyquist.jpg"/>
          <p:cNvPicPr>
            <a:picLocks noChangeAspect="1"/>
          </p:cNvPicPr>
          <p:nvPr/>
        </p:nvPicPr>
        <p:blipFill>
          <a:blip r:embed="rId2" cstate="print"/>
          <a:stretch>
            <a:fillRect/>
          </a:stretch>
        </p:blipFill>
        <p:spPr>
          <a:xfrm>
            <a:off x="928662" y="3249865"/>
            <a:ext cx="1828800" cy="2240280"/>
          </a:xfrm>
          <a:prstGeom prst="rect">
            <a:avLst/>
          </a:prstGeom>
        </p:spPr>
      </p:pic>
      <p:pic>
        <p:nvPicPr>
          <p:cNvPr id="5" name="Picture 4" descr="200px-Claude_Elwood_Shannon_(1916-2001).jpg"/>
          <p:cNvPicPr>
            <a:picLocks noChangeAspect="1"/>
          </p:cNvPicPr>
          <p:nvPr/>
        </p:nvPicPr>
        <p:blipFill>
          <a:blip r:embed="rId3" cstate="print"/>
          <a:stretch>
            <a:fillRect/>
          </a:stretch>
        </p:blipFill>
        <p:spPr>
          <a:xfrm>
            <a:off x="3656506" y="3250405"/>
            <a:ext cx="1588085" cy="2239200"/>
          </a:xfrm>
          <a:prstGeom prst="rect">
            <a:avLst/>
          </a:prstGeom>
        </p:spPr>
      </p:pic>
      <p:pic>
        <p:nvPicPr>
          <p:cNvPr id="6" name="Picture 5" descr="220px-Vladimir_Kotelnikov,_October_2003.jpg"/>
          <p:cNvPicPr>
            <a:picLocks noChangeAspect="1"/>
          </p:cNvPicPr>
          <p:nvPr/>
        </p:nvPicPr>
        <p:blipFill>
          <a:blip r:embed="rId4" cstate="print"/>
          <a:stretch>
            <a:fillRect/>
          </a:stretch>
        </p:blipFill>
        <p:spPr>
          <a:xfrm>
            <a:off x="6143636" y="3250405"/>
            <a:ext cx="1746894" cy="2239200"/>
          </a:xfrm>
          <a:prstGeom prst="rect">
            <a:avLst/>
          </a:prstGeom>
        </p:spPr>
      </p:pic>
      <p:sp>
        <p:nvSpPr>
          <p:cNvPr id="7" name="TextBox 6"/>
          <p:cNvSpPr txBox="1"/>
          <p:nvPr/>
        </p:nvSpPr>
        <p:spPr>
          <a:xfrm>
            <a:off x="928662" y="5786454"/>
            <a:ext cx="1857388" cy="400110"/>
          </a:xfrm>
          <a:prstGeom prst="rect">
            <a:avLst/>
          </a:prstGeom>
          <a:noFill/>
        </p:spPr>
        <p:txBody>
          <a:bodyPr wrap="square" rtlCol="0">
            <a:spAutoFit/>
          </a:bodyPr>
          <a:lstStyle/>
          <a:p>
            <a:pPr algn="ctr"/>
            <a:r>
              <a:rPr lang="sr-Latn-BA" sz="2000" smtClean="0"/>
              <a:t>Harry Nyquist</a:t>
            </a:r>
            <a:endParaRPr lang="en-US" sz="2000"/>
          </a:p>
        </p:txBody>
      </p:sp>
      <p:sp>
        <p:nvSpPr>
          <p:cNvPr id="8" name="TextBox 7"/>
          <p:cNvSpPr txBox="1"/>
          <p:nvPr/>
        </p:nvSpPr>
        <p:spPr>
          <a:xfrm>
            <a:off x="3500430" y="5786454"/>
            <a:ext cx="1857388" cy="400110"/>
          </a:xfrm>
          <a:prstGeom prst="rect">
            <a:avLst/>
          </a:prstGeom>
          <a:noFill/>
        </p:spPr>
        <p:txBody>
          <a:bodyPr wrap="square" rtlCol="0">
            <a:spAutoFit/>
          </a:bodyPr>
          <a:lstStyle/>
          <a:p>
            <a:pPr algn="ctr"/>
            <a:r>
              <a:rPr lang="sr-Latn-BA" sz="2000" smtClean="0"/>
              <a:t>Claude Shannon</a:t>
            </a:r>
            <a:endParaRPr lang="en-US" sz="2000"/>
          </a:p>
        </p:txBody>
      </p:sp>
      <p:sp>
        <p:nvSpPr>
          <p:cNvPr id="9" name="TextBox 8"/>
          <p:cNvSpPr txBox="1"/>
          <p:nvPr/>
        </p:nvSpPr>
        <p:spPr>
          <a:xfrm>
            <a:off x="5857884" y="5786454"/>
            <a:ext cx="2357454" cy="400110"/>
          </a:xfrm>
          <a:prstGeom prst="rect">
            <a:avLst/>
          </a:prstGeom>
          <a:noFill/>
        </p:spPr>
        <p:txBody>
          <a:bodyPr wrap="square" rtlCol="0">
            <a:spAutoFit/>
          </a:bodyPr>
          <a:lstStyle/>
          <a:p>
            <a:pPr algn="ctr"/>
            <a:r>
              <a:rPr lang="sr-Latn-BA" sz="2000" smtClean="0"/>
              <a:t>Vladimir Kotelnikov</a:t>
            </a:r>
            <a:endParaRPr lang="en-US" sz="20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BA" smtClean="0"/>
              <a:t>Preklapanje spektra</a:t>
            </a:r>
            <a:endParaRPr lang="en-US"/>
          </a:p>
        </p:txBody>
      </p:sp>
      <p:sp>
        <p:nvSpPr>
          <p:cNvPr id="3" name="Content Placeholder 2"/>
          <p:cNvSpPr>
            <a:spLocks noGrp="1"/>
          </p:cNvSpPr>
          <p:nvPr>
            <p:ph idx="1"/>
          </p:nvPr>
        </p:nvSpPr>
        <p:spPr/>
        <p:txBody>
          <a:bodyPr/>
          <a:lstStyle/>
          <a:p>
            <a:r>
              <a:rPr lang="sr-Latn-BA" smtClean="0"/>
              <a:t>Ukoliko frekvencija odmjeravanja nije dobro izabrana dolazi do efekta koji se naziva </a:t>
            </a:r>
            <a:r>
              <a:rPr lang="sr-Latn-BA" smtClean="0">
                <a:solidFill>
                  <a:schemeClr val="tx2"/>
                </a:solidFill>
              </a:rPr>
              <a:t>preklapanje spektra (aliasing)</a:t>
            </a:r>
          </a:p>
          <a:p>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smtClean="0"/>
              <a:t>Efekat preklapanja spektra kod slike</a:t>
            </a:r>
            <a:endParaRPr lang="en-GB"/>
          </a:p>
        </p:txBody>
      </p:sp>
      <p:pic>
        <p:nvPicPr>
          <p:cNvPr id="4" name="Picture 3" descr="Aliasing_a.png"/>
          <p:cNvPicPr>
            <a:picLocks noChangeAspect="1"/>
          </p:cNvPicPr>
          <p:nvPr/>
        </p:nvPicPr>
        <p:blipFill>
          <a:blip r:embed="rId2"/>
          <a:stretch>
            <a:fillRect/>
          </a:stretch>
        </p:blipFill>
        <p:spPr>
          <a:xfrm>
            <a:off x="5000628" y="2571744"/>
            <a:ext cx="2933700" cy="1333500"/>
          </a:xfrm>
          <a:prstGeom prst="rect">
            <a:avLst/>
          </a:prstGeom>
        </p:spPr>
      </p:pic>
      <p:pic>
        <p:nvPicPr>
          <p:cNvPr id="5" name="Picture 4" descr="Moire_pattern_of_bricks_small.jpg"/>
          <p:cNvPicPr>
            <a:picLocks noChangeAspect="1"/>
          </p:cNvPicPr>
          <p:nvPr/>
        </p:nvPicPr>
        <p:blipFill>
          <a:blip r:embed="rId3"/>
          <a:stretch>
            <a:fillRect/>
          </a:stretch>
        </p:blipFill>
        <p:spPr>
          <a:xfrm>
            <a:off x="1285852" y="1857364"/>
            <a:ext cx="2603500" cy="3175000"/>
          </a:xfrm>
          <a:prstGeom prst="rect">
            <a:avLst/>
          </a:prstGeom>
        </p:spPr>
      </p:pic>
      <p:sp>
        <p:nvSpPr>
          <p:cNvPr id="6" name="TextBox 5"/>
          <p:cNvSpPr txBox="1"/>
          <p:nvPr/>
        </p:nvSpPr>
        <p:spPr>
          <a:xfrm>
            <a:off x="6500826" y="6357958"/>
            <a:ext cx="2500330" cy="369332"/>
          </a:xfrm>
          <a:prstGeom prst="rect">
            <a:avLst/>
          </a:prstGeom>
          <a:noFill/>
        </p:spPr>
        <p:txBody>
          <a:bodyPr wrap="square" rtlCol="0">
            <a:spAutoFit/>
          </a:bodyPr>
          <a:lstStyle/>
          <a:p>
            <a:r>
              <a:rPr lang="sr-Latn-RS" smtClean="0"/>
              <a:t>Izvor: Wikipedia</a:t>
            </a:r>
            <a:endParaRPr lang="en-GB"/>
          </a:p>
        </p:txBody>
      </p:sp>
      <p:sp>
        <p:nvSpPr>
          <p:cNvPr id="7" name="TextBox 6"/>
          <p:cNvSpPr txBox="1"/>
          <p:nvPr/>
        </p:nvSpPr>
        <p:spPr>
          <a:xfrm>
            <a:off x="1285852" y="5143512"/>
            <a:ext cx="2643206" cy="369332"/>
          </a:xfrm>
          <a:prstGeom prst="rect">
            <a:avLst/>
          </a:prstGeom>
          <a:noFill/>
        </p:spPr>
        <p:txBody>
          <a:bodyPr wrap="square" rtlCol="0">
            <a:spAutoFit/>
          </a:bodyPr>
          <a:lstStyle/>
          <a:p>
            <a:r>
              <a:rPr lang="sr-Latn-RS" smtClean="0"/>
              <a:t>Foto: </a:t>
            </a:r>
            <a:r>
              <a:rPr lang="en-GB" smtClean="0"/>
              <a:t>Colin M.L. Burnett</a:t>
            </a: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BA" smtClean="0"/>
              <a:t>Analogni i digitalni signali</a:t>
            </a:r>
            <a:br>
              <a:rPr lang="sr-Latn-BA" smtClean="0"/>
            </a:br>
            <a:r>
              <a:rPr lang="sr-Latn-BA" smtClean="0"/>
              <a:t>(nastavak)</a:t>
            </a:r>
            <a:endParaRPr lang="en-US"/>
          </a:p>
        </p:txBody>
      </p:sp>
      <p:sp>
        <p:nvSpPr>
          <p:cNvPr id="3" name="Content Placeholder 2"/>
          <p:cNvSpPr>
            <a:spLocks noGrp="1"/>
          </p:cNvSpPr>
          <p:nvPr>
            <p:ph idx="1"/>
          </p:nvPr>
        </p:nvSpPr>
        <p:spPr/>
        <p:txBody>
          <a:bodyPr>
            <a:normAutofit/>
          </a:bodyPr>
          <a:lstStyle/>
          <a:p>
            <a:r>
              <a:rPr lang="en-US" smtClean="0"/>
              <a:t>Mnogi </a:t>
            </a:r>
            <a:r>
              <a:rPr lang="sr-Latn-BA" smtClean="0"/>
              <a:t>multimedijalni </a:t>
            </a:r>
            <a:r>
              <a:rPr lang="en-US" smtClean="0"/>
              <a:t>signali</a:t>
            </a:r>
            <a:r>
              <a:rPr lang="sr-Latn-BA" smtClean="0"/>
              <a:t> imaju analognu prirodu </a:t>
            </a:r>
          </a:p>
          <a:p>
            <a:pPr lvl="1"/>
            <a:r>
              <a:rPr lang="sr-Latn-BA" smtClean="0"/>
              <a:t>Vrijednost vazdušnog pritiska,</a:t>
            </a:r>
          </a:p>
          <a:p>
            <a:pPr lvl="1"/>
            <a:r>
              <a:rPr lang="sr-Latn-BA" smtClean="0"/>
              <a:t>Intenzitet/boja svjetlosti</a:t>
            </a:r>
          </a:p>
          <a:p>
            <a:r>
              <a:rPr lang="sr-Latn-BA" smtClean="0"/>
              <a:t>Električni senzori pretvaraju medije na svom ulazu u električne signale</a:t>
            </a:r>
          </a:p>
          <a:p>
            <a:pPr lvl="1"/>
            <a:r>
              <a:rPr lang="sr-Latn-BA" smtClean="0"/>
              <a:t>akustični senzori: mikrofoni</a:t>
            </a:r>
          </a:p>
          <a:p>
            <a:pPr lvl="1"/>
            <a:r>
              <a:rPr lang="sr-Latn-BA" smtClean="0"/>
              <a:t>senzori svjetlosti: kamere</a:t>
            </a:r>
            <a:endParaRPr lang="en-US"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Efekat preklapanja spektra kod slike</a:t>
            </a:r>
            <a:endParaRPr lang="en-GB"/>
          </a:p>
        </p:txBody>
      </p:sp>
      <p:pic>
        <p:nvPicPr>
          <p:cNvPr id="2050" name="Picture 2"/>
          <p:cNvPicPr>
            <a:picLocks noGrp="1" noChangeAspect="1" noChangeArrowheads="1"/>
          </p:cNvPicPr>
          <p:nvPr>
            <p:ph idx="1"/>
          </p:nvPr>
        </p:nvPicPr>
        <p:blipFill>
          <a:blip r:embed="rId3" cstate="print"/>
          <a:srcRect/>
          <a:stretch>
            <a:fillRect/>
          </a:stretch>
        </p:blipFill>
        <p:spPr bwMode="auto">
          <a:xfrm>
            <a:off x="285720" y="1500174"/>
            <a:ext cx="5112803" cy="4525963"/>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4857752" y="1428736"/>
            <a:ext cx="4000500" cy="3257550"/>
          </a:xfrm>
          <a:prstGeom prst="rect">
            <a:avLst/>
          </a:prstGeom>
          <a:noFill/>
          <a:ln w="9525">
            <a:noFill/>
            <a:miter lim="800000"/>
            <a:headEnd/>
            <a:tailEnd/>
          </a:ln>
          <a:effectLst/>
        </p:spPr>
      </p:pic>
      <p:sp>
        <p:nvSpPr>
          <p:cNvPr id="7" name="TextBox 6"/>
          <p:cNvSpPr txBox="1"/>
          <p:nvPr/>
        </p:nvSpPr>
        <p:spPr>
          <a:xfrm>
            <a:off x="5643570" y="4429132"/>
            <a:ext cx="2428892" cy="923330"/>
          </a:xfrm>
          <a:prstGeom prst="rect">
            <a:avLst/>
          </a:prstGeom>
          <a:noFill/>
        </p:spPr>
        <p:txBody>
          <a:bodyPr wrap="square" rtlCol="0">
            <a:spAutoFit/>
          </a:bodyPr>
          <a:lstStyle/>
          <a:p>
            <a:r>
              <a:rPr lang="sr-Latn-RS" smtClean="0"/>
              <a:t>Slika smanjena dva puta uz korišćenje ‘nearest neighbor’ interpolacije.</a:t>
            </a:r>
            <a:endParaRPr lang="en-GB"/>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Kako izbjeći preklapanje spektra?</a:t>
            </a:r>
            <a:endParaRPr lang="en-GB"/>
          </a:p>
        </p:txBody>
      </p:sp>
      <p:pic>
        <p:nvPicPr>
          <p:cNvPr id="3074" name="Picture 2"/>
          <p:cNvPicPr>
            <a:picLocks noChangeAspect="1" noChangeArrowheads="1"/>
          </p:cNvPicPr>
          <p:nvPr/>
        </p:nvPicPr>
        <p:blipFill>
          <a:blip r:embed="rId3" cstate="print"/>
          <a:srcRect/>
          <a:stretch>
            <a:fillRect/>
          </a:stretch>
        </p:blipFill>
        <p:spPr bwMode="auto">
          <a:xfrm>
            <a:off x="4857752" y="1428736"/>
            <a:ext cx="4000500" cy="3257550"/>
          </a:xfrm>
          <a:prstGeom prst="rect">
            <a:avLst/>
          </a:prstGeom>
          <a:noFill/>
          <a:ln w="9525">
            <a:noFill/>
            <a:miter lim="800000"/>
            <a:headEnd/>
            <a:tailEnd/>
          </a:ln>
          <a:effectLst/>
        </p:spPr>
      </p:pic>
      <p:pic>
        <p:nvPicPr>
          <p:cNvPr id="7" name="Picture 2"/>
          <p:cNvPicPr>
            <a:picLocks noChangeAspect="1" noChangeArrowheads="1"/>
          </p:cNvPicPr>
          <p:nvPr/>
        </p:nvPicPr>
        <p:blipFill>
          <a:blip r:embed="rId4" cstate="print"/>
          <a:srcRect/>
          <a:stretch>
            <a:fillRect/>
          </a:stretch>
        </p:blipFill>
        <p:spPr bwMode="auto">
          <a:xfrm>
            <a:off x="285720" y="1500174"/>
            <a:ext cx="5112803" cy="4525963"/>
          </a:xfrm>
          <a:prstGeom prst="rect">
            <a:avLst/>
          </a:prstGeom>
          <a:noFill/>
          <a:ln w="9525">
            <a:noFill/>
            <a:miter lim="800000"/>
            <a:headEnd/>
            <a:tailEnd/>
          </a:ln>
          <a:effectLst/>
        </p:spPr>
      </p:pic>
      <p:sp>
        <p:nvSpPr>
          <p:cNvPr id="8" name="TextBox 7"/>
          <p:cNvSpPr txBox="1"/>
          <p:nvPr/>
        </p:nvSpPr>
        <p:spPr>
          <a:xfrm>
            <a:off x="5643570" y="4429132"/>
            <a:ext cx="2428892" cy="923330"/>
          </a:xfrm>
          <a:prstGeom prst="rect">
            <a:avLst/>
          </a:prstGeom>
          <a:noFill/>
        </p:spPr>
        <p:txBody>
          <a:bodyPr wrap="square" rtlCol="0">
            <a:spAutoFit/>
          </a:bodyPr>
          <a:lstStyle/>
          <a:p>
            <a:r>
              <a:rPr lang="sr-Latn-RS" smtClean="0"/>
              <a:t>Slika smanjena dva puta uz korišćenje ‘bilinear’ interpolacije.</a:t>
            </a:r>
            <a:endParaRPr lang="en-GB"/>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600200"/>
            <a:ext cx="8229600" cy="2757493"/>
          </a:xfrm>
        </p:spPr>
        <p:txBody>
          <a:bodyPr>
            <a:normAutofit fontScale="85000" lnSpcReduction="20000"/>
          </a:bodyPr>
          <a:lstStyle/>
          <a:p>
            <a:r>
              <a:rPr lang="sr-Latn-RS" smtClean="0"/>
              <a:t>Niskopropusnim filtrom ukloniti komponente ulaznog signala čija je frekvencija veća od polovine frekvencije odmjeravanja</a:t>
            </a:r>
          </a:p>
          <a:p>
            <a:r>
              <a:rPr lang="sr-Latn-RS" smtClean="0"/>
              <a:t>Niskopropusno filtriranje je potrebno i kod promjene brzine odmjeravanja</a:t>
            </a:r>
          </a:p>
          <a:p>
            <a:pPr lvl="1"/>
            <a:r>
              <a:rPr lang="sr-Latn-RS" smtClean="0"/>
              <a:t>Npr. promjena veličine slike</a:t>
            </a:r>
          </a:p>
          <a:p>
            <a:r>
              <a:rPr lang="sr-Latn-RS" smtClean="0"/>
              <a:t>Predfiltar ili antialiasing filtar</a:t>
            </a:r>
            <a:endParaRPr lang="en-GB"/>
          </a:p>
        </p:txBody>
      </p:sp>
      <p:sp>
        <p:nvSpPr>
          <p:cNvPr id="2" name="Title 1"/>
          <p:cNvSpPr>
            <a:spLocks noGrp="1"/>
          </p:cNvSpPr>
          <p:nvPr>
            <p:ph type="title"/>
          </p:nvPr>
        </p:nvSpPr>
        <p:spPr/>
        <p:txBody>
          <a:bodyPr/>
          <a:lstStyle/>
          <a:p>
            <a:r>
              <a:rPr lang="sr-Latn-RS" smtClean="0"/>
              <a:t>Kako izbjeći preklapanje spektra?</a:t>
            </a:r>
            <a:endParaRPr lang="en-GB"/>
          </a:p>
        </p:txBody>
      </p:sp>
      <p:sp>
        <p:nvSpPr>
          <p:cNvPr id="7" name="Rectangle 6"/>
          <p:cNvSpPr/>
          <p:nvPr/>
        </p:nvSpPr>
        <p:spPr>
          <a:xfrm>
            <a:off x="1643042" y="4786322"/>
            <a:ext cx="2143140"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mtClean="0"/>
              <a:t>Antialiasing</a:t>
            </a:r>
          </a:p>
          <a:p>
            <a:pPr algn="ctr"/>
            <a:r>
              <a:rPr lang="sr-Latn-RS" smtClean="0"/>
              <a:t>filtar</a:t>
            </a:r>
            <a:endParaRPr lang="en-GB"/>
          </a:p>
        </p:txBody>
      </p:sp>
      <p:sp>
        <p:nvSpPr>
          <p:cNvPr id="8" name="Rectangle 7"/>
          <p:cNvSpPr/>
          <p:nvPr/>
        </p:nvSpPr>
        <p:spPr>
          <a:xfrm>
            <a:off x="5143504" y="4786322"/>
            <a:ext cx="2143140"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mtClean="0"/>
              <a:t>A/D konvertor</a:t>
            </a:r>
            <a:endParaRPr lang="en-GB"/>
          </a:p>
        </p:txBody>
      </p:sp>
      <p:cxnSp>
        <p:nvCxnSpPr>
          <p:cNvPr id="10" name="Straight Arrow Connector 9"/>
          <p:cNvCxnSpPr>
            <a:endCxn id="7" idx="1"/>
          </p:cNvCxnSpPr>
          <p:nvPr/>
        </p:nvCxnSpPr>
        <p:spPr>
          <a:xfrm>
            <a:off x="285720" y="5214950"/>
            <a:ext cx="1357322"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3"/>
            <a:endCxn id="8" idx="1"/>
          </p:cNvCxnSpPr>
          <p:nvPr/>
        </p:nvCxnSpPr>
        <p:spPr>
          <a:xfrm>
            <a:off x="3786182" y="5214950"/>
            <a:ext cx="1357322"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072330" y="5214950"/>
            <a:ext cx="1357322"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57158" y="4572008"/>
            <a:ext cx="1143008" cy="646331"/>
          </a:xfrm>
          <a:prstGeom prst="rect">
            <a:avLst/>
          </a:prstGeom>
          <a:noFill/>
        </p:spPr>
        <p:txBody>
          <a:bodyPr wrap="square" rtlCol="0">
            <a:spAutoFit/>
          </a:bodyPr>
          <a:lstStyle/>
          <a:p>
            <a:pPr algn="ctr"/>
            <a:r>
              <a:rPr lang="sr-Latn-RS" smtClean="0"/>
              <a:t>Analogni signal</a:t>
            </a:r>
            <a:endParaRPr lang="en-GB"/>
          </a:p>
        </p:txBody>
      </p:sp>
      <p:sp>
        <p:nvSpPr>
          <p:cNvPr id="16" name="TextBox 15"/>
          <p:cNvSpPr txBox="1"/>
          <p:nvPr/>
        </p:nvSpPr>
        <p:spPr>
          <a:xfrm>
            <a:off x="7143768" y="4572008"/>
            <a:ext cx="1214446" cy="646331"/>
          </a:xfrm>
          <a:prstGeom prst="rect">
            <a:avLst/>
          </a:prstGeom>
          <a:noFill/>
        </p:spPr>
        <p:txBody>
          <a:bodyPr wrap="square" rtlCol="0">
            <a:spAutoFit/>
          </a:bodyPr>
          <a:lstStyle/>
          <a:p>
            <a:pPr algn="ctr"/>
            <a:r>
              <a:rPr lang="sr-Latn-RS" smtClean="0"/>
              <a:t>Digitalni signal</a:t>
            </a:r>
            <a:endParaRPr lang="en-GB"/>
          </a:p>
        </p:txBody>
      </p:sp>
      <p:sp>
        <p:nvSpPr>
          <p:cNvPr id="17" name="TextBox 16"/>
          <p:cNvSpPr txBox="1"/>
          <p:nvPr/>
        </p:nvSpPr>
        <p:spPr>
          <a:xfrm>
            <a:off x="3786182" y="4286256"/>
            <a:ext cx="1428760" cy="923330"/>
          </a:xfrm>
          <a:prstGeom prst="rect">
            <a:avLst/>
          </a:prstGeom>
          <a:noFill/>
        </p:spPr>
        <p:txBody>
          <a:bodyPr wrap="square" rtlCol="0">
            <a:spAutoFit/>
          </a:bodyPr>
          <a:lstStyle/>
          <a:p>
            <a:pPr algn="ctr"/>
            <a:r>
              <a:rPr lang="sr-Latn-RS" smtClean="0"/>
              <a:t>Frekvencijski ograničen signal</a:t>
            </a:r>
            <a:endParaRPr lang="en-GB"/>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Kvantizacija signala</a:t>
            </a:r>
            <a:endParaRPr lang="en-GB"/>
          </a:p>
        </p:txBody>
      </p:sp>
      <p:sp>
        <p:nvSpPr>
          <p:cNvPr id="3" name="Content Placeholder 2"/>
          <p:cNvSpPr>
            <a:spLocks noGrp="1"/>
          </p:cNvSpPr>
          <p:nvPr>
            <p:ph idx="1"/>
          </p:nvPr>
        </p:nvSpPr>
        <p:spPr>
          <a:xfrm>
            <a:off x="457200" y="1600200"/>
            <a:ext cx="4114800" cy="4525963"/>
          </a:xfrm>
        </p:spPr>
        <p:txBody>
          <a:bodyPr>
            <a:normAutofit fontScale="62500" lnSpcReduction="20000"/>
          </a:bodyPr>
          <a:lstStyle/>
          <a:p>
            <a:r>
              <a:rPr lang="sr-Latn-RS" smtClean="0"/>
              <a:t>Kvantizacija signala je diskretizacija njegovih vrijednosti</a:t>
            </a:r>
          </a:p>
          <a:p>
            <a:r>
              <a:rPr lang="sr-Latn-RS" smtClean="0"/>
              <a:t>Vrijednosti koje kvantovani signal može poprimiti su </a:t>
            </a:r>
            <a:r>
              <a:rPr lang="sr-Latn-RS" b="1" smtClean="0"/>
              <a:t>nivoi kvantizacije</a:t>
            </a:r>
            <a:endParaRPr lang="sr-Latn-RS" smtClean="0"/>
          </a:p>
          <a:p>
            <a:r>
              <a:rPr lang="sr-Latn-RS" smtClean="0"/>
              <a:t>Razmak između nivoa kvantizacije je </a:t>
            </a:r>
            <a:r>
              <a:rPr lang="sr-Latn-RS" b="1" smtClean="0"/>
              <a:t>korak kvantizacije</a:t>
            </a:r>
            <a:endParaRPr lang="sr-Latn-RS" smtClean="0"/>
          </a:p>
          <a:p>
            <a:r>
              <a:rPr lang="sr-Latn-RS" smtClean="0"/>
              <a:t>Broj nivoa kvantizacije zavisi od broja bita koji su na raspolaganju za kodovanje jednog odmjerka</a:t>
            </a:r>
          </a:p>
          <a:p>
            <a:pPr lvl="1"/>
            <a:r>
              <a:rPr lang="en-GB" smtClean="0"/>
              <a:t>N</a:t>
            </a:r>
            <a:r>
              <a:rPr lang="sr-Latn-RS" smtClean="0"/>
              <a:t>pr. sa 8 bita se može predstaviti 2</a:t>
            </a:r>
            <a:r>
              <a:rPr lang="sr-Latn-RS" baseline="30000" smtClean="0"/>
              <a:t>8 </a:t>
            </a:r>
            <a:r>
              <a:rPr lang="sr-Latn-RS" smtClean="0"/>
              <a:t>= 256 nivoa</a:t>
            </a:r>
          </a:p>
          <a:p>
            <a:r>
              <a:rPr lang="sr-Latn-RS" smtClean="0"/>
              <a:t>Korak kvantizacije može biti fiksan (</a:t>
            </a:r>
            <a:r>
              <a:rPr lang="sr-Latn-RS" b="1" smtClean="0"/>
              <a:t>uniformna kvantizacija</a:t>
            </a:r>
            <a:r>
              <a:rPr lang="sr-Latn-RS" smtClean="0"/>
              <a:t>) ili promjenljiv (</a:t>
            </a:r>
            <a:r>
              <a:rPr lang="sr-Latn-RS" b="1" smtClean="0"/>
              <a:t>neuniformna kvantizacija</a:t>
            </a:r>
            <a:r>
              <a:rPr lang="sr-Latn-RS" smtClean="0"/>
              <a:t>)</a:t>
            </a:r>
            <a:endParaRPr lang="en-GB"/>
          </a:p>
        </p:txBody>
      </p:sp>
      <p:pic>
        <p:nvPicPr>
          <p:cNvPr id="4" name="Picture 3"/>
          <p:cNvPicPr>
            <a:picLocks noChangeAspect="1" noChangeArrowheads="1"/>
          </p:cNvPicPr>
          <p:nvPr/>
        </p:nvPicPr>
        <p:blipFill>
          <a:blip r:embed="rId3" cstate="print"/>
          <a:srcRect/>
          <a:stretch>
            <a:fillRect/>
          </a:stretch>
        </p:blipFill>
        <p:spPr bwMode="auto">
          <a:xfrm>
            <a:off x="4143372" y="1714488"/>
            <a:ext cx="5334000" cy="4000500"/>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smtClean="0"/>
              <a:t>Uticaj kvantizacije na količinu podataka i kvalitet signala</a:t>
            </a:r>
            <a:endParaRPr lang="en-GB"/>
          </a:p>
        </p:txBody>
      </p:sp>
      <p:sp>
        <p:nvSpPr>
          <p:cNvPr id="3" name="Text Placeholder 2"/>
          <p:cNvSpPr>
            <a:spLocks noGrp="1"/>
          </p:cNvSpPr>
          <p:nvPr>
            <p:ph type="body" idx="1"/>
          </p:nvPr>
        </p:nvSpPr>
        <p:spPr/>
        <p:txBody>
          <a:bodyPr/>
          <a:lstStyle/>
          <a:p>
            <a:r>
              <a:rPr lang="sr-Latn-RS" smtClean="0"/>
              <a:t>Kako kvantizacija utiče na količinu podataka?</a:t>
            </a:r>
            <a:endParaRPr lang="en-GB"/>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smtClean="0"/>
              <a:t>Uticaj kvantizacije na količinu podataka i kvalitet signala</a:t>
            </a:r>
            <a:endParaRPr lang="en-GB"/>
          </a:p>
        </p:txBody>
      </p:sp>
      <p:sp>
        <p:nvSpPr>
          <p:cNvPr id="3" name="Text Placeholder 2"/>
          <p:cNvSpPr>
            <a:spLocks noGrp="1"/>
          </p:cNvSpPr>
          <p:nvPr>
            <p:ph type="body" idx="1"/>
          </p:nvPr>
        </p:nvSpPr>
        <p:spPr/>
        <p:txBody>
          <a:bodyPr/>
          <a:lstStyle/>
          <a:p>
            <a:r>
              <a:rPr lang="sr-Latn-RS" smtClean="0"/>
              <a:t>Kako kvantizacija utiče na količinu podataka?</a:t>
            </a:r>
          </a:p>
          <a:p>
            <a:pPr lvl="1"/>
            <a:r>
              <a:rPr lang="sr-Latn-RS" smtClean="0"/>
              <a:t>Ako je korak kvantizacije veći signal se kvantuje sa manje nivoa (grublja kvantizacija) pa je potrebno manje bitova za kodovanje odmjeraka – manja količina podataka</a:t>
            </a:r>
          </a:p>
          <a:p>
            <a:pPr lvl="1"/>
            <a:endParaRPr lang="sr-Latn-RS" smtClean="0"/>
          </a:p>
          <a:p>
            <a:pPr lvl="1"/>
            <a:endParaRPr lang="en-GB"/>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smtClean="0"/>
              <a:t>Uticaj kvantizacije na količinu podataka i kvalitet signala</a:t>
            </a:r>
            <a:endParaRPr lang="en-GB"/>
          </a:p>
        </p:txBody>
      </p:sp>
      <p:sp>
        <p:nvSpPr>
          <p:cNvPr id="3" name="Text Placeholder 2"/>
          <p:cNvSpPr>
            <a:spLocks noGrp="1"/>
          </p:cNvSpPr>
          <p:nvPr>
            <p:ph type="body" idx="1"/>
          </p:nvPr>
        </p:nvSpPr>
        <p:spPr/>
        <p:txBody>
          <a:bodyPr/>
          <a:lstStyle/>
          <a:p>
            <a:r>
              <a:rPr lang="sr-Latn-RS" smtClean="0"/>
              <a:t>Kako kvantizacija utiče na količinu podataka?</a:t>
            </a:r>
          </a:p>
          <a:p>
            <a:pPr lvl="1"/>
            <a:r>
              <a:rPr lang="sr-Latn-RS" smtClean="0"/>
              <a:t>Ako je korak kvantizacije veći signal se kvantuje sa manje nivoa (grublja kvantizacija) pa je potrebno manje bitova za kodovanje odmjeraka – manja količina podataka</a:t>
            </a:r>
          </a:p>
          <a:p>
            <a:r>
              <a:rPr lang="sr-Latn-RS" smtClean="0"/>
              <a:t>Kako kvantizacija utiče na kvalitet signala?</a:t>
            </a:r>
          </a:p>
          <a:p>
            <a:pPr lvl="1"/>
            <a:endParaRPr lang="en-GB"/>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smtClean="0"/>
              <a:t>Uticaj kvantizacije na količinu podataka i kvalitet signala</a:t>
            </a:r>
            <a:endParaRPr lang="en-GB"/>
          </a:p>
        </p:txBody>
      </p:sp>
      <p:sp>
        <p:nvSpPr>
          <p:cNvPr id="3" name="Text Placeholder 2"/>
          <p:cNvSpPr>
            <a:spLocks noGrp="1"/>
          </p:cNvSpPr>
          <p:nvPr>
            <p:ph type="body" idx="1"/>
          </p:nvPr>
        </p:nvSpPr>
        <p:spPr/>
        <p:txBody>
          <a:bodyPr>
            <a:normAutofit lnSpcReduction="10000"/>
          </a:bodyPr>
          <a:lstStyle/>
          <a:p>
            <a:r>
              <a:rPr lang="sr-Latn-RS" smtClean="0"/>
              <a:t>Kako kvantizacija utiče na količinu podataka?</a:t>
            </a:r>
          </a:p>
          <a:p>
            <a:pPr lvl="1"/>
            <a:r>
              <a:rPr lang="sr-Latn-RS" smtClean="0"/>
              <a:t>Ako je korak kvantizacije veći signal se kvantuje sa manje nivoa (grublja kvantizacija) pa je potrebno manje bitova za kodovanje odmjeraka – manja količina podataka</a:t>
            </a:r>
          </a:p>
          <a:p>
            <a:r>
              <a:rPr lang="sr-Latn-RS" smtClean="0"/>
              <a:t>Kako kvantizacija utiče na kvalitet signala?</a:t>
            </a:r>
          </a:p>
          <a:p>
            <a:pPr lvl="1"/>
            <a:r>
              <a:rPr lang="sr-Latn-RS" smtClean="0"/>
              <a:t>Kvantizacijom se unosi greška u reprezentaciju signala – </a:t>
            </a:r>
            <a:r>
              <a:rPr lang="sr-Latn-RS" smtClean="0">
                <a:solidFill>
                  <a:schemeClr val="tx2"/>
                </a:solidFill>
              </a:rPr>
              <a:t>šum kvantizacije</a:t>
            </a:r>
          </a:p>
          <a:p>
            <a:pPr lvl="1"/>
            <a:r>
              <a:rPr lang="sr-Latn-RS" smtClean="0"/>
              <a:t>Grublja kvantizacija povlači izraženiji šum kvantizacije čime je kvalitet signala lošiji</a:t>
            </a:r>
            <a:endParaRPr lang="en-GB"/>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mtClean="0"/>
              <a:t>Kvantizacija intenziteta piksela</a:t>
            </a:r>
            <a:endParaRPr lang="en-GB"/>
          </a:p>
        </p:txBody>
      </p:sp>
      <p:sp>
        <p:nvSpPr>
          <p:cNvPr id="3" name="Text Placeholder 2"/>
          <p:cNvSpPr>
            <a:spLocks noGrp="1"/>
          </p:cNvSpPr>
          <p:nvPr>
            <p:ph type="body" idx="1"/>
          </p:nvPr>
        </p:nvSpPr>
        <p:spPr>
          <a:xfrm>
            <a:off x="457200" y="1600200"/>
            <a:ext cx="4186238" cy="4525963"/>
          </a:xfrm>
        </p:spPr>
        <p:txBody>
          <a:bodyPr>
            <a:normAutofit fontScale="70000" lnSpcReduction="20000"/>
          </a:bodyPr>
          <a:lstStyle/>
          <a:p>
            <a:r>
              <a:rPr lang="sr-Latn-RS" smtClean="0"/>
              <a:t>Kvantizacija vrijednosti intenziteta piksela na slici sa različitim brojem kvantizacionih nivoa – 2, 4, 8, 16, 32, 64, 128, 256 (odozdo prema gore)</a:t>
            </a:r>
          </a:p>
          <a:p>
            <a:r>
              <a:rPr lang="sr-Latn-RS" smtClean="0"/>
              <a:t>Pri malom broju nivoa vidljivi su prelazi između nijansi sive – </a:t>
            </a:r>
            <a:r>
              <a:rPr lang="sr-Latn-RS" smtClean="0">
                <a:solidFill>
                  <a:schemeClr val="tx2"/>
                </a:solidFill>
              </a:rPr>
              <a:t>banding</a:t>
            </a:r>
          </a:p>
          <a:p>
            <a:r>
              <a:rPr lang="sr-Latn-RS" smtClean="0"/>
              <a:t>Sa povećanjem broja nivoa dobija se utisak kontinuirane promjene intenziteta zato što ljudsko oko nije u stanju da razlikuje više od oko 200 različitih nijansi jedne boje</a:t>
            </a:r>
            <a:endParaRPr lang="sr-Latn-RS"/>
          </a:p>
        </p:txBody>
      </p:sp>
      <p:pic>
        <p:nvPicPr>
          <p:cNvPr id="23554" name="Picture 2"/>
          <p:cNvPicPr>
            <a:picLocks noChangeAspect="1" noChangeArrowheads="1"/>
          </p:cNvPicPr>
          <p:nvPr/>
        </p:nvPicPr>
        <p:blipFill>
          <a:blip r:embed="rId3" cstate="print"/>
          <a:srcRect/>
          <a:stretch>
            <a:fillRect/>
          </a:stretch>
        </p:blipFill>
        <p:spPr bwMode="auto">
          <a:xfrm>
            <a:off x="4857752" y="1357298"/>
            <a:ext cx="4152900" cy="4819650"/>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Posterizacija</a:t>
            </a:r>
            <a:endParaRPr lang="en-GB"/>
          </a:p>
        </p:txBody>
      </p:sp>
      <p:sp>
        <p:nvSpPr>
          <p:cNvPr id="3" name="Text Placeholder 2"/>
          <p:cNvSpPr>
            <a:spLocks noGrp="1"/>
          </p:cNvSpPr>
          <p:nvPr>
            <p:ph type="body" idx="1"/>
          </p:nvPr>
        </p:nvSpPr>
        <p:spPr>
          <a:xfrm>
            <a:off x="457200" y="1600200"/>
            <a:ext cx="4186238" cy="4525963"/>
          </a:xfrm>
        </p:spPr>
        <p:txBody>
          <a:bodyPr>
            <a:normAutofit fontScale="92500" lnSpcReduction="10000"/>
          </a:bodyPr>
          <a:lstStyle/>
          <a:p>
            <a:r>
              <a:rPr lang="sr-Latn-RS" smtClean="0"/>
              <a:t>Smanjenjem broja kvantizacionih nivoa u reprezentaciji slike dobija se efekat poznat kao </a:t>
            </a:r>
            <a:r>
              <a:rPr lang="sr-Latn-RS" smtClean="0">
                <a:solidFill>
                  <a:schemeClr val="tx2"/>
                </a:solidFill>
              </a:rPr>
              <a:t>posterizacija</a:t>
            </a:r>
          </a:p>
          <a:p>
            <a:pPr lvl="1"/>
            <a:r>
              <a:rPr lang="sr-Latn-RS" smtClean="0"/>
              <a:t>Neželjena posterizacija – banding</a:t>
            </a:r>
          </a:p>
          <a:p>
            <a:pPr lvl="1"/>
            <a:r>
              <a:rPr lang="sr-Latn-RS" smtClean="0"/>
              <a:t>Posterizacija kao fotografski efekat – prisutna u softveru za obradu slike</a:t>
            </a:r>
            <a:endParaRPr lang="en-GB"/>
          </a:p>
        </p:txBody>
      </p:sp>
      <p:pic>
        <p:nvPicPr>
          <p:cNvPr id="5" name="Picture 4" descr="Posterization_example.jpg"/>
          <p:cNvPicPr>
            <a:picLocks noChangeAspect="1"/>
          </p:cNvPicPr>
          <p:nvPr/>
        </p:nvPicPr>
        <p:blipFill>
          <a:blip r:embed="rId2" cstate="print"/>
          <a:stretch>
            <a:fillRect/>
          </a:stretch>
        </p:blipFill>
        <p:spPr>
          <a:xfrm>
            <a:off x="5072066" y="1214422"/>
            <a:ext cx="3626094" cy="4929222"/>
          </a:xfrm>
          <a:prstGeom prst="rect">
            <a:avLst/>
          </a:prstGeom>
        </p:spPr>
      </p:pic>
      <p:sp>
        <p:nvSpPr>
          <p:cNvPr id="6" name="TextBox 5"/>
          <p:cNvSpPr txBox="1"/>
          <p:nvPr/>
        </p:nvSpPr>
        <p:spPr>
          <a:xfrm>
            <a:off x="5072066" y="6357958"/>
            <a:ext cx="3643338" cy="369332"/>
          </a:xfrm>
          <a:prstGeom prst="rect">
            <a:avLst/>
          </a:prstGeom>
          <a:noFill/>
        </p:spPr>
        <p:txBody>
          <a:bodyPr wrap="square" rtlCol="0">
            <a:spAutoFit/>
          </a:bodyPr>
          <a:lstStyle/>
          <a:p>
            <a:r>
              <a:rPr lang="sr-Latn-RS" smtClean="0"/>
              <a:t>Izvor: Wikipedia</a:t>
            </a:r>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Analogni signal</a:t>
            </a:r>
            <a:endParaRPr lang="en-GB"/>
          </a:p>
        </p:txBody>
      </p:sp>
      <p:sp>
        <p:nvSpPr>
          <p:cNvPr id="3" name="Content Placeholder 2"/>
          <p:cNvSpPr>
            <a:spLocks noGrp="1"/>
          </p:cNvSpPr>
          <p:nvPr>
            <p:ph idx="1"/>
          </p:nvPr>
        </p:nvSpPr>
        <p:spPr>
          <a:xfrm>
            <a:off x="457200" y="1600200"/>
            <a:ext cx="8229600" cy="1471610"/>
          </a:xfrm>
        </p:spPr>
        <p:txBody>
          <a:bodyPr>
            <a:normAutofit fontScale="77500" lnSpcReduction="20000"/>
          </a:bodyPr>
          <a:lstStyle/>
          <a:p>
            <a:r>
              <a:rPr lang="sr-Latn-RS" smtClean="0"/>
              <a:t>Ako je signal određen u svakoj tački vremena/prostora i uz to njegove vrijednosti mogu biti proizvoljni realni brojevi govorimo o </a:t>
            </a:r>
            <a:r>
              <a:rPr lang="sr-Latn-RS" smtClean="0">
                <a:solidFill>
                  <a:srgbClr val="FF0000"/>
                </a:solidFill>
              </a:rPr>
              <a:t>analognom </a:t>
            </a:r>
            <a:r>
              <a:rPr lang="sr-Latn-RS" smtClean="0">
                <a:solidFill>
                  <a:srgbClr val="FF0000"/>
                </a:solidFill>
              </a:rPr>
              <a:t>signalu</a:t>
            </a:r>
            <a:endParaRPr lang="en-US" smtClean="0">
              <a:solidFill>
                <a:srgbClr val="FF0000"/>
              </a:solidFill>
            </a:endParaRPr>
          </a:p>
          <a:p>
            <a:r>
              <a:rPr lang="en-US" smtClean="0"/>
              <a:t>Signal je </a:t>
            </a:r>
            <a:r>
              <a:rPr lang="en-US" smtClean="0">
                <a:solidFill>
                  <a:schemeClr val="tx2"/>
                </a:solidFill>
              </a:rPr>
              <a:t>kontinualan </a:t>
            </a:r>
            <a:r>
              <a:rPr lang="en-US" smtClean="0"/>
              <a:t>u vremenu/prostoru i amplitudi</a:t>
            </a:r>
            <a:endParaRPr lang="sr-Latn-RS" smtClean="0">
              <a:solidFill>
                <a:schemeClr val="tx2"/>
              </a:solidFill>
            </a:endParaRPr>
          </a:p>
          <a:p>
            <a:endParaRPr lang="en-GB"/>
          </a:p>
        </p:txBody>
      </p:sp>
      <p:pic>
        <p:nvPicPr>
          <p:cNvPr id="1027" name="Picture 3"/>
          <p:cNvPicPr>
            <a:picLocks noChangeAspect="1" noChangeArrowheads="1"/>
          </p:cNvPicPr>
          <p:nvPr/>
        </p:nvPicPr>
        <p:blipFill>
          <a:blip r:embed="rId4" cstate="print"/>
          <a:srcRect/>
          <a:stretch>
            <a:fillRect/>
          </a:stretch>
        </p:blipFill>
        <p:spPr bwMode="auto">
          <a:xfrm>
            <a:off x="1905000" y="2857524"/>
            <a:ext cx="5334000" cy="4000500"/>
          </a:xfrm>
          <a:prstGeom prst="rect">
            <a:avLst/>
          </a:prstGeom>
          <a:noFill/>
          <a:ln w="9525">
            <a:noFill/>
            <a:miter lim="800000"/>
            <a:headEnd/>
            <a:tailEnd/>
          </a:ln>
          <a:effectLst/>
        </p:spPr>
      </p:pic>
      <p:pic>
        <p:nvPicPr>
          <p:cNvPr id="6" name="banjo.wav">
            <a:hlinkClick r:id="" action="ppaction://media"/>
          </p:cNvPr>
          <p:cNvPicPr>
            <a:picLocks noRot="1" noChangeAspect="1"/>
          </p:cNvPicPr>
          <p:nvPr>
            <a:wavAudioFile r:embed="rId1" name="banjo.wav"/>
          </p:nvPr>
        </p:nvPicPr>
        <p:blipFill>
          <a:blip r:embed="rId5" cstate="print"/>
          <a:stretch>
            <a:fillRect/>
          </a:stretch>
        </p:blipFill>
        <p:spPr>
          <a:xfrm>
            <a:off x="1214414" y="4643446"/>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6"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Digitalizacija signala</a:t>
            </a:r>
            <a:endParaRPr lang="en-GB"/>
          </a:p>
        </p:txBody>
      </p:sp>
      <p:sp>
        <p:nvSpPr>
          <p:cNvPr id="3" name="Content Placeholder 2"/>
          <p:cNvSpPr>
            <a:spLocks noGrp="1"/>
          </p:cNvSpPr>
          <p:nvPr>
            <p:ph idx="1"/>
          </p:nvPr>
        </p:nvSpPr>
        <p:spPr/>
        <p:txBody>
          <a:bodyPr/>
          <a:lstStyle/>
          <a:p>
            <a:r>
              <a:rPr lang="sr-Latn-RS" smtClean="0"/>
              <a:t>Prilikom digitalizacije signala potrebno je odgovoriti na tri pitanja:</a:t>
            </a:r>
          </a:p>
          <a:p>
            <a:pPr marL="914400" lvl="1" indent="-514350">
              <a:buFont typeface="+mj-lt"/>
              <a:buAutoNum type="arabicPeriod"/>
            </a:pPr>
            <a:r>
              <a:rPr lang="sr-Latn-RS" smtClean="0"/>
              <a:t>Kolika je brzina odmjeravanja?</a:t>
            </a:r>
          </a:p>
          <a:p>
            <a:pPr marL="914400" lvl="1" indent="-514350">
              <a:buFont typeface="+mj-lt"/>
              <a:buAutoNum type="arabicPeriod"/>
            </a:pPr>
            <a:r>
              <a:rPr lang="sr-Latn-RS" smtClean="0"/>
              <a:t>Koliko mora biti fina kvantizacija i da li je kvantizacija uniformna?</a:t>
            </a:r>
          </a:p>
          <a:p>
            <a:pPr marL="914400" lvl="1" indent="-514350">
              <a:buFont typeface="+mj-lt"/>
              <a:buAutoNum type="arabicPeriod"/>
            </a:pPr>
            <a:r>
              <a:rPr lang="sr-Latn-RS" smtClean="0"/>
              <a:t>U kom formatu će biti kodovani podaci (kakav je format fajla)?</a:t>
            </a:r>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Digitalni podaci</a:t>
            </a:r>
            <a:endParaRPr lang="en-GB"/>
          </a:p>
        </p:txBody>
      </p:sp>
      <p:sp>
        <p:nvSpPr>
          <p:cNvPr id="3" name="Content Placeholder 2"/>
          <p:cNvSpPr>
            <a:spLocks noGrp="1"/>
          </p:cNvSpPr>
          <p:nvPr>
            <p:ph idx="1"/>
          </p:nvPr>
        </p:nvSpPr>
        <p:spPr/>
        <p:txBody>
          <a:bodyPr>
            <a:normAutofit fontScale="92500" lnSpcReduction="20000"/>
          </a:bodyPr>
          <a:lstStyle/>
          <a:p>
            <a:r>
              <a:rPr lang="sr-Latn-RS" smtClean="0"/>
              <a:t>Osnovna jedinica podataka u digitalnom računaru je </a:t>
            </a:r>
            <a:r>
              <a:rPr lang="sr-Latn-RS" b="1" smtClean="0"/>
              <a:t>bit</a:t>
            </a:r>
          </a:p>
          <a:p>
            <a:r>
              <a:rPr lang="sr-Latn-RS" smtClean="0"/>
              <a:t>Bit može imati jednu od dvije vrijednosti (obično se smatra da su to 0 i 1)</a:t>
            </a:r>
          </a:p>
          <a:p>
            <a:r>
              <a:rPr lang="sr-Latn-RS" smtClean="0"/>
              <a:t>Jedan </a:t>
            </a:r>
            <a:r>
              <a:rPr lang="sr-Latn-RS" b="1" smtClean="0"/>
              <a:t>bajt</a:t>
            </a:r>
            <a:r>
              <a:rPr lang="sr-Latn-RS" smtClean="0"/>
              <a:t> je grupa od </a:t>
            </a:r>
            <a:r>
              <a:rPr lang="sr-Latn-RS" i="1" smtClean="0"/>
              <a:t>osam bita</a:t>
            </a:r>
          </a:p>
          <a:p>
            <a:r>
              <a:rPr lang="sr-Latn-RS" smtClean="0"/>
              <a:t>Memorija današnjih računara je konačna – može se čuvati samo konačan broj elemenata niza + vrijednosti elemenata moraju biti iz konačnog  skupa diskretnih vrijednosti</a:t>
            </a:r>
          </a:p>
          <a:p>
            <a:r>
              <a:rPr lang="sr-Latn-RS" smtClean="0"/>
              <a:t>Pomoću </a:t>
            </a:r>
            <a:r>
              <a:rPr lang="sr-Latn-RS" i="1" smtClean="0"/>
              <a:t>n </a:t>
            </a:r>
            <a:r>
              <a:rPr lang="sr-Latn-RS" smtClean="0"/>
              <a:t>bita moguće je predstaviti 2</a:t>
            </a:r>
            <a:r>
              <a:rPr lang="sr-Latn-RS" i="1" baseline="30000" smtClean="0"/>
              <a:t>n</a:t>
            </a:r>
            <a:r>
              <a:rPr lang="sr-Latn-RS" baseline="30000" smtClean="0"/>
              <a:t> </a:t>
            </a:r>
            <a:r>
              <a:rPr lang="sr-Latn-RS" smtClean="0"/>
              <a:t>različitih vrijednosti</a:t>
            </a:r>
          </a:p>
          <a:p>
            <a:endParaRPr lang="en-GB" i="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Diskretni signal</a:t>
            </a:r>
            <a:endParaRPr lang="en-GB"/>
          </a:p>
        </p:txBody>
      </p:sp>
      <p:sp>
        <p:nvSpPr>
          <p:cNvPr id="3" name="Content Placeholder 2"/>
          <p:cNvSpPr>
            <a:spLocks noGrp="1"/>
          </p:cNvSpPr>
          <p:nvPr>
            <p:ph idx="1"/>
          </p:nvPr>
        </p:nvSpPr>
        <p:spPr/>
        <p:txBody>
          <a:bodyPr>
            <a:normAutofit/>
          </a:bodyPr>
          <a:lstStyle/>
          <a:p>
            <a:r>
              <a:rPr lang="sr-Latn-RS" sz="2800" b="1" smtClean="0"/>
              <a:t>Diskretni signal </a:t>
            </a:r>
            <a:r>
              <a:rPr lang="sr-Latn-RS" sz="2800" smtClean="0"/>
              <a:t>je definisan samo u određenim (diskretnim) vremenskim trenucima, a njegova vrijednost može biti proizvoljan realan broj</a:t>
            </a:r>
            <a:endParaRPr lang="en-GB" sz="2800"/>
          </a:p>
        </p:txBody>
      </p:sp>
      <p:pic>
        <p:nvPicPr>
          <p:cNvPr id="2052" name="Picture 4"/>
          <p:cNvPicPr>
            <a:picLocks noChangeAspect="1" noChangeArrowheads="1"/>
          </p:cNvPicPr>
          <p:nvPr/>
        </p:nvPicPr>
        <p:blipFill>
          <a:blip r:embed="rId3" cstate="print"/>
          <a:srcRect/>
          <a:stretch>
            <a:fillRect/>
          </a:stretch>
        </p:blipFill>
        <p:spPr bwMode="auto">
          <a:xfrm>
            <a:off x="1905000" y="2857524"/>
            <a:ext cx="5334000" cy="4000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Digitalni signal</a:t>
            </a:r>
            <a:endParaRPr lang="en-GB"/>
          </a:p>
        </p:txBody>
      </p:sp>
      <p:sp>
        <p:nvSpPr>
          <p:cNvPr id="3" name="Content Placeholder 2"/>
          <p:cNvSpPr>
            <a:spLocks noGrp="1"/>
          </p:cNvSpPr>
          <p:nvPr>
            <p:ph idx="1"/>
          </p:nvPr>
        </p:nvSpPr>
        <p:spPr/>
        <p:txBody>
          <a:bodyPr>
            <a:normAutofit/>
          </a:bodyPr>
          <a:lstStyle/>
          <a:p>
            <a:r>
              <a:rPr lang="sr-Latn-RS" sz="2800" b="1" smtClean="0"/>
              <a:t>Digitalni signal </a:t>
            </a:r>
            <a:r>
              <a:rPr lang="sr-Latn-RS" sz="2800" smtClean="0"/>
              <a:t>je definisan samo u određenim (diskretnim) vremenskim trenucima i može poprimiti vrijednosti samo iz konačnog skupa diskretnih vrijednosti</a:t>
            </a:r>
            <a:endParaRPr lang="en-GB" sz="2800" b="1"/>
          </a:p>
        </p:txBody>
      </p:sp>
      <p:pic>
        <p:nvPicPr>
          <p:cNvPr id="3075" name="Picture 3"/>
          <p:cNvPicPr>
            <a:picLocks noChangeAspect="1" noChangeArrowheads="1"/>
          </p:cNvPicPr>
          <p:nvPr/>
        </p:nvPicPr>
        <p:blipFill>
          <a:blip r:embed="rId4" cstate="print"/>
          <a:srcRect/>
          <a:stretch>
            <a:fillRect/>
          </a:stretch>
        </p:blipFill>
        <p:spPr bwMode="auto">
          <a:xfrm>
            <a:off x="1905000" y="2857524"/>
            <a:ext cx="5334000" cy="4000500"/>
          </a:xfrm>
          <a:prstGeom prst="rect">
            <a:avLst/>
          </a:prstGeom>
          <a:noFill/>
          <a:ln w="9525">
            <a:noFill/>
            <a:miter lim="800000"/>
            <a:headEnd/>
            <a:tailEnd/>
          </a:ln>
          <a:effectLst/>
        </p:spPr>
      </p:pic>
      <p:pic>
        <p:nvPicPr>
          <p:cNvPr id="6" name="banjo.wav">
            <a:hlinkClick r:id="" action="ppaction://media"/>
          </p:cNvPr>
          <p:cNvPicPr>
            <a:picLocks noRot="1" noChangeAspect="1"/>
          </p:cNvPicPr>
          <p:nvPr>
            <a:wavAudioFile r:embed="rId1" name="banjo.wav"/>
          </p:nvPr>
        </p:nvPicPr>
        <p:blipFill>
          <a:blip r:embed="rId5" cstate="print"/>
          <a:stretch>
            <a:fillRect/>
          </a:stretch>
        </p:blipFill>
        <p:spPr>
          <a:xfrm>
            <a:off x="1214414" y="4643446"/>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6"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 = A \sin \left(2 \pi F t\right)$&#10;&#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 = A \sin \left(2 \pi F t + \phi \right)$&#10;&#10;&#10;\end{document}"/>
  <p:tag name="IGUANATEXSIZE" val="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6003</TotalTime>
  <Words>2622</Words>
  <Application>Microsoft Office PowerPoint</Application>
  <PresentationFormat>On-screen Show (4:3)</PresentationFormat>
  <Paragraphs>457</Paragraphs>
  <Slides>60</Slides>
  <Notes>22</Notes>
  <HiddenSlides>0</HiddenSlides>
  <MMClips>6</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Arial</vt:lpstr>
      <vt:lpstr>Calibri</vt:lpstr>
      <vt:lpstr>Helvetica</vt:lpstr>
      <vt:lpstr>CMMI10</vt:lpstr>
      <vt:lpstr>cmr10</vt:lpstr>
      <vt:lpstr>CMR7</vt:lpstr>
      <vt:lpstr>CMMI7</vt:lpstr>
      <vt:lpstr>Office Theme</vt:lpstr>
      <vt:lpstr>Digitalizacija</vt:lpstr>
      <vt:lpstr>Digitalna multimedija</vt:lpstr>
      <vt:lpstr>Analogni i digitalni podaci</vt:lpstr>
      <vt:lpstr>Analogni i digitalni signali</vt:lpstr>
      <vt:lpstr>Analogni i digitalni signali (nastavak)</vt:lpstr>
      <vt:lpstr>Analogni signal</vt:lpstr>
      <vt:lpstr>Digitalni podaci</vt:lpstr>
      <vt:lpstr>Diskretni signal</vt:lpstr>
      <vt:lpstr>Digitalni signal</vt:lpstr>
      <vt:lpstr>Digitalni podaci</vt:lpstr>
      <vt:lpstr>Digitalni podaci</vt:lpstr>
      <vt:lpstr>Digitalni podaci</vt:lpstr>
      <vt:lpstr>Digitalni podaci</vt:lpstr>
      <vt:lpstr>Digitalizacija</vt:lpstr>
      <vt:lpstr>Digitalizacija</vt:lpstr>
      <vt:lpstr>Odmjeravanje signala</vt:lpstr>
      <vt:lpstr>Kvantizacija signala</vt:lpstr>
      <vt:lpstr>Kodovanje signala</vt:lpstr>
      <vt:lpstr>Digitalizacija signala</vt:lpstr>
      <vt:lpstr>Digitalizacija signala</vt:lpstr>
      <vt:lpstr>Digitalno/analogna konverzija</vt:lpstr>
      <vt:lpstr>Ali...</vt:lpstr>
      <vt:lpstr>Ali...</vt:lpstr>
      <vt:lpstr>Sinusoida</vt:lpstr>
      <vt:lpstr>Parametri sinusoide Amplituda</vt:lpstr>
      <vt:lpstr>Parametri sinusoide Frekvencija</vt:lpstr>
      <vt:lpstr>Parametri sinusoide Frekvencija</vt:lpstr>
      <vt:lpstr>Parametri sinusoide Početna faza</vt:lpstr>
      <vt:lpstr>Odmjeravanje sinusoide</vt:lpstr>
      <vt:lpstr>Odmjeravanje sinusoide</vt:lpstr>
      <vt:lpstr>Odmjeravanje sinusoide (nastavak)</vt:lpstr>
      <vt:lpstr>Odmjeravanje sinusoide (nastavak)</vt:lpstr>
      <vt:lpstr>Kriterijum za odmjeravanje sinusoide</vt:lpstr>
      <vt:lpstr>Šta ako promašimo?</vt:lpstr>
      <vt:lpstr>Dobar primjer na neočekivanom mjestu </vt:lpstr>
      <vt:lpstr>Odmjeravanje okretanja točka 1</vt:lpstr>
      <vt:lpstr>Odmjeravanje okretanja točka 2</vt:lpstr>
      <vt:lpstr>Moiré efekat</vt:lpstr>
      <vt:lpstr>Šta sa signalima iz stvarnog svijeta?</vt:lpstr>
      <vt:lpstr>Frekvencijska reprezentacija signala</vt:lpstr>
      <vt:lpstr>Frekvencijska reprezentacija signala</vt:lpstr>
      <vt:lpstr>Frekvencijska reprezentacija signala (nastavak)</vt:lpstr>
      <vt:lpstr>Frekvencijska reprezentacija signala (nastavak)</vt:lpstr>
      <vt:lpstr>Furijeov red</vt:lpstr>
      <vt:lpstr>Frekvencijska analiza signala (Spektar signala)</vt:lpstr>
      <vt:lpstr>Furijeova analiza signala</vt:lpstr>
      <vt:lpstr>Teorema o odmjeravanju</vt:lpstr>
      <vt:lpstr>Preklapanje spektra</vt:lpstr>
      <vt:lpstr>Efekat preklapanja spektra kod slike</vt:lpstr>
      <vt:lpstr>Efekat preklapanja spektra kod slike</vt:lpstr>
      <vt:lpstr>Kako izbjeći preklapanje spektra?</vt:lpstr>
      <vt:lpstr>Kako izbjeći preklapanje spektra?</vt:lpstr>
      <vt:lpstr>Kvantizacija signala</vt:lpstr>
      <vt:lpstr>Uticaj kvantizacije na količinu podataka i kvalitet signala</vt:lpstr>
      <vt:lpstr>Uticaj kvantizacije na količinu podataka i kvalitet signala</vt:lpstr>
      <vt:lpstr>Uticaj kvantizacije na količinu podataka i kvalitet signala</vt:lpstr>
      <vt:lpstr>Uticaj kvantizacije na količinu podataka i kvalitet signala</vt:lpstr>
      <vt:lpstr>Kvantizacija intenziteta piksela</vt:lpstr>
      <vt:lpstr>Posterizacija</vt:lpstr>
      <vt:lpstr>Digitalizacija signala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vlador</dc:creator>
  <cp:lastModifiedBy>vlador</cp:lastModifiedBy>
  <cp:revision>94</cp:revision>
  <dcterms:created xsi:type="dcterms:W3CDTF">2014-10-08T13:01:11Z</dcterms:created>
  <dcterms:modified xsi:type="dcterms:W3CDTF">2016-02-25T14:07:32Z</dcterms:modified>
</cp:coreProperties>
</file>