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6" r:id="rId3"/>
    <p:sldId id="287" r:id="rId4"/>
    <p:sldId id="257" r:id="rId5"/>
    <p:sldId id="258" r:id="rId6"/>
    <p:sldId id="259" r:id="rId7"/>
    <p:sldId id="262" r:id="rId8"/>
    <p:sldId id="260" r:id="rId9"/>
    <p:sldId id="288" r:id="rId10"/>
    <p:sldId id="261" r:id="rId11"/>
    <p:sldId id="264" r:id="rId12"/>
    <p:sldId id="265" r:id="rId13"/>
    <p:sldId id="266" r:id="rId14"/>
    <p:sldId id="267" r:id="rId15"/>
    <p:sldId id="268" r:id="rId16"/>
    <p:sldId id="269" r:id="rId17"/>
    <p:sldId id="294" r:id="rId18"/>
    <p:sldId id="293" r:id="rId19"/>
    <p:sldId id="270" r:id="rId20"/>
    <p:sldId id="289" r:id="rId21"/>
    <p:sldId id="290" r:id="rId22"/>
    <p:sldId id="291" r:id="rId23"/>
    <p:sldId id="292" r:id="rId24"/>
    <p:sldId id="29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959" autoAdjust="0"/>
  </p:normalViewPr>
  <p:slideViewPr>
    <p:cSldViewPr>
      <p:cViewPr varScale="1">
        <p:scale>
          <a:sx n="92" d="100"/>
          <a:sy n="92" d="100"/>
        </p:scale>
        <p:origin x="-11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E3A5B-246B-43B3-A530-2CFBB0D26FBC}" type="datetimeFigureOut">
              <a:rPr lang="sr-Latn-BA" smtClean="0"/>
              <a:pPr/>
              <a:t>8.3.2016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F7EF1-E598-4B26-AF4B-391B474B1E0F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smtClean="0"/>
              <a:t>Prolazak</a:t>
            </a:r>
            <a:r>
              <a:rPr lang="sr-Latn-BA" baseline="0" smtClean="0"/>
              <a:t> kroz stranice hiperteksta je obično nelinearan. Ova činjenica utiče na način organizacije materijala.</a:t>
            </a:r>
          </a:p>
          <a:p>
            <a:r>
              <a:rPr lang="sr-Latn-BA" baseline="0" smtClean="0"/>
              <a:t>Očigledno web stranica je primjer hipertekstualnog sadržaja.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54C7E4-829C-440E-9BFA-5373B58D7F0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smtClean="0"/>
              <a:t>Kažemo “u</a:t>
            </a:r>
            <a:r>
              <a:rPr lang="sr-Latn-BA" baseline="0" smtClean="0"/>
              <a:t> nedostatku boljeg termina” zato što se u nekim situacijama link ne bira pomoću miša. Ovo se može desiti npr. ako osobe sa invaliditetom posjećuju stranicu i, uopšte, kada se koriste netradicionalni uređaji i softver za pristup webu.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F7EF1-E598-4B26-AF4B-391B474B1E0F}" type="slidenum">
              <a:rPr lang="sr-Latn-BA" smtClean="0"/>
              <a:pPr/>
              <a:t>16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1B8F-E277-4B58-91C2-834EAADDA0C7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ISO_639-1_code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ing-materials.org/" TargetMode="External"/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.org/standards/webdesign/htmlcs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rackets.i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Hipermedija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Multimediji</a:t>
            </a:r>
          </a:p>
          <a:p>
            <a:r>
              <a:rPr lang="en-US" smtClean="0"/>
              <a:t>Tehnolo</a:t>
            </a:r>
            <a:r>
              <a:rPr lang="sr-Latn-BA" smtClean="0"/>
              <a:t>ški fakultet</a:t>
            </a:r>
          </a:p>
          <a:p>
            <a:r>
              <a:rPr lang="sr-Latn-BA" smtClean="0"/>
              <a:t>Univerzitet u Banjoj Luci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92895"/>
          </a:xfrm>
        </p:spPr>
        <p:txBody>
          <a:bodyPr/>
          <a:lstStyle/>
          <a:p>
            <a:r>
              <a:rPr lang="sr-Latn-BA" smtClean="0"/>
              <a:t>HTML dokument počinje </a:t>
            </a:r>
            <a:r>
              <a:rPr lang="sr-Latn-BA" smtClean="0">
                <a:solidFill>
                  <a:srgbClr val="C00000"/>
                </a:solidFill>
              </a:rPr>
              <a:t>deklaracijom tipa dokumenta (doctype)</a:t>
            </a:r>
            <a:endParaRPr lang="sr-Latn-BA" smtClean="0"/>
          </a:p>
          <a:p>
            <a:pPr lvl="1"/>
            <a:r>
              <a:rPr lang="sr-Latn-BA" smtClean="0"/>
              <a:t>Kada je prisutna čitač nastoji da prati relevantnu specifikaciju jezika</a:t>
            </a:r>
          </a:p>
          <a:p>
            <a:pPr lvl="1"/>
            <a:r>
              <a:rPr lang="sr-Latn-BA" smtClean="0"/>
              <a:t>Za HTML 5 je: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43240" y="4357694"/>
            <a:ext cx="285752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r-Latn-BA" sz="2800" smtClean="0"/>
              <a:t>&lt;!DOCTYPE html&gt;</a:t>
            </a:r>
            <a:endParaRPr 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HTML element mo</a:t>
            </a:r>
            <a:r>
              <a:rPr lang="sr-Latn-BA" smtClean="0"/>
              <a:t>že sadržati druge HTML elemente</a:t>
            </a:r>
            <a:endParaRPr lang="en-US" smtClean="0"/>
          </a:p>
          <a:p>
            <a:r>
              <a:rPr lang="sr-Latn-BA" smtClean="0"/>
              <a:t>HTML dokument ima strukturu stabla</a:t>
            </a:r>
          </a:p>
          <a:p>
            <a:r>
              <a:rPr lang="sr-Latn-BA" smtClean="0"/>
              <a:t>Korijen stabla je </a:t>
            </a:r>
            <a:r>
              <a:rPr lang="sr-Latn-BA" smtClean="0">
                <a:solidFill>
                  <a:srgbClr val="C00000"/>
                </a:solidFill>
              </a:rPr>
              <a:t>html</a:t>
            </a:r>
            <a:r>
              <a:rPr lang="sr-Latn-BA" smtClean="0"/>
              <a:t> element</a:t>
            </a:r>
          </a:p>
          <a:p>
            <a:pPr lvl="1"/>
            <a:r>
              <a:rPr lang="sr-Latn-BA" smtClean="0"/>
              <a:t>&lt;html&gt;...&lt;/html&gt;</a:t>
            </a:r>
          </a:p>
          <a:p>
            <a:r>
              <a:rPr lang="sr-Latn-BA" smtClean="0"/>
              <a:t>Na sljedećem nivou nalaze se elementi </a:t>
            </a:r>
            <a:r>
              <a:rPr lang="sr-Latn-BA" smtClean="0">
                <a:solidFill>
                  <a:srgbClr val="C00000"/>
                </a:solidFill>
              </a:rPr>
              <a:t>head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body</a:t>
            </a:r>
          </a:p>
          <a:p>
            <a:pPr lvl="1"/>
            <a:r>
              <a:rPr lang="sr-Latn-BA" smtClean="0"/>
              <a:t>&lt;head&gt;...&lt;/head&gt; sadrži informacije o dokumentu</a:t>
            </a:r>
          </a:p>
          <a:p>
            <a:pPr lvl="1"/>
            <a:r>
              <a:rPr lang="sr-Latn-BA" smtClean="0"/>
              <a:t>&lt;body&gt;...&lt;/body&gt; sadrži vidljivi sadržaj stranice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mtClean="0"/>
              <a:t>&lt;!DOCTYPE html&gt;</a:t>
            </a:r>
            <a:endParaRPr lang="sr-Latn-BA" smtClean="0"/>
          </a:p>
          <a:p>
            <a:pPr>
              <a:buNone/>
            </a:pPr>
            <a:r>
              <a:rPr lang="en-US" smtClean="0"/>
              <a:t>&lt;html&gt;</a:t>
            </a: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&lt;head&gt;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&lt;title&gt;</a:t>
            </a:r>
            <a:r>
              <a:rPr lang="sr-Latn-BA" smtClean="0"/>
              <a:t>Naslov stranice</a:t>
            </a:r>
            <a:r>
              <a:rPr lang="en-US" smtClean="0"/>
              <a:t>&lt;/title&gt;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&lt;/head&gt;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&lt;body&gt;</a:t>
            </a:r>
            <a:br>
              <a:rPr lang="en-US" smtClean="0"/>
            </a:b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&lt;h1&gt;M</a:t>
            </a:r>
            <a:r>
              <a:rPr lang="sr-Latn-BA" smtClean="0"/>
              <a:t>oj prvi podnaslov.</a:t>
            </a:r>
            <a:r>
              <a:rPr lang="en-US" smtClean="0"/>
              <a:t>&lt;/h1&gt;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    </a:t>
            </a:r>
            <a:r>
              <a:rPr lang="en-US" smtClean="0"/>
              <a:t>&lt;p&gt;M</a:t>
            </a:r>
            <a:r>
              <a:rPr lang="sr-Latn-BA" smtClean="0"/>
              <a:t>oj prvi paragraf</a:t>
            </a:r>
            <a:r>
              <a:rPr lang="en-US" smtClean="0"/>
              <a:t>.&lt;/p&gt;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&lt;/body&gt;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&lt;/html&gt; 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Značenje tagova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&lt;title&gt;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&lt;/title&gt;</a:t>
            </a:r>
            <a:r>
              <a:rPr lang="en-US" smtClean="0"/>
              <a:t> </a:t>
            </a:r>
            <a:r>
              <a:rPr lang="sr-Latn-BA" smtClean="0"/>
              <a:t>je naslov dokumenta</a:t>
            </a:r>
          </a:p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&lt;h1&gt;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&lt;/h1&gt;</a:t>
            </a:r>
            <a:r>
              <a:rPr lang="en-US" smtClean="0"/>
              <a:t> </a:t>
            </a:r>
            <a:r>
              <a:rPr lang="sr-Latn-BA" smtClean="0"/>
              <a:t>je podnaslov</a:t>
            </a:r>
          </a:p>
          <a:p>
            <a:r>
              <a:rPr lang="sr-Latn-BA" smtClean="0"/>
              <a:t>Podnaslovi na različitim nivoima se označavaju sa </a:t>
            </a:r>
            <a:r>
              <a:rPr lang="sr-Latn-BA" b="1" smtClean="0"/>
              <a:t>&lt;h1&gt;</a:t>
            </a:r>
            <a:r>
              <a:rPr lang="sr-Latn-BA" smtClean="0"/>
              <a:t> do </a:t>
            </a:r>
            <a:r>
              <a:rPr lang="sr-Latn-BA" b="1" smtClean="0"/>
              <a:t>&lt;h6&gt;</a:t>
            </a:r>
            <a:endParaRPr lang="sr-Latn-BA" smtClean="0"/>
          </a:p>
          <a:p>
            <a:r>
              <a:rPr lang="sr-Latn-BA" smtClean="0"/>
              <a:t>Tekst između </a:t>
            </a:r>
            <a:r>
              <a:rPr lang="en-US" b="1" smtClean="0"/>
              <a:t>&lt;p&gt;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&lt;/p&gt;</a:t>
            </a:r>
            <a:r>
              <a:rPr lang="en-US" smtClean="0"/>
              <a:t> </a:t>
            </a:r>
            <a:r>
              <a:rPr lang="sr-Latn-BA" smtClean="0"/>
              <a:t>je paragraf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atributi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HTML element</a:t>
            </a:r>
            <a:r>
              <a:rPr lang="sr-Latn-BA" smtClean="0"/>
              <a:t>i mogu imati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endParaRPr lang="en-US" smtClean="0">
              <a:solidFill>
                <a:srgbClr val="C00000"/>
              </a:solidFill>
            </a:endParaRPr>
          </a:p>
          <a:p>
            <a:r>
              <a:rPr lang="sr-Latn-BA" smtClean="0"/>
              <a:t>Atributi sadrže </a:t>
            </a:r>
            <a:r>
              <a:rPr lang="sr-Latn-BA" smtClean="0">
                <a:solidFill>
                  <a:srgbClr val="C00000"/>
                </a:solidFill>
              </a:rPr>
              <a:t>dodatne informacije </a:t>
            </a:r>
            <a:r>
              <a:rPr lang="sr-Latn-BA" smtClean="0"/>
              <a:t>o elementu</a:t>
            </a:r>
            <a:endParaRPr lang="en-US" smtClean="0"/>
          </a:p>
          <a:p>
            <a:r>
              <a:rPr lang="sr-Latn-BA" smtClean="0"/>
              <a:t>Atributi se uvijek zadaju u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otvarajućem tagu</a:t>
            </a:r>
            <a:endParaRPr lang="en-US" smtClean="0"/>
          </a:p>
          <a:p>
            <a:r>
              <a:rPr lang="sr-Latn-BA" smtClean="0"/>
              <a:t>Atributi se sastoje iz parova ime/vrijednost: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ime=“vrijednost”</a:t>
            </a:r>
            <a:endParaRPr lang="en-US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r-Latn-BA" smtClean="0"/>
              <a:t>Npr. jezik dokumenta se definiše sa:</a:t>
            </a:r>
          </a:p>
          <a:p>
            <a:pPr lvl="1"/>
            <a:r>
              <a:rPr lang="sr-Latn-BA" smtClean="0"/>
              <a:t>&lt;html </a:t>
            </a:r>
            <a:r>
              <a:rPr lang="sr-Latn-BA" smtClean="0">
                <a:solidFill>
                  <a:srgbClr val="C00000"/>
                </a:solidFill>
              </a:rPr>
              <a:t>lang=</a:t>
            </a:r>
            <a:r>
              <a:rPr lang="en-US" smtClean="0">
                <a:solidFill>
                  <a:srgbClr val="C00000"/>
                </a:solidFill>
              </a:rPr>
              <a:t>“</a:t>
            </a:r>
            <a:r>
              <a:rPr lang="sr-Latn-BA" smtClean="0">
                <a:solidFill>
                  <a:srgbClr val="C00000"/>
                </a:solidFill>
              </a:rPr>
              <a:t>sr</a:t>
            </a:r>
            <a:r>
              <a:rPr lang="en-US" smtClean="0">
                <a:solidFill>
                  <a:srgbClr val="C00000"/>
                </a:solidFill>
              </a:rPr>
              <a:t>”</a:t>
            </a:r>
            <a:r>
              <a:rPr lang="sr-Latn-BA" smtClean="0"/>
              <a:t>&gt;</a:t>
            </a:r>
          </a:p>
          <a:p>
            <a:pPr lvl="1"/>
            <a:r>
              <a:rPr lang="sr-Latn-BA" smtClean="0"/>
              <a:t>Važno za pretraživače i čitače ekrana</a:t>
            </a:r>
          </a:p>
          <a:p>
            <a:pPr lvl="1"/>
            <a:r>
              <a:rPr lang="sr-Latn-BA" smtClean="0"/>
              <a:t>Kodovi jezika definisani u </a:t>
            </a:r>
            <a:r>
              <a:rPr lang="en-US" smtClean="0">
                <a:solidFill>
                  <a:srgbClr val="C00000"/>
                </a:solidFill>
              </a:rPr>
              <a:t>ISO 639-1</a:t>
            </a:r>
          </a:p>
          <a:p>
            <a:pPr lvl="1"/>
            <a:r>
              <a:rPr lang="en-US" smtClean="0">
                <a:hlinkClick r:id="rId2"/>
              </a:rPr>
              <a:t>https://en.wikipedia.org/wiki/List_of_ISO_639-1_codes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Prazan element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smtClean="0"/>
              <a:t>Prazni elementi nemaju sadržaj</a:t>
            </a:r>
          </a:p>
          <a:p>
            <a:r>
              <a:rPr lang="sr-Latn-BA" smtClean="0"/>
              <a:t>Predstavljaju se neuparenim tagovima</a:t>
            </a:r>
          </a:p>
          <a:p>
            <a:r>
              <a:rPr lang="sr-Latn-BA" smtClean="0"/>
              <a:t>Primjer: definisanje skupa znakova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&lt;meta charset=“utf-8”&gt;</a:t>
            </a:r>
          </a:p>
          <a:p>
            <a:r>
              <a:rPr lang="sr-Latn-BA" smtClean="0"/>
              <a:t>Prelazak u novi red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&lt;br&gt;</a:t>
            </a:r>
          </a:p>
          <a:p>
            <a:r>
              <a:rPr lang="sr-Latn-BA" smtClean="0"/>
              <a:t>Prazan element se može zatvoriti (ali nije neophodno)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&lt;br /&gt;</a:t>
            </a: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Linkovi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smtClean="0"/>
              <a:t>HTML linkovi su </a:t>
            </a:r>
            <a:r>
              <a:rPr lang="sr-Latn-BA" smtClean="0">
                <a:solidFill>
                  <a:srgbClr val="C00000"/>
                </a:solidFill>
              </a:rPr>
              <a:t>hiperlinkovi</a:t>
            </a:r>
          </a:p>
          <a:p>
            <a:r>
              <a:rPr lang="sr-Latn-BA" smtClean="0">
                <a:solidFill>
                  <a:srgbClr val="C00000"/>
                </a:solidFill>
              </a:rPr>
              <a:t>Hiperlink</a:t>
            </a:r>
            <a:r>
              <a:rPr lang="sr-Latn-BA" smtClean="0"/>
              <a:t> je element, tekst ili slika na koju se može kliknuti (u nedostatku boljeg termina) i preći na drugi dokument</a:t>
            </a:r>
          </a:p>
          <a:p>
            <a:r>
              <a:rPr lang="sr-Latn-BA" smtClean="0"/>
              <a:t>Linkovi se definišu pomoću taga </a:t>
            </a:r>
            <a:r>
              <a:rPr lang="sr-Latn-BA" smtClean="0">
                <a:solidFill>
                  <a:srgbClr val="C00000"/>
                </a:solidFill>
              </a:rPr>
              <a:t>&lt;a&gt;</a:t>
            </a:r>
            <a:r>
              <a:rPr lang="en-US" smtClean="0">
                <a:solidFill>
                  <a:srgbClr val="C00000"/>
                </a:solidFill>
              </a:rPr>
              <a:t>…&lt;/a&gt;</a:t>
            </a:r>
            <a:endParaRPr lang="sr-Latn-BA" smtClean="0">
              <a:solidFill>
                <a:srgbClr val="C00000"/>
              </a:solidFill>
            </a:endParaRPr>
          </a:p>
          <a:p>
            <a:pPr lvl="1"/>
            <a:r>
              <a:rPr lang="sr-Latn-BA" smtClean="0"/>
              <a:t>&lt;a href=“adresa”&gt;tekst linka&lt;/a&gt;</a:t>
            </a:r>
          </a:p>
          <a:p>
            <a:pPr lvl="1"/>
            <a:r>
              <a:rPr lang="sr-Latn-BA" smtClean="0"/>
              <a:t>Atribut </a:t>
            </a:r>
            <a:r>
              <a:rPr lang="sr-Latn-BA" smtClean="0">
                <a:solidFill>
                  <a:srgbClr val="C00000"/>
                </a:solidFill>
              </a:rPr>
              <a:t>href</a:t>
            </a:r>
            <a:r>
              <a:rPr lang="sr-Latn-BA" smtClean="0"/>
              <a:t> sadrži adresu odredišta</a:t>
            </a:r>
          </a:p>
          <a:p>
            <a:pPr lvl="1"/>
            <a:r>
              <a:rPr lang="sr-Latn-BA" smtClean="0"/>
              <a:t>Tekst linka je vidljivi dio linka</a:t>
            </a:r>
          </a:p>
          <a:p>
            <a:pPr lvl="1"/>
            <a:r>
              <a:rPr lang="sr-Latn-BA" smtClean="0"/>
              <a:t>Uobičajeno je da vidljivi dio linka bude vizuelno ili na drugi način istaknut da bi se naznačilo da je u pitanju link</a:t>
            </a:r>
          </a:p>
          <a:p>
            <a:pPr lvl="1"/>
            <a:r>
              <a:rPr lang="sr-Latn-BA" smtClean="0"/>
              <a:t>Vidljivi dio linka ne mora da bude tekst, može biti slika ili bilo koji drugi HTML element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/>
              <a:t>&lt;a href=“http://www.etfbl.net”&gt;Elektrotehnički fakultet&lt;/a&gt;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Link na određeno mjesto na stranici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800" smtClean="0"/>
              <a:t>Link može da ukazuje na određeno mjesto na stranici</a:t>
            </a:r>
          </a:p>
          <a:p>
            <a:r>
              <a:rPr lang="sr-Latn-RS" sz="2800" smtClean="0"/>
              <a:t>Potrebno je prvo definisati ciljnu lokaciju pomoću </a:t>
            </a:r>
            <a:r>
              <a:rPr lang="sr-Latn-RS" sz="2800" smtClean="0">
                <a:solidFill>
                  <a:srgbClr val="C00000"/>
                </a:solidFill>
              </a:rPr>
              <a:t>id </a:t>
            </a:r>
            <a:r>
              <a:rPr lang="sr-Latn-RS" sz="2800" smtClean="0"/>
              <a:t>atributa</a:t>
            </a:r>
          </a:p>
          <a:p>
            <a:pPr lvl="1"/>
            <a:r>
              <a:rPr lang="sr-Latn-RS" sz="2400" smtClean="0"/>
              <a:t>Svaki HTML element posjeduje atribut id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&lt;h2 id=“glava2”&gt;Glava 2&lt;/h2&gt;</a:t>
            </a:r>
          </a:p>
          <a:p>
            <a:r>
              <a:rPr lang="sr-Latn-RS" sz="2800" smtClean="0"/>
              <a:t>Link na prethodno definisanu lokaciju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&lt;a href=“#glava2”&gt;Idi na glavu 2&lt;/a&gt;</a:t>
            </a:r>
          </a:p>
          <a:p>
            <a:r>
              <a:rPr lang="sr-Latn-RS" sz="2800" smtClean="0"/>
              <a:t>Možemo ići i na određeno mjesto na drugoj stranici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&lt;a href=“stranica.html#glava4”&gt;Glava 4 na drugoj stranici&lt;/a&gt;</a:t>
            </a:r>
            <a:endParaRPr lang="en-GB" sz="24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Još o linkovima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smtClean="0"/>
              <a:t>Moguće je signalizirati čitaču </a:t>
            </a:r>
            <a:r>
              <a:rPr lang="sr-Latn-RS" smtClean="0">
                <a:solidFill>
                  <a:srgbClr val="C00000"/>
                </a:solidFill>
              </a:rPr>
              <a:t>gdje </a:t>
            </a:r>
            <a:r>
              <a:rPr lang="sr-Latn-RS" smtClean="0"/>
              <a:t>da otvori ciljni dokument</a:t>
            </a:r>
          </a:p>
          <a:p>
            <a:r>
              <a:rPr lang="sr-Latn-RS" smtClean="0"/>
              <a:t>Koristi se atribut </a:t>
            </a:r>
            <a:r>
              <a:rPr lang="sr-Latn-RS" smtClean="0">
                <a:solidFill>
                  <a:srgbClr val="C00000"/>
                </a:solidFill>
              </a:rPr>
              <a:t>target</a:t>
            </a:r>
            <a:r>
              <a:rPr lang="sr-Latn-RS" smtClean="0"/>
              <a:t> elementa </a:t>
            </a:r>
            <a:r>
              <a:rPr lang="sr-Latn-RS" smtClean="0">
                <a:solidFill>
                  <a:srgbClr val="002060"/>
                </a:solidFill>
              </a:rPr>
              <a:t>a</a:t>
            </a:r>
          </a:p>
          <a:p>
            <a:pPr lvl="1">
              <a:buNone/>
            </a:pPr>
            <a:r>
              <a:rPr lang="sr-Latn-RS" smtClean="0">
                <a:solidFill>
                  <a:srgbClr val="002060"/>
                </a:solidFill>
              </a:rPr>
              <a:t>&lt;a href=“adresa” </a:t>
            </a:r>
            <a:r>
              <a:rPr lang="sr-Latn-RS" smtClean="0">
                <a:solidFill>
                  <a:srgbClr val="C00000"/>
                </a:solidFill>
              </a:rPr>
              <a:t>target=“_blank”</a:t>
            </a:r>
            <a:r>
              <a:rPr lang="sr-Latn-RS" smtClean="0">
                <a:solidFill>
                  <a:srgbClr val="002060"/>
                </a:solidFill>
              </a:rPr>
              <a:t>&gt;Otvara se u novom prozoru&lt;/a&gt;</a:t>
            </a:r>
          </a:p>
          <a:p>
            <a:r>
              <a:rPr lang="sr-Latn-RS" smtClean="0"/>
              <a:t>Moguće vrijednosti su: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_blank</a:t>
            </a:r>
            <a:r>
              <a:rPr lang="sr-Latn-RS" smtClean="0">
                <a:solidFill>
                  <a:srgbClr val="002060"/>
                </a:solidFill>
              </a:rPr>
              <a:t> </a:t>
            </a:r>
            <a:r>
              <a:rPr lang="sr-Latn-RS" smtClean="0"/>
              <a:t>-</a:t>
            </a:r>
            <a:r>
              <a:rPr lang="en-GB" smtClean="0"/>
              <a:t> </a:t>
            </a:r>
            <a:r>
              <a:rPr lang="sr-Latn-RS" smtClean="0"/>
              <a:t>Otvara ciljni dokument u novom prozoru ili kartici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_self </a:t>
            </a:r>
            <a:r>
              <a:rPr lang="sr-Latn-RS" smtClean="0"/>
              <a:t>- Otvara ciljni dokument u istom prozoru ili okviru (default)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_parent </a:t>
            </a:r>
            <a:r>
              <a:rPr lang="sr-Latn-RS" smtClean="0"/>
              <a:t>- Otvara ciljni dokument u roditeljskom okviru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_top </a:t>
            </a:r>
            <a:r>
              <a:rPr lang="sr-Latn-RS" smtClean="0"/>
              <a:t>- Otvara ciljni dokument u čitavom prozoru</a:t>
            </a:r>
          </a:p>
          <a:p>
            <a:pPr lvl="1"/>
            <a:r>
              <a:rPr lang="sr-Latn-RS" i="1" smtClean="0">
                <a:solidFill>
                  <a:srgbClr val="002060"/>
                </a:solidFill>
              </a:rPr>
              <a:t>imefrejma</a:t>
            </a:r>
            <a:r>
              <a:rPr lang="en-GB" smtClean="0"/>
              <a:t> </a:t>
            </a:r>
            <a:r>
              <a:rPr lang="sr-Latn-RS" smtClean="0"/>
              <a:t>- Otvara ciljni dokument u okviru sa navedenim imenom</a:t>
            </a:r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Slike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smtClean="0"/>
              <a:t>HTML omogućava da se u stranicu uključi slika</a:t>
            </a:r>
          </a:p>
          <a:p>
            <a:r>
              <a:rPr lang="sr-Latn-BA" smtClean="0"/>
              <a:t>Slika se uključuje pomoću taga </a:t>
            </a:r>
            <a:r>
              <a:rPr lang="sr-Latn-BA" smtClean="0">
                <a:solidFill>
                  <a:srgbClr val="C00000"/>
                </a:solidFill>
              </a:rPr>
              <a:t>&lt;img&gt;</a:t>
            </a:r>
            <a:endParaRPr lang="sr-Latn-BA" smtClean="0"/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&lt;img src=“adresa” alt=“neki tekst”&gt;</a:t>
            </a:r>
          </a:p>
          <a:p>
            <a:pPr lvl="1"/>
            <a:r>
              <a:rPr lang="sr-Latn-BA" smtClean="0"/>
              <a:t>Prazan HTML element, sadrži samo atribute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src</a:t>
            </a:r>
            <a:r>
              <a:rPr lang="sr-Latn-BA" smtClean="0"/>
              <a:t> atribut je adresa slike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alt</a:t>
            </a:r>
            <a:r>
              <a:rPr lang="sr-Latn-BA" smtClean="0"/>
              <a:t> atribut je tekst koji se ispisuje ako se slika ne može prikazati (npr. ako se koristi audio čitač)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&lt;img src=“lena.jpg” alt=“Slika djevojke” width=“256” height=“256”&gt;</a:t>
            </a:r>
          </a:p>
          <a:p>
            <a:pPr lvl="1"/>
            <a:r>
              <a:rPr lang="sr-Latn-BA" smtClean="0"/>
              <a:t>Atributima </a:t>
            </a:r>
            <a:r>
              <a:rPr lang="sr-Latn-BA" smtClean="0">
                <a:solidFill>
                  <a:srgbClr val="C00000"/>
                </a:solidFill>
              </a:rPr>
              <a:t>width</a:t>
            </a:r>
            <a:r>
              <a:rPr lang="sr-Latn-BA" smtClean="0"/>
              <a:t> i </a:t>
            </a:r>
            <a:r>
              <a:rPr lang="sr-Latn-BA" smtClean="0">
                <a:solidFill>
                  <a:srgbClr val="C00000"/>
                </a:solidFill>
              </a:rPr>
              <a:t>height</a:t>
            </a:r>
            <a:r>
              <a:rPr lang="sr-Latn-BA" smtClean="0"/>
              <a:t> definisana je veličina slike</a:t>
            </a:r>
          </a:p>
          <a:p>
            <a:pPr lvl="1"/>
            <a:r>
              <a:rPr lang="sr-Latn-BA" smtClean="0"/>
              <a:t>Nisu obavezni, ali dobra je praksa da se koriste kako bi se omogućilo čitaču da rezerviše prostor za sliku prije nego što se slika učita (izbjegava se treperenje ekrana)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Primjer multimedijalne aplikacije</a:t>
            </a:r>
            <a:br>
              <a:rPr lang="sr-Latn-BA" smtClean="0"/>
            </a:br>
            <a:r>
              <a:rPr lang="sr-Latn-BA" smtClean="0"/>
              <a:t>Hipertekst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/>
          <a:lstStyle/>
          <a:p>
            <a:r>
              <a:rPr lang="sr-Latn-BA" smtClean="0"/>
              <a:t>Hipertekst je tekst koji sadrži linkove ka drugim tekstovima</a:t>
            </a:r>
          </a:p>
          <a:p>
            <a:r>
              <a:rPr lang="sr-Latn-BA" smtClean="0"/>
              <a:t>Termin je skovao Ted Nelson oko 1965. godine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85852" y="3607595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mtClean="0"/>
              <a:t>Normalan tekst</a:t>
            </a:r>
            <a:endParaRPr lang="en-GB"/>
          </a:p>
        </p:txBody>
      </p:sp>
      <p:pic>
        <p:nvPicPr>
          <p:cNvPr id="1027" name="Picture 3" descr="C:\Users\RAC1\AppData\Local\Microsoft\Windows\Temporary Internet Files\Content.IE5\YE3QLID0\TextVSHypertex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500438"/>
            <a:ext cx="3419475" cy="306705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1285852" y="5202808"/>
            <a:ext cx="115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mtClean="0"/>
              <a:t>Hipertekst</a:t>
            </a:r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286512" y="3607595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Linearan</a:t>
            </a:r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286512" y="5202808"/>
            <a:ext cx="1210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mtClean="0"/>
              <a:t>Nelinearan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Slike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Slike mogu biti u drugom folderu</a:t>
            </a:r>
          </a:p>
          <a:p>
            <a:pPr lvl="1"/>
            <a:r>
              <a:rPr lang="sr-Latn-BA" smtClean="0"/>
              <a:t>&lt;img src="/images/html5.gif" alt="HTML5 </a:t>
            </a:r>
            <a:r>
              <a:rPr lang="en-US" smtClean="0"/>
              <a:t>logo</a:t>
            </a:r>
            <a:r>
              <a:rPr lang="sr-Latn-BA" smtClean="0"/>
              <a:t>” width=“128” height=“128”&gt; </a:t>
            </a:r>
          </a:p>
          <a:p>
            <a:r>
              <a:rPr lang="sr-Latn-BA" smtClean="0"/>
              <a:t>Ili na drugom serveru</a:t>
            </a:r>
          </a:p>
          <a:p>
            <a:pPr lvl="1"/>
            <a:r>
              <a:rPr lang="nl-NL" smtClean="0"/>
              <a:t>&lt;img </a:t>
            </a:r>
            <a:r>
              <a:rPr lang="sr-Latn-BA" smtClean="0"/>
              <a:t>s</a:t>
            </a:r>
            <a:r>
              <a:rPr lang="nl-NL" smtClean="0"/>
              <a:t>rc="http://www.w3schools.com/images/w3schools_green.jpg" alt="W3Schools.com"&gt; </a:t>
            </a:r>
          </a:p>
          <a:p>
            <a:r>
              <a:rPr lang="sr-Latn-BA" smtClean="0"/>
              <a:t>Ili biti linkovi (vidjeti primjer u html_demo)...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HTML komentari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Komentari se u HTML unose pomoću tagova &lt;!-- i </a:t>
            </a:r>
            <a:r>
              <a:rPr lang="sr-Latn-BA" smtClean="0">
                <a:sym typeface="Wingdings" pitchFamily="2" charset="2"/>
              </a:rPr>
              <a:t>--&gt;</a:t>
            </a:r>
          </a:p>
          <a:p>
            <a:pPr lvl="1">
              <a:buNone/>
            </a:pPr>
            <a:r>
              <a:rPr lang="sr-Latn-BA" smtClean="0">
                <a:solidFill>
                  <a:srgbClr val="FF0000"/>
                </a:solidFill>
              </a:rPr>
              <a:t>&lt;!-- Ovo je komentar </a:t>
            </a:r>
            <a:r>
              <a:rPr lang="sr-Latn-BA" smtClean="0">
                <a:solidFill>
                  <a:srgbClr val="FF0000"/>
                </a:solidFill>
                <a:sym typeface="Wingdings" pitchFamily="2" charset="2"/>
              </a:rPr>
              <a:t>--&gt;</a:t>
            </a:r>
          </a:p>
          <a:p>
            <a:r>
              <a:rPr lang="sr-Latn-BA" smtClean="0">
                <a:sym typeface="Wingdings" pitchFamily="2" charset="2"/>
              </a:rPr>
              <a:t>Čitač ne prikazuje komentare</a:t>
            </a:r>
          </a:p>
          <a:p>
            <a:r>
              <a:rPr lang="sr-Latn-BA" smtClean="0">
                <a:sym typeface="Wingdings" pitchFamily="2" charset="2"/>
              </a:rPr>
              <a:t>Koriste se za dokumentovanje HTML koda</a:t>
            </a:r>
          </a:p>
          <a:p>
            <a:r>
              <a:rPr lang="sr-Latn-BA" smtClean="0">
                <a:sym typeface="Wingdings" pitchFamily="2" charset="2"/>
              </a:rPr>
              <a:t>Mogu se koristiti i za isključivanje dijelova HTML koda npr. kako bi se otkrile greške</a:t>
            </a:r>
          </a:p>
          <a:p>
            <a:r>
              <a:rPr lang="sr-Latn-BA" smtClean="0">
                <a:sym typeface="Wingdings" pitchFamily="2" charset="2"/>
              </a:rPr>
              <a:t>Uslovni komentari definišu dio HTML koda koji će renderovati samo određeni čitač (samo za verzije Internet Explorera) 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&lt;!-- [if IE 9]&gt;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    &lt;p&gt;HTML specifičan za IE 9.&lt;/p&gt;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&lt;![endif]--&gt; </a:t>
            </a:r>
            <a:endParaRPr lang="sr-Latn-B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Iframes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Iframe se koristi da se</a:t>
            </a:r>
            <a:r>
              <a:rPr lang="sr-Latn-RS" smtClean="0"/>
              <a:t> web stranica prikaže unutar druge web stranice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&lt;iframe src=“adresa”&gt;&lt;/iframe&gt;</a:t>
            </a:r>
          </a:p>
          <a:p>
            <a:r>
              <a:rPr lang="sr-Latn-BA" smtClean="0"/>
              <a:t>Moguće je definisati i dimenzije iframea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&lt;iframe src=“adresa” width=“200” height=“200”&gt;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&lt;/iframe&gt;</a:t>
            </a:r>
          </a:p>
          <a:p>
            <a:r>
              <a:rPr lang="sr-Latn-BA" smtClean="0"/>
              <a:t>Veličina je u pikselima, ali može se zadati i u procentima</a:t>
            </a:r>
          </a:p>
          <a:p>
            <a:r>
              <a:rPr lang="sr-Latn-BA" smtClean="0"/>
              <a:t>Iframe može biti odredište za link</a:t>
            </a:r>
          </a:p>
          <a:p>
            <a:pPr lvl="1">
              <a:buNone/>
            </a:pPr>
            <a:r>
              <a:rPr lang="en-GB" smtClean="0">
                <a:solidFill>
                  <a:srgbClr val="002060"/>
                </a:solidFill>
              </a:rPr>
              <a:t>&lt;iframe src="demo_iframe.htm" </a:t>
            </a:r>
            <a:r>
              <a:rPr lang="en-GB" smtClean="0">
                <a:solidFill>
                  <a:srgbClr val="C00000"/>
                </a:solidFill>
              </a:rPr>
              <a:t>name="iframe_a"</a:t>
            </a:r>
            <a:r>
              <a:rPr lang="en-GB" smtClean="0">
                <a:solidFill>
                  <a:srgbClr val="002060"/>
                </a:solidFill>
              </a:rPr>
              <a:t>&gt;&lt;/iframe&gt;</a:t>
            </a:r>
            <a:endParaRPr lang="sr-Latn-RS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en-GB" smtClean="0">
                <a:solidFill>
                  <a:srgbClr val="002060"/>
                </a:solidFill>
              </a:rPr>
              <a:t>&lt;p&gt;&lt;a href="http://www.w3schools.com" </a:t>
            </a:r>
            <a:r>
              <a:rPr lang="en-GB" smtClean="0">
                <a:solidFill>
                  <a:srgbClr val="C00000"/>
                </a:solidFill>
              </a:rPr>
              <a:t>target="iframe_a"</a:t>
            </a:r>
            <a:r>
              <a:rPr lang="en-GB" smtClean="0">
                <a:solidFill>
                  <a:srgbClr val="002060"/>
                </a:solidFill>
              </a:rPr>
              <a:t>&gt;W3Schools.com&lt;/a&gt;&lt;/p&gt; </a:t>
            </a:r>
            <a:endParaRPr lang="sr-Latn-RS" smtClean="0">
              <a:solidFill>
                <a:srgbClr val="002060"/>
              </a:solidFill>
            </a:endParaRPr>
          </a:p>
          <a:p>
            <a:r>
              <a:rPr lang="sr-Latn-RS" smtClean="0"/>
              <a:t>Korisno da se u stranicu uključi multimedijalni sadržaj (video, animacija) sa druge stranice</a:t>
            </a:r>
            <a:endParaRPr lang="en-GB" smtClean="0"/>
          </a:p>
          <a:p>
            <a:pPr lvl="1">
              <a:buNone/>
            </a:pPr>
            <a:endParaRPr lang="sr-Latn-B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plug-ins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smtClean="0"/>
              <a:t>Plug-inovi (plug-ins) su pomoćne aplikacije koje proširuju funkcionalnost čitača</a:t>
            </a:r>
          </a:p>
          <a:p>
            <a:pPr lvl="1"/>
            <a:r>
              <a:rPr lang="sr-Latn-BA" smtClean="0"/>
              <a:t>Flash player, PDF čitač, Java apleti,...</a:t>
            </a:r>
          </a:p>
          <a:p>
            <a:r>
              <a:rPr lang="sr-Latn-BA" smtClean="0"/>
              <a:t>Koriste se dva elementa:</a:t>
            </a:r>
          </a:p>
          <a:p>
            <a:pPr lvl="1"/>
            <a:r>
              <a:rPr lang="sr-Latn-BA" smtClean="0"/>
              <a:t>Object</a:t>
            </a:r>
          </a:p>
          <a:p>
            <a:pPr lvl="2">
              <a:buNone/>
            </a:pPr>
            <a:r>
              <a:rPr lang="sr-Latn-BA" smtClean="0"/>
              <a:t>&lt;object data=“adresa_sadrzaja”&gt;&lt;/object&gt;</a:t>
            </a:r>
          </a:p>
          <a:p>
            <a:pPr lvl="1"/>
            <a:r>
              <a:rPr lang="sr-Latn-BA" smtClean="0"/>
              <a:t>Embed</a:t>
            </a:r>
          </a:p>
          <a:p>
            <a:pPr lvl="2">
              <a:buNone/>
            </a:pPr>
            <a:r>
              <a:rPr lang="sr-Latn-BA" smtClean="0"/>
              <a:t>&lt;embed src=“adresa_sadrzaja”&gt;</a:t>
            </a:r>
          </a:p>
          <a:p>
            <a:r>
              <a:rPr lang="sr-Latn-BA" smtClean="0"/>
              <a:t>Primjer – ubacivanje Flash animacije:</a:t>
            </a:r>
          </a:p>
          <a:p>
            <a:pPr lvl="1">
              <a:buNone/>
            </a:pPr>
            <a:r>
              <a:rPr lang="sr-Latn-BA" smtClean="0"/>
              <a:t>&lt;object name=“animacija.swf” width=“400” height=“400”&gt;&lt;/object&gt;</a:t>
            </a:r>
          </a:p>
          <a:p>
            <a:r>
              <a:rPr lang="sr-Latn-BA" smtClean="0"/>
              <a:t>Ili:</a:t>
            </a:r>
          </a:p>
          <a:p>
            <a:pPr lvl="1">
              <a:buNone/>
            </a:pPr>
            <a:r>
              <a:rPr lang="sr-Latn-BA" smtClean="0"/>
              <a:t>&lt;embed src=“animacija.swf” width=“400” height=“400”&gt;</a:t>
            </a:r>
          </a:p>
          <a:p>
            <a:r>
              <a:rPr lang="sr-Latn-BA" smtClean="0"/>
              <a:t>Adobe Flash može generisati HTML kod kojim se animacija može uključiti u web stranicu</a:t>
            </a:r>
          </a:p>
          <a:p>
            <a:pPr lvl="1">
              <a:buNone/>
            </a:pPr>
            <a:endParaRPr lang="sr-Latn-BA" smtClean="0"/>
          </a:p>
          <a:p>
            <a:endParaRPr lang="sr-Latn-BA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Literatura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>
                <a:hlinkClick r:id="rId2"/>
              </a:rPr>
              <a:t>http://www.w3schools.com</a:t>
            </a:r>
            <a:endParaRPr lang="sr-Latn-BA" smtClean="0"/>
          </a:p>
          <a:p>
            <a:r>
              <a:rPr lang="sr-Latn-BA" smtClean="0">
                <a:hlinkClick r:id="rId3"/>
              </a:rPr>
              <a:t>http://teaching-materials.org</a:t>
            </a:r>
            <a:endParaRPr lang="sr-Latn-BA" smtClean="0"/>
          </a:p>
          <a:p>
            <a:r>
              <a:rPr lang="sr-Latn-BA" smtClean="0">
                <a:hlinkClick r:id="rId4"/>
              </a:rPr>
              <a:t>https://www.w3.org/standards/webdesign/htmlcss</a:t>
            </a:r>
            <a:endParaRPr lang="sr-Latn-BA" smtClean="0"/>
          </a:p>
          <a:p>
            <a:endParaRPr lang="sr-Latn-B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Primjer multimedijalne aplikacije</a:t>
            </a:r>
            <a:br>
              <a:rPr lang="sr-Latn-BA" smtClean="0"/>
            </a:br>
            <a:r>
              <a:rPr lang="sr-Latn-BA" smtClean="0"/>
              <a:t>Hipermedija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7610" cy="4525963"/>
          </a:xfrm>
        </p:spPr>
        <p:txBody>
          <a:bodyPr>
            <a:normAutofit fontScale="92500" lnSpcReduction="10000"/>
          </a:bodyPr>
          <a:lstStyle/>
          <a:p>
            <a:r>
              <a:rPr lang="sr-Latn-BA" smtClean="0"/>
              <a:t>Hipermedija sadrži i druge tipove medija te veze između njih. </a:t>
            </a:r>
          </a:p>
          <a:p>
            <a:r>
              <a:rPr lang="sr-Latn-BA" smtClean="0"/>
              <a:t>Često sadrži i vremenski zavisne medije – zvuk i video</a:t>
            </a:r>
          </a:p>
          <a:p>
            <a:r>
              <a:rPr lang="sr-Latn-BA" smtClean="0"/>
              <a:t>Primjeri:</a:t>
            </a:r>
          </a:p>
          <a:p>
            <a:pPr lvl="1"/>
            <a:r>
              <a:rPr lang="sr-Latn-BA" smtClean="0"/>
              <a:t>HTML 5 aplikacije</a:t>
            </a:r>
          </a:p>
          <a:p>
            <a:pPr lvl="1"/>
            <a:r>
              <a:rPr lang="sr-Latn-BA" smtClean="0"/>
              <a:t>Flash</a:t>
            </a:r>
          </a:p>
          <a:p>
            <a:pPr lvl="1"/>
            <a:r>
              <a:rPr lang="sr-Latn-BA" smtClean="0"/>
              <a:t>Powerpoint</a:t>
            </a:r>
          </a:p>
          <a:p>
            <a:pPr lvl="1"/>
            <a:r>
              <a:rPr lang="sr-Latn-BA" smtClean="0"/>
              <a:t>itd.</a:t>
            </a:r>
            <a:endParaRPr lang="en-US"/>
          </a:p>
        </p:txBody>
      </p:sp>
      <p:pic>
        <p:nvPicPr>
          <p:cNvPr id="9" name="Content Placeholder 8" descr="hypermedia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6248" y="2500306"/>
            <a:ext cx="4471990" cy="2921283"/>
          </a:xfrm>
        </p:spPr>
      </p:pic>
      <p:sp>
        <p:nvSpPr>
          <p:cNvPr id="10" name="TextBox 9"/>
          <p:cNvSpPr txBox="1"/>
          <p:nvPr/>
        </p:nvSpPr>
        <p:spPr>
          <a:xfrm>
            <a:off x="4286248" y="5500702"/>
            <a:ext cx="3929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smtClean="0"/>
              <a:t>Slika: David Marshall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Definicija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Hipermedija</a:t>
            </a:r>
            <a:r>
              <a:rPr lang="sr-Latn-BA" smtClean="0"/>
              <a:t> je termin koji se odnosi na sadržaj koji obuhvata tekst, slike, zvuk, video, animacije, itd. povezan je linkovima i omogućava interakciju sa korisnikom</a:t>
            </a:r>
          </a:p>
          <a:p>
            <a:r>
              <a:rPr lang="sr-Latn-BA" smtClean="0"/>
              <a:t>Naglasak je na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interaktivnosti</a:t>
            </a:r>
            <a:r>
              <a:rPr lang="sr-Latn-BA" smtClean="0"/>
              <a:t> koja ne mora da bude prisutna u svakoj multimedijalnoj aplikac</a:t>
            </a:r>
            <a:r>
              <a:rPr lang="en-US" smtClean="0"/>
              <a:t>i</a:t>
            </a:r>
            <a:r>
              <a:rPr lang="sr-Latn-BA" smtClean="0"/>
              <a:t>ji</a:t>
            </a:r>
          </a:p>
          <a:p>
            <a:r>
              <a:rPr lang="sr-Latn-BA" smtClean="0"/>
              <a:t>WWW je primjer hipermedije</a:t>
            </a:r>
          </a:p>
          <a:p>
            <a:r>
              <a:rPr lang="sr-Latn-BA" smtClean="0"/>
              <a:t>Generalizacija koncepta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hiperteksta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Alati za razvoj hipermedije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BA" smtClean="0"/>
              <a:t>Alati za kreiranje WWW sadržaja</a:t>
            </a:r>
          </a:p>
          <a:p>
            <a:pPr lvl="1"/>
            <a:r>
              <a:rPr lang="sr-Latn-BA" smtClean="0"/>
              <a:t>HTML editori</a:t>
            </a:r>
          </a:p>
          <a:p>
            <a:pPr lvl="1"/>
            <a:r>
              <a:rPr lang="sr-Latn-BA" smtClean="0"/>
              <a:t>Koristićemo Brackets (</a:t>
            </a:r>
            <a:r>
              <a:rPr lang="sr-Latn-BA" smtClean="0">
                <a:hlinkClick r:id="rId2"/>
              </a:rPr>
              <a:t>brackets.io</a:t>
            </a:r>
            <a:r>
              <a:rPr lang="sr-Latn-BA" smtClean="0"/>
              <a:t>)</a:t>
            </a:r>
          </a:p>
          <a:p>
            <a:r>
              <a:rPr lang="sr-Latn-BA" smtClean="0"/>
              <a:t>Alati za razvoj multimedijalnih aplikacija</a:t>
            </a:r>
          </a:p>
          <a:p>
            <a:pPr lvl="1"/>
            <a:r>
              <a:rPr lang="sr-Latn-BA" smtClean="0"/>
              <a:t>Adobe Flash</a:t>
            </a:r>
          </a:p>
          <a:p>
            <a:pPr lvl="1"/>
            <a:r>
              <a:rPr lang="sr-Latn-BA" smtClean="0"/>
              <a:t>Adobe Director</a:t>
            </a:r>
          </a:p>
          <a:p>
            <a:r>
              <a:rPr lang="sr-Latn-BA" smtClean="0"/>
              <a:t>Alati za kreiranje prezentacija</a:t>
            </a:r>
          </a:p>
          <a:p>
            <a:pPr lvl="1"/>
            <a:r>
              <a:rPr lang="sr-Latn-BA" smtClean="0"/>
              <a:t>MS Powerpoint</a:t>
            </a:r>
          </a:p>
          <a:p>
            <a:pPr lvl="1"/>
            <a:r>
              <a:rPr lang="sr-Latn-BA" smtClean="0"/>
              <a:t>LibreOffice Impress</a:t>
            </a:r>
          </a:p>
          <a:p>
            <a:r>
              <a:rPr lang="sr-Latn-BA" smtClean="0"/>
              <a:t>Alati za kreiranje CD/DVD sadržaja</a:t>
            </a:r>
          </a:p>
          <a:p>
            <a:r>
              <a:rPr lang="sr-Latn-BA" smtClean="0"/>
              <a:t>Alati za uređivanje teksta omogućavaju dodavanje hiperlinkova</a:t>
            </a:r>
          </a:p>
          <a:p>
            <a:pPr lvl="1"/>
            <a:r>
              <a:rPr lang="sr-Latn-BA" smtClean="0"/>
              <a:t>MS Office</a:t>
            </a:r>
          </a:p>
          <a:p>
            <a:pPr lvl="1"/>
            <a:r>
              <a:rPr lang="sr-Latn-BA" smtClean="0"/>
              <a:t>LibreOffice</a:t>
            </a:r>
          </a:p>
          <a:p>
            <a:pPr lvl="1"/>
            <a:r>
              <a:rPr lang="sr-Latn-BA" smtClean="0"/>
              <a:t>Adobe InDesign</a:t>
            </a:r>
          </a:p>
          <a:p>
            <a:pPr lvl="1"/>
            <a:r>
              <a:rPr lang="sr-Latn-BA" smtClean="0"/>
              <a:t>Adobe Acrobat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Hipermedija i WWW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HTML (HyperText Markup Language)</a:t>
            </a:r>
            <a:r>
              <a:rPr lang="sr-Latn-BA" smtClean="0"/>
              <a:t> je standardni jezik za označavanje (</a:t>
            </a:r>
            <a:r>
              <a:rPr lang="sr-Latn-BA" smtClean="0">
                <a:solidFill>
                  <a:srgbClr val="C00000"/>
                </a:solidFill>
              </a:rPr>
              <a:t>markup language</a:t>
            </a:r>
            <a:r>
              <a:rPr lang="sr-Latn-BA" smtClean="0"/>
              <a:t>) koji se koristi za kreiranje web stranica</a:t>
            </a:r>
          </a:p>
          <a:p>
            <a:r>
              <a:rPr lang="sr-Latn-BA" smtClean="0"/>
              <a:t>Najnovija verzija je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HTML5</a:t>
            </a:r>
          </a:p>
          <a:p>
            <a:r>
              <a:rPr lang="sr-Latn-BA" smtClean="0"/>
              <a:t>HTML opisuje strukturu web stranice</a:t>
            </a:r>
          </a:p>
          <a:p>
            <a:pPr lvl="1"/>
            <a:r>
              <a:rPr lang="sr-Latn-BA" smtClean="0"/>
              <a:t>Razdvajanje strukture od prezentacije</a:t>
            </a:r>
          </a:p>
          <a:p>
            <a:pPr lvl="1"/>
            <a:r>
              <a:rPr lang="sr-Latn-BA" smtClean="0"/>
              <a:t>U ranijim verzijama standarda bilo je moguće opisivati i izgled stranice, ali ta mogućnost je napuštena</a:t>
            </a:r>
            <a:endParaRPr lang="en-US" smtClean="0"/>
          </a:p>
          <a:p>
            <a:pPr lvl="1"/>
            <a:r>
              <a:rPr lang="sr-Latn-BA" smtClean="0"/>
              <a:t>Za opis izgleda stranice koriste se druge tehnologije (CSS)</a:t>
            </a:r>
          </a:p>
          <a:p>
            <a:r>
              <a:rPr lang="sr-Latn-BA" smtClean="0"/>
              <a:t>Web čitači formiraju vizuelnu ili audio stranicu na osnovu HTML fajla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Zašto je potrebno poznavati HTML?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Različiti browseri i aplikacije različito renderišu iste oznake</a:t>
            </a:r>
          </a:p>
          <a:p>
            <a:pPr lvl="1"/>
            <a:r>
              <a:rPr lang="sr-Latn-BA" smtClean="0"/>
              <a:t>Firefox, Chrome, IE, Opera,...</a:t>
            </a:r>
          </a:p>
          <a:p>
            <a:pPr lvl="1"/>
            <a:r>
              <a:rPr lang="sr-Latn-BA" smtClean="0"/>
              <a:t>Verzija za monitor, štampu, mobilni uređaj, Brajevo pismo, audio verzija,...</a:t>
            </a:r>
          </a:p>
          <a:p>
            <a:r>
              <a:rPr lang="sr-Latn-BA" smtClean="0"/>
              <a:t>Browseri i uređaji mogu da budu različito podešeni</a:t>
            </a:r>
          </a:p>
          <a:p>
            <a:r>
              <a:rPr lang="sr-Latn-BA" smtClean="0"/>
              <a:t>Browseri imaju bagove</a:t>
            </a:r>
          </a:p>
          <a:p>
            <a:r>
              <a:rPr lang="sr-Latn-BA" smtClean="0"/>
              <a:t>Jedan vizuelni stil može imati različita semantička značenja</a:t>
            </a:r>
          </a:p>
          <a:p>
            <a:pPr lvl="1"/>
            <a:r>
              <a:rPr lang="sr-Latn-BA" smtClean="0"/>
              <a:t>Šta znači bold tekst?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elementi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 fontScale="92500" lnSpcReduction="20000"/>
          </a:bodyPr>
          <a:lstStyle/>
          <a:p>
            <a:r>
              <a:rPr lang="sr-Latn-BA" smtClean="0"/>
              <a:t>HTML dokument sadrži </a:t>
            </a:r>
            <a:r>
              <a:rPr lang="sr-Latn-BA" smtClean="0">
                <a:solidFill>
                  <a:srgbClr val="C00000"/>
                </a:solidFill>
              </a:rPr>
              <a:t>HTML elemente </a:t>
            </a:r>
            <a:r>
              <a:rPr lang="sr-Latn-BA" smtClean="0"/>
              <a:t>koji se sastoje od </a:t>
            </a:r>
            <a:r>
              <a:rPr lang="sr-Latn-BA" smtClean="0">
                <a:solidFill>
                  <a:srgbClr val="C00000"/>
                </a:solidFill>
              </a:rPr>
              <a:t>tagova</a:t>
            </a:r>
            <a:r>
              <a:rPr lang="sr-Latn-BA" smtClean="0"/>
              <a:t> (oznaka)</a:t>
            </a:r>
            <a:r>
              <a:rPr lang="sr-Latn-BA" smtClean="0">
                <a:solidFill>
                  <a:srgbClr val="C00000"/>
                </a:solidFill>
              </a:rPr>
              <a:t> </a:t>
            </a:r>
            <a:r>
              <a:rPr lang="sr-Latn-BA" smtClean="0"/>
              <a:t>u uglastim zagradama, npr. &lt;html&gt;, i sadržaja elemenata</a:t>
            </a:r>
          </a:p>
          <a:p>
            <a:r>
              <a:rPr lang="sr-Latn-BA" smtClean="0"/>
              <a:t>Tagovi se obično javljaju u parovima: </a:t>
            </a:r>
            <a:r>
              <a:rPr lang="sr-Latn-BA" smtClean="0">
                <a:solidFill>
                  <a:srgbClr val="C00000"/>
                </a:solidFill>
              </a:rPr>
              <a:t>otvarajući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zatvarajući</a:t>
            </a:r>
            <a:r>
              <a:rPr lang="sr-Latn-BA" smtClean="0"/>
              <a:t> tag</a:t>
            </a:r>
          </a:p>
          <a:p>
            <a:pPr lvl="1"/>
            <a:r>
              <a:rPr lang="sr-Latn-BA" smtClean="0"/>
              <a:t>Otvarajući tag: &lt;p&gt;</a:t>
            </a:r>
          </a:p>
          <a:p>
            <a:pPr lvl="1"/>
            <a:r>
              <a:rPr lang="sr-Latn-BA" smtClean="0"/>
              <a:t>Zatvarajući tag: &lt;/p&gt;</a:t>
            </a:r>
            <a:endParaRPr lang="en-US" smtClean="0"/>
          </a:p>
          <a:p>
            <a:r>
              <a:rPr lang="en-US" smtClean="0"/>
              <a:t>&lt;p&gt;Tekst pasusa.&lt;/p&gt;</a:t>
            </a:r>
            <a:endParaRPr lang="sr-Latn-BA" smtClean="0"/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55976" y="486916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Zatvarajući tag</a:t>
            </a:r>
            <a:endParaRPr lang="sr-Latn-BA"/>
          </a:p>
        </p:txBody>
      </p:sp>
      <p:sp>
        <p:nvSpPr>
          <p:cNvPr id="5" name="TextBox 4"/>
          <p:cNvSpPr txBox="1"/>
          <p:nvPr/>
        </p:nvSpPr>
        <p:spPr>
          <a:xfrm>
            <a:off x="4355976" y="544522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Sadržaj elementa</a:t>
            </a:r>
            <a:endParaRPr lang="sr-Latn-BA"/>
          </a:p>
        </p:txBody>
      </p:sp>
      <p:sp>
        <p:nvSpPr>
          <p:cNvPr id="6" name="TextBox 5"/>
          <p:cNvSpPr txBox="1"/>
          <p:nvPr/>
        </p:nvSpPr>
        <p:spPr>
          <a:xfrm>
            <a:off x="4355976" y="60212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Otvarajući tag</a:t>
            </a:r>
            <a:endParaRPr lang="sr-Latn-BA"/>
          </a:p>
        </p:txBody>
      </p:sp>
      <p:sp>
        <p:nvSpPr>
          <p:cNvPr id="7" name="Left Brace 6"/>
          <p:cNvSpPr/>
          <p:nvPr/>
        </p:nvSpPr>
        <p:spPr>
          <a:xfrm rot="16200000" flipV="1">
            <a:off x="3743908" y="4545124"/>
            <a:ext cx="216024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cxnSp>
        <p:nvCxnSpPr>
          <p:cNvPr id="9" name="Shape 8"/>
          <p:cNvCxnSpPr>
            <a:stCxn id="7" idx="1"/>
            <a:endCxn id="4" idx="1"/>
          </p:cNvCxnSpPr>
          <p:nvPr/>
        </p:nvCxnSpPr>
        <p:spPr>
          <a:xfrm rot="16200000" flipH="1">
            <a:off x="4083623" y="4781473"/>
            <a:ext cx="40650" cy="504056"/>
          </a:xfrm>
          <a:prstGeom prst="bentConnector4">
            <a:avLst>
              <a:gd name="adj1" fmla="val 95496"/>
              <a:gd name="adj2" fmla="val 607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ft Brace 11"/>
          <p:cNvSpPr/>
          <p:nvPr/>
        </p:nvSpPr>
        <p:spPr>
          <a:xfrm rot="16200000" flipV="1">
            <a:off x="2375756" y="3969060"/>
            <a:ext cx="216024" cy="18722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sp>
        <p:nvSpPr>
          <p:cNvPr id="13" name="Left Brace 12"/>
          <p:cNvSpPr/>
          <p:nvPr/>
        </p:nvSpPr>
        <p:spPr>
          <a:xfrm rot="16200000" flipV="1">
            <a:off x="1079612" y="4545124"/>
            <a:ext cx="216024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cxnSp>
        <p:nvCxnSpPr>
          <p:cNvPr id="15" name="Shape 14"/>
          <p:cNvCxnSpPr>
            <a:stCxn id="12" idx="1"/>
            <a:endCxn id="5" idx="1"/>
          </p:cNvCxnSpPr>
          <p:nvPr/>
        </p:nvCxnSpPr>
        <p:spPr>
          <a:xfrm rot="16200000" flipH="1">
            <a:off x="3111515" y="4385429"/>
            <a:ext cx="616714" cy="1872208"/>
          </a:xfrm>
          <a:prstGeom prst="bentConnector4">
            <a:avLst>
              <a:gd name="adj1" fmla="val 100012"/>
              <a:gd name="adj2" fmla="val 528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13" idx="1"/>
            <a:endCxn id="6" idx="1"/>
          </p:cNvCxnSpPr>
          <p:nvPr/>
        </p:nvCxnSpPr>
        <p:spPr>
          <a:xfrm rot="16200000" flipH="1">
            <a:off x="2175411" y="4025389"/>
            <a:ext cx="1192778" cy="31683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HTML elementi</a:t>
            </a:r>
            <a:br>
              <a:rPr lang="en-US" smtClean="0"/>
            </a:br>
            <a:r>
              <a:rPr lang="en-US" smtClean="0"/>
              <a:t>(nastavak)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>
                <a:solidFill>
                  <a:srgbClr val="FF0000"/>
                </a:solidFill>
              </a:rPr>
              <a:t>Prazni elementi </a:t>
            </a:r>
            <a:r>
              <a:rPr lang="sr-Latn-BA" smtClean="0"/>
              <a:t>su predstavljeni neuparenim tagovima, npr. &lt;img&gt;</a:t>
            </a:r>
          </a:p>
          <a:p>
            <a:r>
              <a:rPr lang="sr-Latn-BA" smtClean="0"/>
              <a:t>Elementi mogu imati 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r>
              <a:rPr lang="sr-Latn-BA" smtClean="0"/>
              <a:t> koji se definišu u otvarajućem tagu</a:t>
            </a:r>
          </a:p>
          <a:p>
            <a:pPr lvl="1">
              <a:buNone/>
            </a:pPr>
            <a:r>
              <a:rPr lang="sr-Latn-BA" smtClean="0"/>
              <a:t>&lt;img src=“lena.jpg”&gt;</a:t>
            </a:r>
          </a:p>
          <a:p>
            <a:r>
              <a:rPr lang="sr-Latn-BA" smtClean="0"/>
              <a:t>Tagovi se mogu pisati velikim ili malim slovima</a:t>
            </a:r>
            <a:r>
              <a:rPr lang="sr-Latn-BA"/>
              <a:t> </a:t>
            </a:r>
            <a:r>
              <a:rPr lang="sr-Latn-BA" smtClean="0"/>
              <a:t>&lt;HTML&gt; je isto kao &lt;html&gt;</a:t>
            </a:r>
          </a:p>
          <a:p>
            <a:r>
              <a:rPr lang="sr-Latn-BA" smtClean="0"/>
              <a:t>Dobra praksa je biti konzistentan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6325</TotalTime>
  <Words>1533</Words>
  <Application>Microsoft Office PowerPoint</Application>
  <PresentationFormat>On-screen Show (4:3)</PresentationFormat>
  <Paragraphs>213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Hipermedija</vt:lpstr>
      <vt:lpstr>Primjer multimedijalne aplikacije Hipertekst</vt:lpstr>
      <vt:lpstr>Primjer multimedijalne aplikacije Hipermedija</vt:lpstr>
      <vt:lpstr>Definicija</vt:lpstr>
      <vt:lpstr>Alati za razvoj hipermedije</vt:lpstr>
      <vt:lpstr>Hipermedija i WWW</vt:lpstr>
      <vt:lpstr>Zašto je potrebno poznavati HTML?</vt:lpstr>
      <vt:lpstr>HTML elementi</vt:lpstr>
      <vt:lpstr>HTML elementi (nastavak)</vt:lpstr>
      <vt:lpstr>Struktura HTML dokumenta</vt:lpstr>
      <vt:lpstr>Struktura HTML dokumenta</vt:lpstr>
      <vt:lpstr>Primjer HTML dokumenta</vt:lpstr>
      <vt:lpstr>Značenje tagova</vt:lpstr>
      <vt:lpstr>HTML atributi</vt:lpstr>
      <vt:lpstr>Prazan element</vt:lpstr>
      <vt:lpstr>Linkovi</vt:lpstr>
      <vt:lpstr>Link na određeno mjesto na stranici</vt:lpstr>
      <vt:lpstr>Još o linkovima</vt:lpstr>
      <vt:lpstr>Slike</vt:lpstr>
      <vt:lpstr>Slike</vt:lpstr>
      <vt:lpstr>HTML komentari</vt:lpstr>
      <vt:lpstr>Iframes</vt:lpstr>
      <vt:lpstr>HTML plug-ins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Hipermedija</dc:title>
  <dc:creator>Vladimir Risojevic</dc:creator>
  <cp:lastModifiedBy>vlador</cp:lastModifiedBy>
  <cp:revision>85</cp:revision>
  <dcterms:created xsi:type="dcterms:W3CDTF">2015-01-08T13:32:31Z</dcterms:created>
  <dcterms:modified xsi:type="dcterms:W3CDTF">2016-03-08T12:32:37Z</dcterms:modified>
</cp:coreProperties>
</file>