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95" r:id="rId3"/>
    <p:sldId id="257" r:id="rId4"/>
    <p:sldId id="309" r:id="rId5"/>
    <p:sldId id="313" r:id="rId6"/>
    <p:sldId id="312" r:id="rId7"/>
    <p:sldId id="311" r:id="rId8"/>
    <p:sldId id="302" r:id="rId9"/>
    <p:sldId id="296" r:id="rId10"/>
    <p:sldId id="258" r:id="rId11"/>
    <p:sldId id="259" r:id="rId12"/>
    <p:sldId id="261" r:id="rId13"/>
    <p:sldId id="262" r:id="rId14"/>
    <p:sldId id="267" r:id="rId15"/>
    <p:sldId id="263" r:id="rId16"/>
    <p:sldId id="304" r:id="rId17"/>
    <p:sldId id="314" r:id="rId18"/>
    <p:sldId id="303" r:id="rId19"/>
    <p:sldId id="264" r:id="rId20"/>
    <p:sldId id="305" r:id="rId21"/>
    <p:sldId id="315" r:id="rId22"/>
    <p:sldId id="316" r:id="rId23"/>
    <p:sldId id="265" r:id="rId24"/>
    <p:sldId id="306" r:id="rId25"/>
    <p:sldId id="317" r:id="rId26"/>
    <p:sldId id="318" r:id="rId27"/>
    <p:sldId id="319" r:id="rId28"/>
    <p:sldId id="320" r:id="rId29"/>
    <p:sldId id="321" r:id="rId30"/>
    <p:sldId id="322" r:id="rId31"/>
    <p:sldId id="266" r:id="rId32"/>
    <p:sldId id="268" r:id="rId33"/>
    <p:sldId id="270" r:id="rId34"/>
    <p:sldId id="269" r:id="rId35"/>
    <p:sldId id="272" r:id="rId36"/>
    <p:sldId id="307" r:id="rId37"/>
    <p:sldId id="323" r:id="rId38"/>
    <p:sldId id="324" r:id="rId39"/>
    <p:sldId id="335" r:id="rId40"/>
    <p:sldId id="336" r:id="rId41"/>
    <p:sldId id="271" r:id="rId42"/>
    <p:sldId id="273" r:id="rId43"/>
    <p:sldId id="274" r:id="rId44"/>
    <p:sldId id="275" r:id="rId45"/>
    <p:sldId id="308" r:id="rId46"/>
    <p:sldId id="277" r:id="rId47"/>
    <p:sldId id="276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278" r:id="rId58"/>
    <p:sldId id="279" r:id="rId59"/>
    <p:sldId id="280" r:id="rId60"/>
    <p:sldId id="281" r:id="rId61"/>
    <p:sldId id="282" r:id="rId62"/>
    <p:sldId id="337" r:id="rId63"/>
    <p:sldId id="338" r:id="rId64"/>
    <p:sldId id="339" r:id="rId65"/>
    <p:sldId id="340" r:id="rId66"/>
    <p:sldId id="34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346" autoAdjust="0"/>
  </p:normalViewPr>
  <p:slideViewPr>
    <p:cSldViewPr>
      <p:cViewPr varScale="1">
        <p:scale>
          <a:sx n="90" d="100"/>
          <a:sy n="90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2398A-A72B-45C3-8134-E8932EBA30E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D194-195A-4AC7-97EC-567D298BD4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Ovdje se govori o onome što se često naziva i </a:t>
            </a:r>
            <a:r>
              <a:rPr lang="sr-Latn-RS" i="1" smtClean="0"/>
              <a:t>vektorska</a:t>
            </a:r>
            <a:r>
              <a:rPr lang="sr-Latn-RS" i="1" baseline="0" smtClean="0"/>
              <a:t> grafika</a:t>
            </a:r>
            <a:r>
              <a:rPr lang="sr-Latn-RS" i="0" baseline="0" smtClean="0"/>
              <a:t>. Sa druge strane, slika se naziva i </a:t>
            </a:r>
            <a:r>
              <a:rPr lang="sr-Latn-RS" i="1" baseline="0" smtClean="0"/>
              <a:t>rasterska grafika</a:t>
            </a:r>
            <a:r>
              <a:rPr lang="sr-Latn-RS" i="0" baseline="0" smtClean="0"/>
              <a:t>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Za proste</a:t>
            </a:r>
            <a:r>
              <a:rPr lang="sr-Latn-RS" baseline="0" smtClean="0"/>
              <a:t> zatvorene putanje očigledno je koja je strana unutrašnja. Međutim, za složenije putanje koje se npr. sijeku sa samom sobom, pronalaženje unutrašnje strane može biti komplikovano.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65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Možda</a:t>
            </a:r>
            <a:r>
              <a:rPr lang="sr-Latn-RS" baseline="0" smtClean="0"/>
              <a:t> dati neke primjere za tvrdnje iz prvog stava.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aseline="0" smtClean="0"/>
              <a:t>Koristi se i termin rasterska grafika</a:t>
            </a:r>
          </a:p>
          <a:p>
            <a:endParaRPr lang="sr-Latn-RS" smtClean="0"/>
          </a:p>
          <a:p>
            <a:r>
              <a:rPr lang="sr-Latn-RS" smtClean="0"/>
              <a:t>Kolormapa</a:t>
            </a:r>
            <a:r>
              <a:rPr lang="sr-Latn-RS" baseline="0" smtClean="0"/>
              <a:t> – indeksirane slike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Možda</a:t>
            </a:r>
            <a:r>
              <a:rPr lang="sr-Latn-RS" baseline="0" smtClean="0"/>
              <a:t> dati neke primjere za tvrdnje iz prvog stava.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Skalirana</a:t>
            </a:r>
            <a:r>
              <a:rPr lang="en-US" baseline="0" smtClean="0"/>
              <a:t> vektorska slika je dobijena promjenom veli</a:t>
            </a:r>
            <a:r>
              <a:rPr lang="sr-Latn-RS" baseline="0" smtClean="0"/>
              <a:t>čine grafičkog objekta u SVG fajlu, a zatim renderovana i sačuvana u PNG formatu.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XML je sličan HTML-u.</a:t>
            </a:r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Piksel</a:t>
            </a:r>
            <a:r>
              <a:rPr lang="sr-Latn-RS" baseline="0" smtClean="0"/>
              <a:t> koordinate su kvantovane i obično se izražavaju cijelim brojevima. Ovim koordinatama su u potpunosti određene pozicije diskretnih piksela (nastalih odmjeravanjem). Pikseli u ovom koordinatnom sistemu nemaju dimenzije.</a:t>
            </a:r>
          </a:p>
          <a:p>
            <a:r>
              <a:rPr lang="sr-Latn-RS" baseline="0" smtClean="0"/>
              <a:t>Realne koordinate podrazumijevaju da piksel ima fizičke dimenzije, odnosno, konačnu površinu i njihovim korišćenjem je moguće pristupiti svakoj tački u ravni. Najčešće se smatra da su koordinate centra svakog piksela u realnom koordinatnom sistemu iste kao koordinate tog piksela u piksel koordinatama.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Može i navođenjem</a:t>
            </a:r>
            <a:r>
              <a:rPr lang="sr-Latn-BA" baseline="0" smtClean="0"/>
              <a:t> redoslijeda poteza:</a:t>
            </a:r>
            <a:endParaRPr lang="sr-Latn-BA" smtClean="0"/>
          </a:p>
          <a:p>
            <a:r>
              <a:rPr lang="sr-Latn-BA" smtClean="0"/>
              <a:t>M – (move) pomjeranje kursora na zadate</a:t>
            </a:r>
            <a:r>
              <a:rPr lang="sr-Latn-BA" baseline="0" smtClean="0"/>
              <a:t> koordinate</a:t>
            </a:r>
          </a:p>
          <a:p>
            <a:r>
              <a:rPr lang="sr-Latn-BA" baseline="0" smtClean="0"/>
              <a:t>H – povlačenje horizontalne linije zadate dužine</a:t>
            </a:r>
          </a:p>
          <a:p>
            <a:r>
              <a:rPr lang="sr-Latn-BA" baseline="0" smtClean="0"/>
              <a:t>V – povlačenje vertikalne linije zadate dužine</a:t>
            </a:r>
          </a:p>
          <a:p>
            <a:r>
              <a:rPr lang="sr-Latn-BA" baseline="0" smtClean="0"/>
              <a:t>Dužina može biti pozitivna i negativna čime se definiše smjer linije.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DD54-9A95-4789-BB57-4CC1292EE84D}" type="datetimeFigureOut">
              <a:rPr lang="en-US" smtClean="0"/>
              <a:pPr/>
              <a:t>4/19/2016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svg/svg_filters_intro.asp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Vektorska grafika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Multimediji</a:t>
            </a:r>
          </a:p>
          <a:p>
            <a:r>
              <a:rPr lang="en-US" smtClean="0"/>
              <a:t>Tehnolo</a:t>
            </a:r>
            <a:r>
              <a:rPr lang="sr-Latn-RS" smtClean="0"/>
              <a:t>ški fakultet</a:t>
            </a:r>
          </a:p>
          <a:p>
            <a:r>
              <a:rPr lang="sr-Latn-RS" smtClean="0"/>
              <a:t>Univerzitet u Banjoj Luci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Koordinate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235" y="1357298"/>
            <a:ext cx="68175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4893479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Piksel koordinate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14876" y="4893479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Realne koordinate i ose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Reprezentacija linija i krivih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14998" cy="4525963"/>
          </a:xfrm>
        </p:spPr>
        <p:txBody>
          <a:bodyPr>
            <a:normAutofit/>
          </a:bodyPr>
          <a:lstStyle/>
          <a:p>
            <a:r>
              <a:rPr lang="en-GB" smtClean="0"/>
              <a:t>Linije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/>
              <a:t> </a:t>
            </a:r>
            <a:r>
              <a:rPr lang="sr-Latn-RS" smtClean="0"/>
              <a:t>se </a:t>
            </a:r>
            <a:r>
              <a:rPr lang="en-GB" smtClean="0"/>
              <a:t>mogu</a:t>
            </a:r>
            <a:r>
              <a:rPr lang="sr-Latn-RS" smtClean="0"/>
              <a:t> </a:t>
            </a:r>
            <a:r>
              <a:rPr lang="sr-Latn-BA" smtClean="0"/>
              <a:t>predstaviti </a:t>
            </a:r>
            <a:r>
              <a:rPr lang="en-GB" smtClean="0"/>
              <a:t>jednačinama</a:t>
            </a:r>
            <a:r>
              <a:rPr lang="sr-Latn-RS" smtClean="0"/>
              <a:t> </a:t>
            </a:r>
            <a:r>
              <a:rPr lang="en-GB" smtClean="0"/>
              <a:t>koje</a:t>
            </a:r>
            <a:r>
              <a:rPr lang="sr-Latn-RS" smtClean="0"/>
              <a:t> daju vezu između </a:t>
            </a:r>
            <a:r>
              <a:rPr lang="en-GB" i="1" smtClean="0"/>
              <a:t>x </a:t>
            </a:r>
            <a:r>
              <a:rPr lang="sr-Latn-RS" smtClean="0"/>
              <a:t>i </a:t>
            </a:r>
            <a:r>
              <a:rPr lang="en-GB" i="1" smtClean="0"/>
              <a:t>y</a:t>
            </a:r>
            <a:r>
              <a:rPr lang="en-GB" smtClean="0"/>
              <a:t> koordinat</a:t>
            </a:r>
            <a:r>
              <a:rPr lang="sr-Latn-RS" smtClean="0"/>
              <a:t>a </a:t>
            </a:r>
            <a:r>
              <a:rPr lang="en-GB" smtClean="0"/>
              <a:t>svake</a:t>
            </a:r>
            <a:r>
              <a:rPr lang="sr-Latn-RS" smtClean="0"/>
              <a:t> </a:t>
            </a:r>
            <a:r>
              <a:rPr lang="en-GB" smtClean="0"/>
              <a:t>tačke</a:t>
            </a:r>
            <a:r>
              <a:rPr lang="sr-Latn-RS" smtClean="0"/>
              <a:t> </a:t>
            </a:r>
            <a:r>
              <a:rPr lang="en-GB" smtClean="0"/>
              <a:t>na</a:t>
            </a:r>
            <a:r>
              <a:rPr lang="sr-Latn-RS" smtClean="0"/>
              <a:t> </a:t>
            </a:r>
            <a:r>
              <a:rPr lang="en-GB" smtClean="0"/>
              <a:t>liniji</a:t>
            </a:r>
            <a:r>
              <a:rPr lang="sr-Latn-RS" smtClean="0"/>
              <a:t> </a:t>
            </a:r>
            <a:r>
              <a:rPr lang="en-GB" smtClean="0"/>
              <a:t>ili</a:t>
            </a:r>
            <a:r>
              <a:rPr lang="sr-Latn-RS" smtClean="0"/>
              <a:t> </a:t>
            </a:r>
            <a:r>
              <a:rPr lang="en-GB" smtClean="0"/>
              <a:t>kriv</a:t>
            </a:r>
            <a:r>
              <a:rPr lang="sr-Latn-RS" smtClean="0"/>
              <a:t>oj</a:t>
            </a:r>
            <a:endParaRPr lang="en-GB"/>
          </a:p>
          <a:p>
            <a:r>
              <a:rPr lang="sr-Latn-RS" smtClean="0"/>
              <a:t>Renderovane linije mogu imati nepravilne (stepenaste) ivice (jaggies)</a:t>
            </a:r>
          </a:p>
          <a:p>
            <a:r>
              <a:rPr lang="sr-Latn-RS" smtClean="0"/>
              <a:t>Stepenaste ivice su posljedica aliasinga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00174"/>
            <a:ext cx="2676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>
            <a:normAutofit fontScale="92500"/>
          </a:bodyPr>
          <a:lstStyle/>
          <a:p>
            <a:r>
              <a:rPr lang="sr-Latn-BA" smtClean="0"/>
              <a:t>Linija sa aliasingom</a:t>
            </a:r>
          </a:p>
          <a:p>
            <a:pPr lvl="1"/>
            <a:r>
              <a:rPr lang="sr-Latn-BA" smtClean="0"/>
              <a:t>Na ivicama linije postoji brza promjena intenziteta piksela – visokofrekvencijski sadržaj</a:t>
            </a:r>
          </a:p>
          <a:p>
            <a:pPr lvl="1"/>
            <a:r>
              <a:rPr lang="sr-Latn-BA" smtClean="0"/>
              <a:t>Zbog konačne rezolucije uređaja za prikazivanje slika je pododmjerena te dolazi do </a:t>
            </a:r>
            <a:r>
              <a:rPr lang="sr-Latn-RS" smtClean="0"/>
              <a:t>aliasinga</a:t>
            </a:r>
            <a:endParaRPr lang="sr-Latn-BA" smtClean="0"/>
          </a:p>
          <a:p>
            <a:r>
              <a:rPr lang="sr-Latn-BA" smtClean="0"/>
              <a:t>Rub linije je stepenast</a:t>
            </a:r>
          </a:p>
          <a:p>
            <a:r>
              <a:rPr lang="sr-Latn-BA" smtClean="0"/>
              <a:t>Kako je moguće problem ublažiti?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00174"/>
            <a:ext cx="2676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Anti-aliasing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lnSpcReduction="10000"/>
          </a:bodyPr>
          <a:lstStyle/>
          <a:p>
            <a:r>
              <a:rPr lang="en-GB" smtClean="0"/>
              <a:t>Efekat</a:t>
            </a:r>
            <a:r>
              <a:rPr lang="sr-Latn-BA" smtClean="0"/>
              <a:t> </a:t>
            </a:r>
            <a:r>
              <a:rPr lang="en-GB" smtClean="0"/>
              <a:t>se može</a:t>
            </a:r>
            <a:r>
              <a:rPr lang="sr-Latn-BA" smtClean="0"/>
              <a:t> </a:t>
            </a:r>
            <a:r>
              <a:rPr lang="en-GB" smtClean="0"/>
              <a:t>ublažiti</a:t>
            </a:r>
            <a:r>
              <a:rPr lang="sr-Latn-BA" smtClean="0"/>
              <a:t> </a:t>
            </a:r>
            <a:r>
              <a:rPr lang="en-GB" smtClean="0"/>
              <a:t>anti-aliasingom: bojenje</a:t>
            </a:r>
            <a:r>
              <a:rPr lang="sr-Latn-BA" smtClean="0"/>
              <a:t> </a:t>
            </a:r>
            <a:r>
              <a:rPr lang="en-GB" smtClean="0"/>
              <a:t>piksela</a:t>
            </a:r>
            <a:r>
              <a:rPr lang="sr-Latn-BA" smtClean="0"/>
              <a:t> </a:t>
            </a:r>
            <a:r>
              <a:rPr lang="en-GB" smtClean="0"/>
              <a:t>u nijansama</a:t>
            </a:r>
            <a:r>
              <a:rPr lang="sr-Latn-BA" smtClean="0"/>
              <a:t> </a:t>
            </a:r>
            <a:r>
              <a:rPr lang="en-GB" smtClean="0"/>
              <a:t>sive</a:t>
            </a:r>
            <a:r>
              <a:rPr lang="sr-Latn-BA" smtClean="0"/>
              <a:t> </a:t>
            </a:r>
            <a:r>
              <a:rPr lang="en-GB" smtClean="0"/>
              <a:t>(za</a:t>
            </a:r>
            <a:r>
              <a:rPr lang="sr-Latn-BA" smtClean="0"/>
              <a:t> </a:t>
            </a:r>
            <a:r>
              <a:rPr lang="en-GB" smtClean="0"/>
              <a:t>crnu</a:t>
            </a:r>
            <a:r>
              <a:rPr lang="sr-Latn-BA" smtClean="0"/>
              <a:t> </a:t>
            </a:r>
            <a:r>
              <a:rPr lang="en-GB" smtClean="0"/>
              <a:t>liniju</a:t>
            </a:r>
            <a:r>
              <a:rPr lang="sr-Latn-BA" smtClean="0"/>
              <a:t>)</a:t>
            </a:r>
          </a:p>
          <a:p>
            <a:pPr lvl="1"/>
            <a:r>
              <a:rPr lang="sr-Latn-BA" smtClean="0"/>
              <a:t>anti-aliasing je vid niskopropusnog filtriranja kojim se ublažavaju oštre ivice na slici (brze promjene)</a:t>
            </a:r>
            <a:endParaRPr lang="en-GB" smtClean="0"/>
          </a:p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666895"/>
            <a:ext cx="25050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Jaggies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lnSpcReduction="10000"/>
          </a:bodyPr>
          <a:lstStyle/>
          <a:p>
            <a:r>
              <a:rPr lang="sr-Latn-BA" smtClean="0"/>
              <a:t>Screenshot iz igre </a:t>
            </a:r>
            <a:r>
              <a:rPr lang="sr-Latn-BA" smtClean="0">
                <a:solidFill>
                  <a:schemeClr val="tx2"/>
                </a:solidFill>
              </a:rPr>
              <a:t>Rescue on Fractalus!</a:t>
            </a:r>
            <a:r>
              <a:rPr lang="sr-Latn-BA" smtClean="0"/>
              <a:t> iz 1984. godine</a:t>
            </a:r>
          </a:p>
          <a:p>
            <a:r>
              <a:rPr lang="sr-Latn-BA" smtClean="0"/>
              <a:t>Zbog karakterističnih artifakata vanzemaljci u igri su nazvani </a:t>
            </a:r>
            <a:r>
              <a:rPr lang="sr-Latn-BA" smtClean="0">
                <a:solidFill>
                  <a:srgbClr val="C00000"/>
                </a:solidFill>
              </a:rPr>
              <a:t>Jaggis</a:t>
            </a:r>
            <a:r>
              <a:rPr lang="sr-Latn-BA" smtClean="0"/>
              <a:t>, a bilo je predloženo i da se igra zove </a:t>
            </a:r>
            <a:r>
              <a:rPr lang="sr-Latn-BA" smtClean="0">
                <a:solidFill>
                  <a:srgbClr val="C00000"/>
                </a:solidFill>
              </a:rPr>
              <a:t>Behind Jaggi Lines!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Content Placeholder 3" descr="A5200_Rescue_On_Fractal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357430"/>
            <a:ext cx="32004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Vektorski objekti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Programi</a:t>
            </a:r>
            <a:r>
              <a:rPr lang="sr-Latn-BA" smtClean="0"/>
              <a:t> </a:t>
            </a:r>
            <a:r>
              <a:rPr lang="en-US" smtClean="0"/>
              <a:t>za</a:t>
            </a:r>
            <a:r>
              <a:rPr lang="sr-Latn-BA" smtClean="0"/>
              <a:t> </a:t>
            </a:r>
            <a:r>
              <a:rPr lang="en-US" smtClean="0"/>
              <a:t>crtanje</a:t>
            </a:r>
            <a:r>
              <a:rPr lang="sr-Latn-BA" smtClean="0"/>
              <a:t> </a:t>
            </a:r>
            <a:r>
              <a:rPr lang="en-US" smtClean="0"/>
              <a:t>i</a:t>
            </a:r>
            <a:r>
              <a:rPr lang="sr-Latn-BA" smtClean="0"/>
              <a:t> </a:t>
            </a:r>
            <a:r>
              <a:rPr lang="en-US" smtClean="0"/>
              <a:t>jezici</a:t>
            </a:r>
            <a:r>
              <a:rPr lang="sr-Latn-BA" smtClean="0"/>
              <a:t> </a:t>
            </a:r>
            <a:r>
              <a:rPr lang="en-US" smtClean="0"/>
              <a:t>vektorske</a:t>
            </a:r>
            <a:r>
              <a:rPr lang="sr-Latn-BA" smtClean="0"/>
              <a:t> </a:t>
            </a:r>
            <a:r>
              <a:rPr lang="en-US" smtClean="0"/>
              <a:t>grafike</a:t>
            </a:r>
            <a:r>
              <a:rPr lang="sr-Latn-BA" smtClean="0"/>
              <a:t> </a:t>
            </a:r>
            <a:r>
              <a:rPr lang="en-US" smtClean="0"/>
              <a:t>pružaju</a:t>
            </a:r>
            <a:r>
              <a:rPr lang="sr-Latn-BA" smtClean="0"/>
              <a:t> </a:t>
            </a:r>
            <a:r>
              <a:rPr lang="en-US" smtClean="0"/>
              <a:t>osnovni</a:t>
            </a:r>
            <a:r>
              <a:rPr lang="sr-Latn-BA" smtClean="0"/>
              <a:t> </a:t>
            </a:r>
            <a:r>
              <a:rPr lang="en-US" smtClean="0"/>
              <a:t>repertoar</a:t>
            </a:r>
            <a:r>
              <a:rPr lang="sr-Latn-BA" smtClean="0"/>
              <a:t> </a:t>
            </a:r>
            <a:r>
              <a:rPr lang="en-US" smtClean="0"/>
              <a:t>oblika</a:t>
            </a:r>
            <a:r>
              <a:rPr lang="sr-Latn-BA" smtClean="0"/>
              <a:t> </a:t>
            </a:r>
            <a:r>
              <a:rPr lang="en-US" smtClean="0"/>
              <a:t>koji</a:t>
            </a:r>
            <a:r>
              <a:rPr lang="sr-Latn-BA" smtClean="0"/>
              <a:t> </a:t>
            </a:r>
            <a:r>
              <a:rPr lang="en-US" smtClean="0"/>
              <a:t>se lako</a:t>
            </a:r>
            <a:r>
              <a:rPr lang="sr-Latn-BA" smtClean="0"/>
              <a:t> </a:t>
            </a:r>
            <a:r>
              <a:rPr lang="en-US" smtClean="0"/>
              <a:t>mo</a:t>
            </a:r>
            <a:r>
              <a:rPr lang="sr-Latn-BA" smtClean="0"/>
              <a:t>gu matematički predstaviti</a:t>
            </a:r>
            <a:r>
              <a:rPr lang="en-US" smtClean="0"/>
              <a:t>.</a:t>
            </a:r>
          </a:p>
          <a:p>
            <a:r>
              <a:rPr lang="en-US" smtClean="0"/>
              <a:t>Najčešći</a:t>
            </a:r>
            <a:r>
              <a:rPr lang="sr-Latn-BA" smtClean="0"/>
              <a:t> </a:t>
            </a:r>
            <a:r>
              <a:rPr lang="en-US" smtClean="0"/>
              <a:t>oblici</a:t>
            </a:r>
            <a:r>
              <a:rPr lang="sr-Latn-BA" smtClean="0"/>
              <a:t> </a:t>
            </a:r>
            <a:r>
              <a:rPr lang="en-US" smtClean="0"/>
              <a:t>su</a:t>
            </a:r>
            <a:r>
              <a:rPr lang="sr-Latn-BA" smtClean="0"/>
              <a:t> </a:t>
            </a:r>
            <a:r>
              <a:rPr lang="en-US" smtClean="0"/>
              <a:t>duži, pravougaonici</a:t>
            </a:r>
            <a:r>
              <a:rPr lang="sr-Latn-BA" smtClean="0"/>
              <a:t> </a:t>
            </a:r>
            <a:r>
              <a:rPr lang="en-US" smtClean="0"/>
              <a:t>i</a:t>
            </a:r>
            <a:r>
              <a:rPr lang="sr-Latn-BA" smtClean="0"/>
              <a:t> </a:t>
            </a:r>
            <a:r>
              <a:rPr lang="en-US" smtClean="0"/>
              <a:t>kvadrati, elipse</a:t>
            </a:r>
            <a:r>
              <a:rPr lang="sr-Latn-BA" smtClean="0"/>
              <a:t> </a:t>
            </a:r>
            <a:r>
              <a:rPr lang="en-US" smtClean="0"/>
              <a:t>i</a:t>
            </a:r>
            <a:r>
              <a:rPr lang="sr-Latn-BA" smtClean="0"/>
              <a:t> </a:t>
            </a:r>
            <a:r>
              <a:rPr lang="en-US" smtClean="0"/>
              <a:t>krugovi</a:t>
            </a:r>
            <a:r>
              <a:rPr lang="sr-Latn-BA" smtClean="0"/>
              <a:t>, te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Linija (du</a:t>
            </a:r>
            <a:r>
              <a:rPr lang="sr-Latn-RS" smtClean="0"/>
              <a:t>ž)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Linija (du</a:t>
            </a:r>
            <a:r>
              <a:rPr lang="sr-Latn-RS" smtClean="0"/>
              <a:t>ž)</a:t>
            </a:r>
            <a:endParaRPr lang="en-GB"/>
          </a:p>
        </p:txBody>
      </p:sp>
      <p:pic>
        <p:nvPicPr>
          <p:cNvPr id="1027" name="Picture 3" descr="C:\Users\RAC1\Documents\docs\Teaching\mms\predavanja 2015\gi\demo\oznacena_linija.emf"/>
          <p:cNvPicPr>
            <a:picLocks noChangeAspect="1" noChangeArrowheads="1"/>
          </p:cNvPicPr>
          <p:nvPr/>
        </p:nvPicPr>
        <p:blipFill>
          <a:blip r:embed="rId2" cstate="print"/>
          <a:srcRect l="5038" t="1891" r="64735" b="76727"/>
          <a:stretch>
            <a:fillRect/>
          </a:stretch>
        </p:blipFill>
        <p:spPr bwMode="auto">
          <a:xfrm>
            <a:off x="2786050" y="1714488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linija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&lt;svg </a:t>
            </a:r>
            <a:r>
              <a:rPr lang="sr-Latn-BA" smtClean="0"/>
              <a:t>height="250</a:t>
            </a:r>
            <a:r>
              <a:rPr lang="en-US" smtClean="0"/>
              <a:t>"</a:t>
            </a:r>
            <a:r>
              <a:rPr lang="sr-Latn-BA" smtClean="0"/>
              <a:t> width="500"</a:t>
            </a:r>
            <a:r>
              <a:rPr lang="en-US" smtClean="0"/>
              <a:t>&gt;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>  &lt;line x1="0" y1="0" x2="200" y2="200"  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style="stroke:r</a:t>
            </a:r>
            <a:r>
              <a:rPr lang="sr-Latn-BA" smtClean="0">
                <a:solidFill>
                  <a:srgbClr val="FF0000"/>
                </a:solidFill>
              </a:rPr>
              <a:t>ed</a:t>
            </a:r>
            <a:r>
              <a:rPr lang="en-US" smtClean="0">
                <a:solidFill>
                  <a:srgbClr val="FF0000"/>
                </a:solidFill>
              </a:rPr>
              <a:t>; stroke-width:2" /&gt;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mtClean="0"/>
              <a:t>&lt;/svg&gt; </a:t>
            </a:r>
          </a:p>
          <a:p>
            <a:r>
              <a:rPr lang="sr-Latn-BA" smtClean="0"/>
              <a:t>x1, y1 – početak linije</a:t>
            </a:r>
          </a:p>
          <a:p>
            <a:r>
              <a:rPr lang="sr-Latn-BA" smtClean="0"/>
              <a:t>x2, y2 – završna tačka </a:t>
            </a:r>
          </a:p>
          <a:p>
            <a:r>
              <a:rPr lang="sr-Latn-BA" smtClean="0"/>
              <a:t>XML tagovi moraju biti </a:t>
            </a:r>
            <a:r>
              <a:rPr lang="sr-Latn-BA" smtClean="0">
                <a:solidFill>
                  <a:srgbClr val="C00000"/>
                </a:solidFill>
              </a:rPr>
              <a:t>zatvoreni /&gt;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Pravougaonik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088" y="1409720"/>
            <a:ext cx="39338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Tipovi multimedijalnih podataka</a:t>
            </a:r>
            <a:br>
              <a:rPr lang="sr-Latn-RS" smtClean="0"/>
            </a:br>
            <a:r>
              <a:rPr lang="sr-Latn-RS" smtClean="0"/>
              <a:t>Grafika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mtClean="0"/>
              <a:t>Format:</a:t>
            </a:r>
            <a:r>
              <a:rPr lang="sr-Latn-RS" smtClean="0"/>
              <a:t> konstruiše se kompozicijom primitivnih objekata</a:t>
            </a:r>
            <a:r>
              <a:rPr lang="en-US" smtClean="0"/>
              <a:t> (primitiva)</a:t>
            </a:r>
            <a:r>
              <a:rPr lang="sr-Latn-RS" smtClean="0"/>
              <a:t> kao što su linije, poligoni, kružnice, krive i lukovi</a:t>
            </a:r>
          </a:p>
          <a:p>
            <a:r>
              <a:rPr lang="sr-Latn-RS" smtClean="0"/>
              <a:t>Ulaz: grafika se obično generiše korišćenjem grafičkog editora (npr. Illustrator</a:t>
            </a:r>
            <a:r>
              <a:rPr lang="en-US" smtClean="0"/>
              <a:t>, CorelDRAW, Inkscape</a:t>
            </a:r>
            <a:r>
              <a:rPr lang="sr-Latn-RS" smtClean="0"/>
              <a:t>) ili programski (npr. </a:t>
            </a:r>
            <a:r>
              <a:rPr lang="en-US" smtClean="0"/>
              <a:t>SVG, </a:t>
            </a:r>
            <a:r>
              <a:rPr lang="sr-Latn-RS" smtClean="0"/>
              <a:t>Postscript)</a:t>
            </a:r>
          </a:p>
          <a:p>
            <a:r>
              <a:rPr lang="sr-Latn-RS" smtClean="0"/>
              <a:t>Grafički ulazni uređaji: tastatura (kontrola kursora i unos teksta), miš, trackball, grafički tablet,...</a:t>
            </a:r>
            <a:endParaRPr lang="en-US" smtClean="0"/>
          </a:p>
          <a:p>
            <a:r>
              <a:rPr lang="sr-Latn-RS" smtClean="0"/>
              <a:t>U grafičkim fajlovima se obično čuva opis korištenih grafičkih primitiva i načina njihovog kombinovanja</a:t>
            </a:r>
          </a:p>
          <a:p>
            <a:r>
              <a:rPr lang="sr-Latn-RS" smtClean="0"/>
              <a:t>Izlazni uređaji su često rasterski orijentisani i prikazivanje slike zahtjeva konverziju vektorske u rastersku sliku</a:t>
            </a:r>
            <a:endParaRPr lang="en-US" smtClean="0"/>
          </a:p>
          <a:p>
            <a:r>
              <a:rPr lang="en-US" smtClean="0"/>
              <a:t>Generisanje (rasterske) slike na osnovu opisa se </a:t>
            </a:r>
            <a:r>
              <a:rPr lang="sr-Latn-BA" smtClean="0"/>
              <a:t>naziva </a:t>
            </a:r>
            <a:r>
              <a:rPr lang="sr-Latn-BA" i="1" smtClean="0"/>
              <a:t>renderovanje</a:t>
            </a:r>
          </a:p>
          <a:p>
            <a:r>
              <a:rPr lang="sr-Latn-RS" smtClean="0"/>
              <a:t>Grafiku je obično moguće</a:t>
            </a:r>
            <a:r>
              <a:rPr lang="en-US" smtClean="0"/>
              <a:t> lako</a:t>
            </a:r>
            <a:r>
              <a:rPr lang="sr-Latn-RS" smtClean="0"/>
              <a:t> mijenjati ili revidirati (za razliku od slike)</a:t>
            </a:r>
          </a:p>
          <a:p>
            <a:r>
              <a:rPr lang="sr-Latn-RS" smtClean="0"/>
              <a:t>Standardi: SVG</a:t>
            </a:r>
            <a:r>
              <a:rPr lang="en-US" smtClean="0"/>
              <a:t>,</a:t>
            </a:r>
            <a:r>
              <a:rPr lang="sr-Latn-RS" smtClean="0"/>
              <a:t> </a:t>
            </a:r>
            <a:r>
              <a:rPr lang="en-US" smtClean="0"/>
              <a:t>Postscript, </a:t>
            </a:r>
            <a:r>
              <a:rPr lang="sr-Latn-RS" smtClean="0"/>
              <a:t>OpenGL,</a:t>
            </a:r>
            <a:r>
              <a:rPr lang="en-US" smtClean="0"/>
              <a:t> WebGL</a:t>
            </a:r>
            <a:r>
              <a:rPr lang="sr-Latn-RS" smtClean="0"/>
              <a:t>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pravougaonik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&lt;svg height="250" width</a:t>
            </a:r>
            <a:r>
              <a:rPr lang="sr-Latn-BA" smtClean="0"/>
              <a:t>="500"</a:t>
            </a:r>
            <a:r>
              <a:rPr lang="en-US" smtClean="0"/>
              <a:t>&gt; 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&lt;rect x="10" y="10" width="300"  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     height="100" style="fill:</a:t>
            </a:r>
            <a:r>
              <a:rPr lang="sr-Latn-BA" smtClean="0">
                <a:solidFill>
                  <a:srgbClr val="FF0000"/>
                </a:solidFill>
              </a:rPr>
              <a:t>blue</a:t>
            </a:r>
            <a:r>
              <a:rPr lang="en-US" smtClean="0">
                <a:solidFill>
                  <a:srgbClr val="FF0000"/>
                </a:solidFill>
              </a:rPr>
              <a:t>;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     stroke-width:3; stroke:</a:t>
            </a:r>
            <a:r>
              <a:rPr lang="sr-Latn-BA" smtClean="0">
                <a:solidFill>
                  <a:srgbClr val="FF0000"/>
                </a:solidFill>
              </a:rPr>
              <a:t>black</a:t>
            </a:r>
            <a:r>
              <a:rPr lang="en-US" smtClean="0">
                <a:solidFill>
                  <a:srgbClr val="FF0000"/>
                </a:solidFill>
              </a:rPr>
              <a:t>" /&gt;</a:t>
            </a:r>
            <a:endParaRPr lang="en-US" smtClean="0"/>
          </a:p>
          <a:p>
            <a:pPr>
              <a:buNone/>
            </a:pPr>
            <a:r>
              <a:rPr lang="en-US" smtClean="0"/>
              <a:t>&lt;/svg&gt;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Krug</a:t>
            </a:r>
            <a:endParaRPr lang="sr-Latn-BA"/>
          </a:p>
        </p:txBody>
      </p:sp>
      <p:grpSp>
        <p:nvGrpSpPr>
          <p:cNvPr id="7" name="Group 6"/>
          <p:cNvGrpSpPr/>
          <p:nvPr/>
        </p:nvGrpSpPr>
        <p:grpSpPr>
          <a:xfrm>
            <a:off x="3023828" y="1772816"/>
            <a:ext cx="3096344" cy="3096344"/>
            <a:chOff x="2627784" y="1772816"/>
            <a:chExt cx="3096344" cy="3096344"/>
          </a:xfrm>
        </p:grpSpPr>
        <p:sp>
          <p:nvSpPr>
            <p:cNvPr id="4" name="Oval 3"/>
            <p:cNvSpPr/>
            <p:nvPr/>
          </p:nvSpPr>
          <p:spPr>
            <a:xfrm>
              <a:off x="2627784" y="1772816"/>
              <a:ext cx="3096344" cy="309634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273550" y="3317844"/>
              <a:ext cx="1450578" cy="6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51920" y="335699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smtClean="0"/>
                <a:t>(cx, cy)</a:t>
              </a:r>
              <a:endParaRPr lang="sr-Latn-B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60032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smtClean="0"/>
                <a:t>r</a:t>
              </a:r>
              <a:endParaRPr lang="sr-Latn-BA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krug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&lt;svg height="500" width="500"&gt;</a:t>
            </a:r>
          </a:p>
          <a:p>
            <a:pPr>
              <a:buNone/>
            </a:pPr>
            <a:r>
              <a:rPr lang="en-US" smtClean="0"/>
              <a:t>    </a:t>
            </a:r>
            <a:r>
              <a:rPr lang="en-US" smtClean="0">
                <a:solidFill>
                  <a:srgbClr val="FF0000"/>
                </a:solidFill>
              </a:rPr>
              <a:t>&lt;circle cx="100" cy="100" r="75"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       style="fill:blue; stroke-width:3;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       stroke:black" /&gt;</a:t>
            </a:r>
          </a:p>
          <a:p>
            <a:pPr>
              <a:buNone/>
            </a:pPr>
            <a:r>
              <a:rPr lang="en-US" smtClean="0"/>
              <a:t>&lt;/svg&gt;</a:t>
            </a:r>
            <a:endParaRPr lang="sr-Latn-B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Elipsa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514475"/>
            <a:ext cx="8191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elipsa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mtClean="0"/>
              <a:t>&lt;svg </a:t>
            </a:r>
            <a:r>
              <a:rPr lang="sr-Latn-BA" smtClean="0"/>
              <a:t>width="500" height="500"</a:t>
            </a:r>
            <a:r>
              <a:rPr lang="en-GB" smtClean="0"/>
              <a:t>&gt;  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</a:t>
            </a:r>
            <a:r>
              <a:rPr lang="en-GB" smtClean="0">
                <a:solidFill>
                  <a:srgbClr val="FF0000"/>
                </a:solidFill>
              </a:rPr>
              <a:t>&lt;ellipse cx="200" cy="80" rx="100" ry="50"</a:t>
            </a:r>
          </a:p>
          <a:p>
            <a:pPr>
              <a:buNone/>
            </a:pPr>
            <a:r>
              <a:rPr lang="en-GB" smtClean="0">
                <a:solidFill>
                  <a:srgbClr val="FF0000"/>
                </a:solidFill>
              </a:rPr>
              <a:t>  </a:t>
            </a:r>
            <a:r>
              <a:rPr lang="sr-Latn-BA" smtClean="0">
                <a:solidFill>
                  <a:srgbClr val="FF0000"/>
                </a:solidFill>
              </a:rPr>
              <a:t>                 </a:t>
            </a:r>
            <a:r>
              <a:rPr lang="en-GB" smtClean="0">
                <a:solidFill>
                  <a:srgbClr val="FF0000"/>
                </a:solidFill>
              </a:rPr>
              <a:t>style="fill:yellow; stroke:purple; 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     </a:t>
            </a:r>
            <a:r>
              <a:rPr lang="en-GB" smtClean="0">
                <a:solidFill>
                  <a:srgbClr val="FF0000"/>
                </a:solidFill>
              </a:rPr>
              <a:t>stroke-width:2" /&gt;</a:t>
            </a:r>
          </a:p>
          <a:p>
            <a:pPr>
              <a:buNone/>
            </a:pPr>
            <a:r>
              <a:rPr lang="en-GB" smtClean="0"/>
              <a:t>&lt;/svg&gt;</a:t>
            </a:r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Poligon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Sastoji se od povezanih duži</a:t>
            </a:r>
          </a:p>
          <a:p>
            <a:r>
              <a:rPr lang="sr-Latn-RS" smtClean="0"/>
              <a:t>Zatvorena figura</a:t>
            </a:r>
          </a:p>
          <a:p>
            <a:r>
              <a:rPr lang="sr-Latn-RS" smtClean="0"/>
              <a:t>Grafički primitiv koji sadrži bar tri strane</a:t>
            </a:r>
          </a:p>
          <a:p>
            <a:endParaRPr lang="en-GB"/>
          </a:p>
        </p:txBody>
      </p:sp>
      <p:pic>
        <p:nvPicPr>
          <p:cNvPr id="1026" name="Picture 2" descr="C:\Users\RAC1\Documents\docs\Teaching\tf_multimediji\nastava2016\svg_materijal\poligon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357562"/>
            <a:ext cx="7387016" cy="3691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SVG poligon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mtClean="0"/>
              <a:t>&lt;svg height="250" width="500"&gt;</a:t>
            </a:r>
          </a:p>
          <a:p>
            <a:pPr>
              <a:buNone/>
            </a:pPr>
            <a:r>
              <a:rPr lang="sr-Latn-RS" smtClean="0"/>
              <a:t>    </a:t>
            </a:r>
            <a:r>
              <a:rPr lang="en-GB" smtClean="0">
                <a:solidFill>
                  <a:srgbClr val="FF0000"/>
                </a:solidFill>
              </a:rPr>
              <a:t>&lt;polygon points="200,10 250,190 160,210" </a:t>
            </a:r>
            <a:endParaRPr lang="sr-Latn-RS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mtClean="0">
                <a:solidFill>
                  <a:srgbClr val="FF0000"/>
                </a:solidFill>
              </a:rPr>
              <a:t>        </a:t>
            </a:r>
            <a:r>
              <a:rPr lang="en-GB" smtClean="0">
                <a:solidFill>
                  <a:srgbClr val="FF0000"/>
                </a:solidFill>
              </a:rPr>
              <a:t>style="fill:lime;</a:t>
            </a:r>
            <a:endParaRPr lang="sr-Latn-RS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mtClean="0">
                <a:solidFill>
                  <a:srgbClr val="FF0000"/>
                </a:solidFill>
              </a:rPr>
              <a:t>                    </a:t>
            </a:r>
            <a:r>
              <a:rPr lang="en-GB" smtClean="0">
                <a:solidFill>
                  <a:srgbClr val="FF0000"/>
                </a:solidFill>
              </a:rPr>
              <a:t>stroke:purple;</a:t>
            </a:r>
            <a:endParaRPr lang="sr-Latn-RS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mtClean="0">
                <a:solidFill>
                  <a:srgbClr val="FF0000"/>
                </a:solidFill>
              </a:rPr>
              <a:t>                    </a:t>
            </a:r>
            <a:r>
              <a:rPr lang="en-GB" smtClean="0">
                <a:solidFill>
                  <a:srgbClr val="FF0000"/>
                </a:solidFill>
              </a:rPr>
              <a:t>stroke-width:1" /&gt;</a:t>
            </a:r>
          </a:p>
          <a:p>
            <a:pPr>
              <a:buNone/>
            </a:pPr>
            <a:r>
              <a:rPr lang="en-GB" smtClean="0"/>
              <a:t>&lt;/svg&gt; </a:t>
            </a: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Izlomljena linija – polilinija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Figura koja se sastoji od povezanih duži</a:t>
            </a:r>
          </a:p>
          <a:p>
            <a:r>
              <a:rPr lang="sr-Latn-RS" smtClean="0"/>
              <a:t>Ne mora biti zatvorena</a:t>
            </a:r>
            <a:endParaRPr lang="en-GB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2500298" y="3214686"/>
            <a:ext cx="2786082" cy="2714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9" y="0"/>
              </a:cxn>
              <a:cxn ang="0">
                <a:pos x="1129" y="1129"/>
              </a:cxn>
              <a:cxn ang="0">
                <a:pos x="2258" y="1129"/>
              </a:cxn>
              <a:cxn ang="0">
                <a:pos x="2258" y="2258"/>
              </a:cxn>
              <a:cxn ang="0">
                <a:pos x="3387" y="2258"/>
              </a:cxn>
              <a:cxn ang="0">
                <a:pos x="3387" y="3387"/>
              </a:cxn>
            </a:cxnLst>
            <a:rect l="0" t="0" r="r" b="b"/>
            <a:pathLst>
              <a:path w="3387" h="3387">
                <a:moveTo>
                  <a:pt x="0" y="0"/>
                </a:moveTo>
                <a:lnTo>
                  <a:pt x="1129" y="0"/>
                </a:lnTo>
                <a:lnTo>
                  <a:pt x="1129" y="1129"/>
                </a:lnTo>
                <a:lnTo>
                  <a:pt x="2258" y="1129"/>
                </a:lnTo>
                <a:lnTo>
                  <a:pt x="2258" y="2258"/>
                </a:lnTo>
                <a:lnTo>
                  <a:pt x="3387" y="2258"/>
                </a:lnTo>
                <a:lnTo>
                  <a:pt x="3387" y="3387"/>
                </a:lnTo>
              </a:path>
            </a:pathLst>
          </a:custGeom>
          <a:solidFill>
            <a:srgbClr val="FFFFFF"/>
          </a:solidFill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SVG izlomljena linija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mtClean="0"/>
              <a:t>&lt;svg height="180" width="500"&gt;</a:t>
            </a:r>
          </a:p>
          <a:p>
            <a:pPr>
              <a:buNone/>
            </a:pPr>
            <a:r>
              <a:rPr lang="en-GB" smtClean="0"/>
              <a:t> </a:t>
            </a:r>
            <a:r>
              <a:rPr lang="sr-Latn-RS" smtClean="0"/>
              <a:t>    </a:t>
            </a:r>
            <a:r>
              <a:rPr lang="en-GB" smtClean="0">
                <a:solidFill>
                  <a:srgbClr val="FF0000"/>
                </a:solidFill>
              </a:rPr>
              <a:t>&lt;polyline points="0,40 40,40 40,80 80,80</a:t>
            </a:r>
            <a:r>
              <a:rPr lang="sr-Latn-RS" smtClean="0">
                <a:solidFill>
                  <a:srgbClr val="FF0000"/>
                </a:solidFill>
              </a:rPr>
              <a:t>         </a:t>
            </a:r>
          </a:p>
          <a:p>
            <a:pPr>
              <a:buNone/>
            </a:pPr>
            <a:r>
              <a:rPr lang="sr-Latn-RS" smtClean="0">
                <a:solidFill>
                  <a:srgbClr val="FF0000"/>
                </a:solidFill>
              </a:rPr>
              <a:t>                                      </a:t>
            </a:r>
            <a:r>
              <a:rPr lang="en-GB" smtClean="0">
                <a:solidFill>
                  <a:srgbClr val="FF0000"/>
                </a:solidFill>
              </a:rPr>
              <a:t>80,120 120,120 120,160"</a:t>
            </a:r>
          </a:p>
          <a:p>
            <a:pPr>
              <a:buNone/>
            </a:pPr>
            <a:r>
              <a:rPr lang="en-GB" smtClean="0">
                <a:solidFill>
                  <a:srgbClr val="FF0000"/>
                </a:solidFill>
              </a:rPr>
              <a:t>                      style="fill:white;</a:t>
            </a:r>
            <a:r>
              <a:rPr lang="sr-Latn-RS" smtClean="0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stroke:red;</a:t>
            </a:r>
            <a:r>
              <a:rPr lang="sr-Latn-RS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sr-Latn-RS" smtClean="0">
                <a:solidFill>
                  <a:srgbClr val="FF0000"/>
                </a:solidFill>
              </a:rPr>
              <a:t>                                   </a:t>
            </a:r>
            <a:r>
              <a:rPr lang="en-GB" smtClean="0">
                <a:solidFill>
                  <a:srgbClr val="FF0000"/>
                </a:solidFill>
              </a:rPr>
              <a:t>stroke-width:4" /&gt;</a:t>
            </a:r>
          </a:p>
          <a:p>
            <a:pPr>
              <a:buNone/>
            </a:pPr>
            <a:r>
              <a:rPr lang="en-GB" smtClean="0"/>
              <a:t>&lt;/svg&gt; </a:t>
            </a:r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putanje (path)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BA" smtClean="0"/>
              <a:t>Mogućnost kreiranja različitih figura</a:t>
            </a:r>
          </a:p>
          <a:p>
            <a:r>
              <a:rPr lang="sr-Latn-BA" smtClean="0"/>
              <a:t>Za definisanje putanje koristi se element </a:t>
            </a:r>
            <a:r>
              <a:rPr lang="sr-Latn-BA" smtClean="0">
                <a:solidFill>
                  <a:srgbClr val="C00000"/>
                </a:solidFill>
              </a:rPr>
              <a:t>&lt;path&gt;</a:t>
            </a:r>
          </a:p>
          <a:p>
            <a:r>
              <a:rPr lang="sr-Latn-BA" smtClean="0"/>
              <a:t>Koriste se komande za crtanje i pomjeranje kursora:</a:t>
            </a:r>
          </a:p>
          <a:p>
            <a:pPr lvl="1"/>
            <a:r>
              <a:rPr lang="sr-Latn-BA" smtClean="0"/>
              <a:t>M = moveto</a:t>
            </a:r>
          </a:p>
          <a:p>
            <a:pPr lvl="1"/>
            <a:r>
              <a:rPr lang="sr-Latn-BA" smtClean="0"/>
              <a:t>L = lineto</a:t>
            </a:r>
          </a:p>
          <a:p>
            <a:pPr lvl="1"/>
            <a:r>
              <a:rPr lang="sr-Latn-BA" smtClean="0"/>
              <a:t>H = horizontal lineto</a:t>
            </a:r>
          </a:p>
          <a:p>
            <a:pPr lvl="1"/>
            <a:r>
              <a:rPr lang="sr-Latn-BA" smtClean="0"/>
              <a:t>V = vertical lineto</a:t>
            </a:r>
          </a:p>
          <a:p>
            <a:pPr lvl="1"/>
            <a:r>
              <a:rPr lang="sr-Latn-BA" smtClean="0"/>
              <a:t>C = curveto</a:t>
            </a:r>
          </a:p>
          <a:p>
            <a:pPr lvl="1"/>
            <a:r>
              <a:rPr lang="sr-Latn-BA" smtClean="0"/>
              <a:t>S = smooth curveto</a:t>
            </a:r>
          </a:p>
          <a:p>
            <a:pPr lvl="1"/>
            <a:r>
              <a:rPr lang="sr-Latn-BA" smtClean="0"/>
              <a:t>Q = quadratic Bézier curve</a:t>
            </a:r>
          </a:p>
          <a:p>
            <a:pPr lvl="1"/>
            <a:r>
              <a:rPr lang="sr-Latn-BA" smtClean="0"/>
              <a:t>T = smooth quadratic Bézier curveto</a:t>
            </a:r>
          </a:p>
          <a:p>
            <a:pPr lvl="1"/>
            <a:r>
              <a:rPr lang="sr-Latn-BA" smtClean="0"/>
              <a:t>A = elliptical Arc</a:t>
            </a:r>
          </a:p>
          <a:p>
            <a:pPr lvl="1"/>
            <a:r>
              <a:rPr lang="sr-Latn-BA" smtClean="0"/>
              <a:t>Z = closepath</a:t>
            </a:r>
          </a:p>
          <a:p>
            <a:r>
              <a:rPr lang="sr-Latn-BA" smtClean="0"/>
              <a:t>Velika slova znače apsolutno pozicioniranje, mala slova znače relativno pozicioniranje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Osobine vektorske grafike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Kompaktnost</a:t>
            </a:r>
            <a:r>
              <a:rPr lang="sr-Latn-RS" smtClean="0"/>
              <a:t> – mali memorijski zahtjevi i brz prenos preko mreže</a:t>
            </a:r>
            <a:r>
              <a:rPr lang="en-GB" smtClean="0"/>
              <a:t>,</a:t>
            </a:r>
            <a:endParaRPr lang="sr-Latn-RS" smtClean="0"/>
          </a:p>
          <a:p>
            <a:r>
              <a:rPr lang="sr-Latn-RS" smtClean="0"/>
              <a:t>S</a:t>
            </a:r>
            <a:r>
              <a:rPr lang="en-GB" smtClean="0"/>
              <a:t>kalabilnost</a:t>
            </a:r>
            <a:r>
              <a:rPr lang="sr-Latn-RS" smtClean="0"/>
              <a:t> – mogućnost rada sa složenim objektima</a:t>
            </a:r>
          </a:p>
          <a:p>
            <a:r>
              <a:rPr lang="sr-Latn-RS" smtClean="0"/>
              <a:t>N</a:t>
            </a:r>
            <a:r>
              <a:rPr lang="en-GB" smtClean="0"/>
              <a:t>ezavisnost od rezolucije</a:t>
            </a:r>
            <a:r>
              <a:rPr lang="sr-Latn-RS" smtClean="0"/>
              <a:t> – skaliranje bez gubitka kvaliteta</a:t>
            </a:r>
          </a:p>
          <a:p>
            <a:r>
              <a:rPr lang="sr-Latn-RS" smtClean="0"/>
              <a:t>F</a:t>
            </a:r>
            <a:r>
              <a:rPr lang="en-GB" smtClean="0"/>
              <a:t>ormat lak za izm</a:t>
            </a:r>
            <a:r>
              <a:rPr lang="sr-Latn-RS" smtClean="0"/>
              <a:t>j</a:t>
            </a:r>
            <a:r>
              <a:rPr lang="en-GB" smtClean="0"/>
              <a:t>ene</a:t>
            </a:r>
            <a:r>
              <a:rPr lang="sr-Latn-RS" smtClean="0"/>
              <a:t> – čuva se opis svakog grafičkog primitiva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 SVG putanje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&lt;svg height="210" width="400"&gt;</a:t>
            </a:r>
            <a:endParaRPr lang="sr-Latn-BA" smtClean="0"/>
          </a:p>
          <a:p>
            <a:pPr>
              <a:buNone/>
            </a:pPr>
            <a:r>
              <a:rPr lang="sr-Latn-BA" smtClean="0"/>
              <a:t>    </a:t>
            </a:r>
            <a:r>
              <a:rPr lang="en-US" smtClean="0">
                <a:solidFill>
                  <a:srgbClr val="FF0000"/>
                </a:solidFill>
              </a:rPr>
              <a:t>&lt;path d="M150 0 L75 200 L225 200 Z" /</a:t>
            </a:r>
            <a:r>
              <a:rPr lang="sr-Latn-BA" smtClean="0">
                <a:solidFill>
                  <a:srgbClr val="FF0000"/>
                </a:solidFill>
              </a:rPr>
              <a:t>&gt;</a:t>
            </a:r>
          </a:p>
          <a:p>
            <a:pPr>
              <a:buNone/>
            </a:pPr>
            <a:r>
              <a:rPr lang="en-US" smtClean="0"/>
              <a:t>&lt;/svg&gt; </a:t>
            </a:r>
          </a:p>
          <a:p>
            <a:r>
              <a:rPr lang="sr-Latn-BA" smtClean="0"/>
              <a:t>Kriva počinje u tački (150, 0)</a:t>
            </a:r>
          </a:p>
          <a:p>
            <a:r>
              <a:rPr lang="sr-Latn-BA" smtClean="0"/>
              <a:t>Linija od (150, 0) do (75, 200)</a:t>
            </a:r>
          </a:p>
          <a:p>
            <a:r>
              <a:rPr lang="sr-Latn-BA" smtClean="0"/>
              <a:t>Linija od (75, 200) do (225, 200)</a:t>
            </a:r>
          </a:p>
          <a:p>
            <a:r>
              <a:rPr lang="sr-Latn-BA" smtClean="0"/>
              <a:t>Zatvori krivu</a:t>
            </a:r>
            <a:endParaRPr lang="sr-Latn-B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smtClean="0">
                <a:latin typeface="Calibri" pitchFamily="34" charset="0"/>
                <a:cs typeface="Calibri" pitchFamily="34" charset="0"/>
              </a:rPr>
              <a:t>Nazvane su po Pierreu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u koji ih je koristio u dizajnu automobila u Renaultu.</a:t>
            </a:r>
            <a:endParaRPr lang="en-US" smtClean="0">
              <a:latin typeface="Calibri" pitchFamily="34" charset="0"/>
              <a:cs typeface="Calibri" pitchFamily="34" charset="0"/>
            </a:endParaRPr>
          </a:p>
          <a:p>
            <a:r>
              <a:rPr lang="en-US" smtClean="0">
                <a:latin typeface="Calibri" pitchFamily="34" charset="0"/>
                <a:cs typeface="Calibri" pitchFamily="34" charset="0"/>
              </a:rPr>
              <a:t>Koriste se u 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računarskoj grafici za modelovanje glatkih krivih, animaciji za definisanje putanja po kojima se objekat kreće, tipografiji za specifikaciju oblika znakova</a:t>
            </a:r>
            <a:endParaRPr lang="sr-Latn-BA" smtClean="0">
              <a:latin typeface="Calibri" pitchFamily="34" charset="0"/>
              <a:cs typeface="Calibri" pitchFamily="34" charset="0"/>
            </a:endParaRP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glatke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mogu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biti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određene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uređenim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skupom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kontrolnih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tačaka, prva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zadnja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kontrolna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krajnje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Kubna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</a:t>
            </a:r>
            <a:r>
              <a:rPr lang="sr-Latn-RS" smtClean="0"/>
              <a:t>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92500" lnSpcReduction="20000"/>
          </a:bodyPr>
          <a:lstStyle/>
          <a:p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3. stepena (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kubne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) imaju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četiri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kontrolne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tačke: dv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ij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krajnje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(čvorne)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dv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ij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pravca.</a:t>
            </a: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Zakrivljenost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određuje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se pomoću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dužine, pravca 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j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era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duži pravca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koje spajaju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k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rajnj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pravca.</a:t>
            </a:r>
            <a:endParaRPr lang="en-US" smtClean="0">
              <a:latin typeface="Calibri" pitchFamily="34" charset="0"/>
              <a:cs typeface="Calibri" pitchFamily="34" charset="0"/>
            </a:endParaRPr>
          </a:p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03130"/>
            <a:ext cx="4786314" cy="24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Kubna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</a:t>
            </a:r>
            <a:r>
              <a:rPr lang="sr-Latn-RS" smtClean="0"/>
              <a:t>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Kubna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</a:t>
            </a:r>
            <a:r>
              <a:rPr lang="sr-Latn-RS" smtClean="0"/>
              <a:t>a se crta povlačenjem duži pravaca pomoću “pen tool”</a:t>
            </a:r>
          </a:p>
          <a:p>
            <a:pPr>
              <a:buNone/>
            </a:pPr>
            <a:endParaRPr lang="sr-Latn-RS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3196109" cy="336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Bézier_3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3429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Kvadratne </a:t>
            </a:r>
            <a:r>
              <a:rPr lang="en-US" smtClean="0"/>
              <a:t>Bézier</a:t>
            </a:r>
            <a:r>
              <a:rPr lang="sr-Latn-RS" smtClean="0"/>
              <a:t> krive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Bézier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drugog stepena (</a:t>
            </a:r>
            <a:r>
              <a:rPr lang="sr-Latn-RS" smtClean="0"/>
              <a:t>kvadratne</a:t>
            </a:r>
            <a:r>
              <a:rPr lang="en-GB" smtClean="0"/>
              <a:t>) imaju</a:t>
            </a:r>
            <a:r>
              <a:rPr lang="sr-Latn-RS" smtClean="0"/>
              <a:t> </a:t>
            </a:r>
            <a:r>
              <a:rPr lang="en-GB" smtClean="0"/>
              <a:t>jednu</a:t>
            </a:r>
            <a:r>
              <a:rPr lang="sr-Latn-RS" smtClean="0"/>
              <a:t> </a:t>
            </a:r>
            <a:r>
              <a:rPr lang="en-GB" smtClean="0"/>
              <a:t>tačku</a:t>
            </a:r>
            <a:r>
              <a:rPr lang="sr-Latn-RS" smtClean="0"/>
              <a:t> </a:t>
            </a:r>
            <a:r>
              <a:rPr lang="en-GB" smtClean="0"/>
              <a:t>pravca</a:t>
            </a:r>
            <a:endParaRPr lang="sr-Latn-RS" smtClean="0"/>
          </a:p>
          <a:p>
            <a:r>
              <a:rPr lang="sr-Latn-RS" smtClean="0"/>
              <a:t>Jedine </a:t>
            </a:r>
            <a:r>
              <a:rPr lang="en-GB" smtClean="0"/>
              <a:t>Bézier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koje</a:t>
            </a:r>
            <a:r>
              <a:rPr lang="sr-Latn-RS" smtClean="0"/>
              <a:t> </a:t>
            </a:r>
            <a:r>
              <a:rPr lang="en-GB" smtClean="0"/>
              <a:t>podržava</a:t>
            </a:r>
            <a:r>
              <a:rPr lang="sr-Latn-RS" smtClean="0"/>
              <a:t> </a:t>
            </a:r>
            <a:r>
              <a:rPr lang="en-GB" smtClean="0"/>
              <a:t>SWF</a:t>
            </a:r>
            <a:endParaRPr lang="sr-Latn-RS" smtClean="0"/>
          </a:p>
          <a:p>
            <a:r>
              <a:rPr lang="en-GB" smtClean="0"/>
              <a:t>PDF i</a:t>
            </a:r>
            <a:r>
              <a:rPr lang="sr-Latn-RS" smtClean="0"/>
              <a:t> </a:t>
            </a:r>
            <a:r>
              <a:rPr lang="en-GB" smtClean="0"/>
              <a:t>SVG podržavaju</a:t>
            </a:r>
            <a:r>
              <a:rPr lang="sr-Latn-RS" smtClean="0"/>
              <a:t> kubne i kvadratne</a:t>
            </a:r>
            <a:r>
              <a:rPr lang="en-GB" smtClean="0"/>
              <a:t> Bézier</a:t>
            </a:r>
            <a:r>
              <a:rPr lang="sr-Latn-RS" smtClean="0"/>
              <a:t> </a:t>
            </a:r>
            <a:r>
              <a:rPr lang="en-GB" smtClean="0"/>
              <a:t>krive</a:t>
            </a:r>
            <a:endParaRPr lang="sr-Latn-RS" smtClean="0"/>
          </a:p>
          <a:p>
            <a:r>
              <a:rPr lang="sr-Latn-RS" smtClean="0"/>
              <a:t>True Type fontovi koriste kvadratne </a:t>
            </a:r>
            <a:r>
              <a:rPr lang="en-GB" smtClean="0"/>
              <a:t>Bézier</a:t>
            </a:r>
            <a:r>
              <a:rPr lang="sr-Latn-RS" smtClean="0"/>
              <a:t> krive</a:t>
            </a:r>
            <a:endParaRPr lang="en-GB" smtClean="0"/>
          </a:p>
          <a:p>
            <a:endParaRPr lang="sr-Latn-RS" smtClean="0"/>
          </a:p>
          <a:p>
            <a:endParaRPr lang="en-GB" smtClean="0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Kvadratne </a:t>
            </a:r>
            <a:r>
              <a:rPr lang="en-US" smtClean="0"/>
              <a:t>Bézier</a:t>
            </a:r>
            <a:r>
              <a:rPr lang="sr-Latn-RS" smtClean="0"/>
              <a:t> krive </a:t>
            </a:r>
            <a:endParaRPr lang="en-GB"/>
          </a:p>
        </p:txBody>
      </p:sp>
      <p:pic>
        <p:nvPicPr>
          <p:cNvPr id="6" name="Content Placeholder 5" descr="Bézier_2_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57496"/>
            <a:ext cx="3771926" cy="157163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3643338" cy="222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Bezier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mtClean="0"/>
              <a:t>&lt;svg </a:t>
            </a:r>
            <a:r>
              <a:rPr lang="sr-Latn-BA" smtClean="0"/>
              <a:t>height="400" width="450"</a:t>
            </a:r>
            <a:r>
              <a:rPr lang="en-GB" smtClean="0"/>
              <a:t>&gt;  </a:t>
            </a:r>
          </a:p>
          <a:p>
            <a:pPr>
              <a:buNone/>
            </a:pPr>
            <a:r>
              <a:rPr lang="en-GB" smtClean="0"/>
              <a:t> </a:t>
            </a:r>
            <a:r>
              <a:rPr lang="en-GB" smtClean="0">
                <a:solidFill>
                  <a:srgbClr val="FF0000"/>
                </a:solidFill>
              </a:rPr>
              <a:t>&lt;path d="M 100 350 q 150 -300 300 0" stroke="blue" stroke-width="5" fill="none" /&gt;</a:t>
            </a:r>
          </a:p>
          <a:p>
            <a:pPr>
              <a:buNone/>
            </a:pPr>
            <a:r>
              <a:rPr lang="en-GB" smtClean="0"/>
              <a:t>&lt;/svg&gt;</a:t>
            </a:r>
            <a:endParaRPr lang="sr-Latn-BA" smtClean="0"/>
          </a:p>
          <a:p>
            <a:r>
              <a:rPr lang="sr-Latn-BA" smtClean="0"/>
              <a:t>M – (move) pomjeranje kursora na zadate koordinate (ovo će biti početna tačka naše linije)</a:t>
            </a:r>
          </a:p>
          <a:p>
            <a:r>
              <a:rPr lang="en-US" smtClean="0"/>
              <a:t>q – </a:t>
            </a:r>
            <a:r>
              <a:rPr lang="sr-Latn-BA" smtClean="0"/>
              <a:t>koordinate kranje tačke kontrolne duži (150, -300) i krajnje tačke krive (300, 0)</a:t>
            </a:r>
          </a:p>
          <a:p>
            <a:pPr lvl="1"/>
            <a:r>
              <a:rPr lang="sr-Latn-BA" smtClean="0"/>
              <a:t>Malo q znači da su koordinate relativne u odnosu na početnu tačku (100, 350)</a:t>
            </a:r>
          </a:p>
          <a:p>
            <a:pPr lvl="1"/>
            <a:r>
              <a:rPr lang="sr-Latn-BA" smtClean="0"/>
              <a:t>Dužina može biti pozitivna i negativna či</a:t>
            </a:r>
            <a:r>
              <a:rPr lang="en-US" smtClean="0"/>
              <a:t>m</a:t>
            </a:r>
            <a:r>
              <a:rPr lang="sr-Latn-BA" smtClean="0"/>
              <a:t>e se definiše smjer linije.</a:t>
            </a:r>
            <a:endParaRPr lang="en-US" smtClean="0"/>
          </a:p>
          <a:p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Izgleda komplikovano?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Izgleda komplikovano?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Zato što jeste!</a:t>
            </a:r>
          </a:p>
          <a:p>
            <a:r>
              <a:rPr lang="sr-Latn-BA" smtClean="0"/>
              <a:t>Uobičajeno je da se za složeniju grafiku koristi SVG editor/softver za vektorsku grafiku</a:t>
            </a:r>
          </a:p>
          <a:p>
            <a:pPr lvl="1"/>
            <a:r>
              <a:rPr lang="sr-Latn-BA" smtClean="0"/>
              <a:t>Npr. Inkscape, Illustrator,...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Izgleda komplikovano?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Zato što jeste!</a:t>
            </a:r>
          </a:p>
          <a:p>
            <a:r>
              <a:rPr lang="sr-Latn-BA" smtClean="0"/>
              <a:t>Uobičajeno je da se za složeniju grafiku koristi SVG editor/softver za vektorsku grafiku</a:t>
            </a:r>
          </a:p>
          <a:p>
            <a:pPr lvl="1"/>
            <a:r>
              <a:rPr lang="sr-Latn-BA" smtClean="0"/>
              <a:t>Npr. Inkscape, Illustrator,...</a:t>
            </a:r>
          </a:p>
          <a:p>
            <a:r>
              <a:rPr lang="sr-Latn-BA" smtClean="0"/>
              <a:t>Sačuvati crtež u SVG formatu</a:t>
            </a:r>
          </a:p>
          <a:p>
            <a:r>
              <a:rPr lang="sr-Latn-BA" smtClean="0"/>
              <a:t>Uključiti SVG u HTML</a:t>
            </a:r>
          </a:p>
          <a:p>
            <a:pPr lvl="1"/>
            <a:r>
              <a:rPr lang="sr-Latn-BA" smtClean="0"/>
              <a:t>Kopirati SVG kod u &lt;svg&gt; element</a:t>
            </a:r>
          </a:p>
          <a:p>
            <a:pPr lvl="1"/>
            <a:r>
              <a:rPr lang="sr-Latn-BA" smtClean="0"/>
              <a:t>Uključiti vanjski SVG fajl u HTML</a:t>
            </a:r>
          </a:p>
          <a:p>
            <a:endParaRPr lang="sr-Latn-BA" smtClean="0"/>
          </a:p>
          <a:p>
            <a:endParaRPr lang="sr-Latn-B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Tipovi multimedijalnih podataka</a:t>
            </a:r>
            <a:br>
              <a:rPr lang="sr-Latn-RS" smtClean="0"/>
            </a:br>
            <a:r>
              <a:rPr lang="sr-Latn-RS" smtClean="0"/>
              <a:t>Slika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2400" smtClean="0"/>
              <a:t>Mirne slike koje su (u odsustvu kompresije) predstavljene kao bitmape (niz logičkih piksela koji se mogu direktno preslikati u piksele na ekranu)</a:t>
            </a:r>
          </a:p>
          <a:p>
            <a:r>
              <a:rPr lang="sr-Latn-RS" sz="2400" smtClean="0"/>
              <a:t>Ulaz: digitalno skenirane fotografije/slike, fotografije dobijene digitalnom kamerom ili mogu biti softverski generisane (npr. Photoshop ili renderovanjem vektorske grafike)</a:t>
            </a:r>
          </a:p>
          <a:p>
            <a:r>
              <a:rPr lang="sr-Latn-RS" sz="2400" smtClean="0"/>
              <a:t>Potrebno je memorisati vrijednost svih piksela koji čine sliku</a:t>
            </a:r>
          </a:p>
          <a:p>
            <a:r>
              <a:rPr lang="sr-Latn-RS" sz="2400" smtClean="0"/>
              <a:t>Za čuvanje se</a:t>
            </a:r>
            <a:r>
              <a:rPr lang="en-US" sz="2400" smtClean="0"/>
              <a:t> </a:t>
            </a:r>
            <a:r>
              <a:rPr lang="sr-Latn-BA" sz="2400" smtClean="0"/>
              <a:t>najčešće</a:t>
            </a:r>
            <a:r>
              <a:rPr lang="sr-Latn-RS" sz="2400" smtClean="0"/>
              <a:t> koristi 1 bit po pikselu (crno-bijele), 8 bita po pikselu (grayscale, kolormapa) ili 24 bita po pikselu (True Color)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Uključivanje vanjskog SVG fajla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smtClean="0"/>
              <a:t>Korištenje &lt;img&gt; elementa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&lt;img src="svg08_bezier.svg" height="400" 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width="450"&gt;</a:t>
            </a:r>
          </a:p>
          <a:p>
            <a:r>
              <a:rPr lang="sr-Latn-BA" smtClean="0"/>
              <a:t>Korištenje &lt;object&gt; elementa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&lt;object data="svg08_bezier.svg</a:t>
            </a:r>
            <a:r>
              <a:rPr lang="en-US" smtClean="0">
                <a:solidFill>
                  <a:srgbClr val="FF0000"/>
                </a:solidFill>
              </a:rPr>
              <a:t>" height="400"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     width="450"</a:t>
            </a:r>
            <a:r>
              <a:rPr lang="sr-Latn-BA" smtClean="0">
                <a:solidFill>
                  <a:srgbClr val="FF0000"/>
                </a:solidFill>
              </a:rPr>
              <a:t>&gt;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Vaš čitač ne prikazuje SVG.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&lt;/object&gt;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 (paths)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Putanje se mogu kreirati i kombinovanjem segmenata </a:t>
            </a:r>
            <a:r>
              <a:rPr lang="en-US" smtClean="0"/>
              <a:t>Bézier</a:t>
            </a:r>
            <a:r>
              <a:rPr lang="sr-Latn-RS" smtClean="0"/>
              <a:t> krivih</a:t>
            </a:r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28" y="2571744"/>
            <a:ext cx="8191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sr-Latn-RS" smtClean="0"/>
              <a:t>Otvorena (lijevo) i zatvorena (desno) putanja</a:t>
            </a:r>
            <a:endParaRPr lang="en-GB"/>
          </a:p>
        </p:txBody>
      </p:sp>
      <p:pic>
        <p:nvPicPr>
          <p:cNvPr id="4" name="Picture 3" descr="otvorena_kri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86058"/>
            <a:ext cx="3881457" cy="2337003"/>
          </a:xfrm>
          <a:prstGeom prst="rect">
            <a:avLst/>
          </a:prstGeom>
        </p:spPr>
      </p:pic>
      <p:pic>
        <p:nvPicPr>
          <p:cNvPr id="5" name="Picture 4" descr="zatvorena_kri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714620"/>
            <a:ext cx="3516198" cy="247495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mtClean="0"/>
              <a:t>Ako</a:t>
            </a:r>
            <a:r>
              <a:rPr lang="sr-Latn-RS" smtClean="0"/>
              <a:t> </a:t>
            </a:r>
            <a:r>
              <a:rPr lang="en-GB" smtClean="0"/>
              <a:t>se dv</a:t>
            </a:r>
            <a:r>
              <a:rPr lang="sr-Latn-BA" smtClean="0"/>
              <a:t>ij</a:t>
            </a:r>
            <a:r>
              <a:rPr lang="en-GB" smtClean="0"/>
              <a:t>e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nadovezuju</a:t>
            </a:r>
            <a:r>
              <a:rPr lang="sr-Latn-RS" smtClean="0"/>
              <a:t> </a:t>
            </a:r>
            <a:r>
              <a:rPr lang="en-GB" smtClean="0"/>
              <a:t>u nekoj</a:t>
            </a:r>
            <a:r>
              <a:rPr lang="sr-Latn-RS" smtClean="0"/>
              <a:t> </a:t>
            </a:r>
            <a:r>
              <a:rPr lang="en-GB" smtClean="0"/>
              <a:t>tački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</a:t>
            </a:r>
            <a:r>
              <a:rPr lang="en-GB" smtClean="0"/>
              <a:t>duži</a:t>
            </a:r>
            <a:r>
              <a:rPr lang="sr-Latn-RS" smtClean="0"/>
              <a:t> </a:t>
            </a:r>
            <a:r>
              <a:rPr lang="en-GB" smtClean="0"/>
              <a:t>pravca</a:t>
            </a:r>
            <a:r>
              <a:rPr lang="sr-Latn-RS" smtClean="0"/>
              <a:t> </a:t>
            </a:r>
            <a:r>
              <a:rPr lang="en-GB" smtClean="0"/>
              <a:t>u toj</a:t>
            </a:r>
            <a:r>
              <a:rPr lang="sr-Latn-RS" smtClean="0"/>
              <a:t> </a:t>
            </a:r>
            <a:r>
              <a:rPr lang="en-GB" smtClean="0"/>
              <a:t>tački</a:t>
            </a:r>
            <a:r>
              <a:rPr lang="sr-Latn-RS" smtClean="0"/>
              <a:t> </a:t>
            </a:r>
            <a:r>
              <a:rPr lang="en-GB" smtClean="0"/>
              <a:t>formiraju</a:t>
            </a:r>
            <a:r>
              <a:rPr lang="sr-Latn-RS" smtClean="0"/>
              <a:t> </a:t>
            </a:r>
            <a:r>
              <a:rPr lang="en-GB" smtClean="0"/>
              <a:t>jednu</a:t>
            </a:r>
            <a:r>
              <a:rPr lang="sr-Latn-RS" smtClean="0"/>
              <a:t> </a:t>
            </a:r>
            <a:r>
              <a:rPr lang="en-GB" smtClean="0"/>
              <a:t>duž, nadovezivanje</a:t>
            </a:r>
            <a:r>
              <a:rPr lang="sr-Latn-RS" smtClean="0"/>
              <a:t> </a:t>
            </a:r>
            <a:r>
              <a:rPr lang="en-GB" smtClean="0"/>
              <a:t>će</a:t>
            </a:r>
            <a:r>
              <a:rPr lang="sr-Latn-RS" smtClean="0"/>
              <a:t> </a:t>
            </a:r>
            <a:r>
              <a:rPr lang="en-GB" smtClean="0"/>
              <a:t>biti</a:t>
            </a:r>
            <a:r>
              <a:rPr lang="sr-Latn-RS" smtClean="0"/>
              <a:t> </a:t>
            </a:r>
            <a:r>
              <a:rPr lang="en-GB" smtClean="0"/>
              <a:t>glatko.</a:t>
            </a:r>
            <a:r>
              <a:rPr lang="sr-Latn-RS" smtClean="0"/>
              <a:t> </a:t>
            </a:r>
            <a:r>
              <a:rPr lang="en-GB" smtClean="0"/>
              <a:t>Ako to nije slučaj formiraće se </a:t>
            </a:r>
            <a:r>
              <a:rPr lang="sr-Latn-RS" smtClean="0"/>
              <a:t>ugaona tačka</a:t>
            </a:r>
            <a:endParaRPr lang="en-GB" smtClean="0"/>
          </a:p>
          <a:p>
            <a:r>
              <a:rPr lang="en-GB" smtClean="0"/>
              <a:t>Tačke</a:t>
            </a:r>
            <a:r>
              <a:rPr lang="sr-Latn-RS" smtClean="0"/>
              <a:t> </a:t>
            </a:r>
            <a:r>
              <a:rPr lang="en-GB" smtClean="0"/>
              <a:t>u ko</a:t>
            </a:r>
            <a:r>
              <a:rPr lang="sr-Latn-RS" smtClean="0"/>
              <a:t>jima </a:t>
            </a:r>
            <a:r>
              <a:rPr lang="en-GB" smtClean="0"/>
              <a:t>se segmenti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nadovezuju</a:t>
            </a:r>
            <a:r>
              <a:rPr lang="sr-Latn-RS" smtClean="0"/>
              <a:t> </a:t>
            </a:r>
            <a:r>
              <a:rPr lang="en-GB" smtClean="0"/>
              <a:t>su</a:t>
            </a:r>
            <a:r>
              <a:rPr lang="sr-Latn-RS" smtClean="0"/>
              <a:t> </a:t>
            </a:r>
            <a:r>
              <a:rPr lang="en-GB" smtClean="0"/>
              <a:t>čvorne</a:t>
            </a:r>
            <a:r>
              <a:rPr lang="sr-Latn-RS" smtClean="0"/>
              <a:t> </a:t>
            </a:r>
            <a:r>
              <a:rPr lang="en-GB" smtClean="0"/>
              <a:t>tačke</a:t>
            </a:r>
            <a:r>
              <a:rPr lang="sr-Latn-RS" smtClean="0"/>
              <a:t> </a:t>
            </a:r>
            <a:r>
              <a:rPr lang="en-GB" smtClean="0"/>
              <a:t>putanje.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3798366" cy="317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Putanja</a:t>
            </a:r>
            <a:r>
              <a:rPr lang="sr-Latn-RS" smtClean="0"/>
              <a:t> </a:t>
            </a:r>
            <a:r>
              <a:rPr lang="en-GB" smtClean="0"/>
              <a:t>mora</a:t>
            </a:r>
            <a:r>
              <a:rPr lang="sr-Latn-RS" smtClean="0"/>
              <a:t> </a:t>
            </a:r>
            <a:r>
              <a:rPr lang="en-GB" smtClean="0"/>
              <a:t>imati</a:t>
            </a:r>
            <a:r>
              <a:rPr lang="sr-Latn-RS" smtClean="0"/>
              <a:t> </a:t>
            </a:r>
            <a:r>
              <a:rPr lang="en-GB" smtClean="0"/>
              <a:t>boju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</a:t>
            </a:r>
            <a:r>
              <a:rPr lang="en-GB" smtClean="0"/>
              <a:t>debljinu</a:t>
            </a:r>
            <a:r>
              <a:rPr lang="sr-Latn-RS" smtClean="0"/>
              <a:t> </a:t>
            </a:r>
            <a:r>
              <a:rPr lang="en-GB" smtClean="0"/>
              <a:t>linije</a:t>
            </a:r>
            <a:r>
              <a:rPr lang="sr-Latn-RS" smtClean="0"/>
              <a:t> </a:t>
            </a:r>
            <a:r>
              <a:rPr lang="en-GB" smtClean="0"/>
              <a:t>(stroke) da</a:t>
            </a:r>
            <a:r>
              <a:rPr lang="sr-Latn-RS" smtClean="0"/>
              <a:t> </a:t>
            </a:r>
            <a:r>
              <a:rPr lang="en-GB" smtClean="0"/>
              <a:t>bi bila</a:t>
            </a:r>
            <a:r>
              <a:rPr lang="sr-Latn-RS" smtClean="0"/>
              <a:t> </a:t>
            </a:r>
            <a:r>
              <a:rPr lang="en-GB" smtClean="0"/>
              <a:t>vidljiva.</a:t>
            </a:r>
            <a:endParaRPr lang="sr-Latn-RS" smtClean="0"/>
          </a:p>
          <a:p>
            <a:pPr>
              <a:buNone/>
            </a:pPr>
            <a:r>
              <a:rPr lang="en-GB" smtClean="0"/>
              <a:t>&lt;line x1="50" y1="50" x2="200" y2="200"   </a:t>
            </a:r>
          </a:p>
          <a:p>
            <a:pPr>
              <a:buNone/>
            </a:pPr>
            <a:r>
              <a:rPr lang="en-GB" smtClean="0"/>
              <a:t>         </a:t>
            </a:r>
            <a:r>
              <a:rPr lang="en-GB" smtClean="0">
                <a:solidFill>
                  <a:srgbClr val="FF0000"/>
                </a:solidFill>
              </a:rPr>
              <a:t>st</a:t>
            </a:r>
            <a:r>
              <a:rPr lang="sr-Latn-RS" smtClean="0">
                <a:solidFill>
                  <a:srgbClr val="FF0000"/>
                </a:solidFill>
              </a:rPr>
              <a:t>roke="r</a:t>
            </a:r>
            <a:r>
              <a:rPr lang="en-GB" smtClean="0">
                <a:solidFill>
                  <a:srgbClr val="FF0000"/>
                </a:solidFill>
              </a:rPr>
              <a:t>gb(255,0,0)</a:t>
            </a:r>
            <a:r>
              <a:rPr lang="sr-Latn-RS" smtClean="0">
                <a:solidFill>
                  <a:srgbClr val="FF0000"/>
                </a:solidFill>
              </a:rPr>
              <a:t>"</a:t>
            </a:r>
            <a:r>
              <a:rPr lang="en-GB" smtClean="0">
                <a:solidFill>
                  <a:srgbClr val="FF0000"/>
                </a:solidFill>
              </a:rPr>
              <a:t> stroke-width</a:t>
            </a:r>
            <a:r>
              <a:rPr lang="sr-Latn-RS" smtClean="0">
                <a:solidFill>
                  <a:srgbClr val="FF0000"/>
                </a:solidFill>
              </a:rPr>
              <a:t>="</a:t>
            </a:r>
            <a:r>
              <a:rPr lang="en-GB" smtClean="0">
                <a:solidFill>
                  <a:srgbClr val="FF0000"/>
                </a:solidFill>
              </a:rPr>
              <a:t>2" </a:t>
            </a:r>
            <a:r>
              <a:rPr lang="en-GB" smtClean="0"/>
              <a:t>/&gt;</a:t>
            </a:r>
            <a:endParaRPr lang="sr-Latn-RS" smtClean="0"/>
          </a:p>
          <a:p>
            <a:pPr>
              <a:buNone/>
            </a:pPr>
            <a:r>
              <a:rPr lang="en-GB" smtClean="0"/>
              <a:t>&lt;path d="M 100 350 q 150 -300 300 0" </a:t>
            </a:r>
            <a:r>
              <a:rPr lang="en-GB" smtClean="0">
                <a:solidFill>
                  <a:srgbClr val="FF0000"/>
                </a:solidFill>
              </a:rPr>
              <a:t>stroke="blue</a:t>
            </a:r>
            <a:r>
              <a:rPr lang="sr-Latn-RS" smtClean="0">
                <a:solidFill>
                  <a:srgbClr val="FF0000"/>
                </a:solidFill>
              </a:rPr>
              <a:t>" s</a:t>
            </a:r>
            <a:r>
              <a:rPr lang="en-GB" smtClean="0">
                <a:solidFill>
                  <a:srgbClr val="FF0000"/>
                </a:solidFill>
              </a:rPr>
              <a:t>troke-width="5" fill="none" </a:t>
            </a:r>
            <a:r>
              <a:rPr lang="en-GB" smtClean="0"/>
              <a:t>/&gt;</a:t>
            </a:r>
          </a:p>
          <a:p>
            <a:pPr>
              <a:buNone/>
            </a:pPr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Za</a:t>
            </a:r>
            <a:r>
              <a:rPr lang="sr-Latn-RS" smtClean="0"/>
              <a:t> </a:t>
            </a:r>
            <a:r>
              <a:rPr lang="en-GB" smtClean="0"/>
              <a:t>unutrašnjost</a:t>
            </a:r>
            <a:r>
              <a:rPr lang="sr-Latn-RS" smtClean="0"/>
              <a:t> </a:t>
            </a:r>
            <a:r>
              <a:rPr lang="en-GB" smtClean="0"/>
              <a:t>zatvorene</a:t>
            </a:r>
            <a:r>
              <a:rPr lang="sr-Latn-RS" smtClean="0"/>
              <a:t> </a:t>
            </a:r>
            <a:r>
              <a:rPr lang="en-GB" smtClean="0"/>
              <a:t>putanje</a:t>
            </a:r>
            <a:r>
              <a:rPr lang="sr-Latn-RS" smtClean="0"/>
              <a:t> </a:t>
            </a:r>
            <a:r>
              <a:rPr lang="en-GB" smtClean="0"/>
              <a:t>se može</a:t>
            </a:r>
            <a:r>
              <a:rPr lang="sr-Latn-RS" smtClean="0"/>
              <a:t> </a:t>
            </a:r>
            <a:r>
              <a:rPr lang="en-GB" smtClean="0"/>
              <a:t>definisati</a:t>
            </a:r>
            <a:r>
              <a:rPr lang="sr-Latn-RS" smtClean="0"/>
              <a:t> </a:t>
            </a:r>
            <a:r>
              <a:rPr lang="en-GB" smtClean="0"/>
              <a:t>boja, gradijent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uzorak (</a:t>
            </a:r>
            <a:r>
              <a:rPr lang="en-GB" smtClean="0"/>
              <a:t>pat</a:t>
            </a:r>
            <a:r>
              <a:rPr lang="sr-Latn-RS" smtClean="0"/>
              <a:t>t</a:t>
            </a:r>
            <a:r>
              <a:rPr lang="en-GB" smtClean="0"/>
              <a:t>ern</a:t>
            </a:r>
            <a:r>
              <a:rPr lang="sr-Latn-RS" smtClean="0"/>
              <a:t>)</a:t>
            </a:r>
            <a:r>
              <a:rPr lang="en-GB" smtClean="0"/>
              <a:t>.</a:t>
            </a: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Postoj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i “pravilo popunjavanja”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 za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određivanje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šta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pripada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unutrašnjosti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putanje</a:t>
            </a:r>
            <a:endParaRPr lang="sr-Latn-RS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Pravilo popunjavanja (fill rule) je algoritam koji se koristi da se odredi koja strana putanje je unutrašnja za dati oblik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Popunjavanje oblika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Popunjavanje kompleksnih oblika</a:t>
            </a:r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5700729" cy="410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Popunjavanje oblika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Linearno (gore) i radijalno (dole) gradijentno popunjavanje.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29017"/>
            <a:ext cx="5448314" cy="394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gradijentno popunjavanje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Linearni gradijent – koristi se element </a:t>
            </a:r>
            <a:r>
              <a:rPr lang="sr-Latn-BA" smtClean="0">
                <a:solidFill>
                  <a:srgbClr val="C00000"/>
                </a:solidFill>
              </a:rPr>
              <a:t>&lt;linearGradient&gt;</a:t>
            </a:r>
          </a:p>
          <a:p>
            <a:r>
              <a:rPr lang="sr-Latn-BA" smtClean="0"/>
              <a:t>Radijalni gradijent – koristi se element </a:t>
            </a:r>
            <a:r>
              <a:rPr lang="sr-Latn-BA" smtClean="0">
                <a:solidFill>
                  <a:srgbClr val="C00000"/>
                </a:solidFill>
              </a:rPr>
              <a:t>&lt;radialGradient&gt;</a:t>
            </a:r>
            <a:endParaRPr lang="sr-Latn-BA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Linearni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Element &lt;linearGradient&gt; se nalazi u </a:t>
            </a:r>
            <a:r>
              <a:rPr lang="sr-Latn-BA" smtClean="0">
                <a:solidFill>
                  <a:srgbClr val="C00000"/>
                </a:solidFill>
              </a:rPr>
              <a:t>&lt;defs&gt; </a:t>
            </a:r>
            <a:r>
              <a:rPr lang="sr-Latn-BA" smtClean="0"/>
              <a:t>elementu</a:t>
            </a:r>
          </a:p>
          <a:p>
            <a:r>
              <a:rPr lang="sr-Latn-BA" smtClean="0"/>
              <a:t>Element &lt;defs&gt; služi za definisanje specijalnih elementa (npr. gradijenata)</a:t>
            </a:r>
          </a:p>
          <a:p>
            <a:r>
              <a:rPr lang="sr-Latn-BA" smtClean="0"/>
              <a:t>Linearni gradijenti mogu biti horizontalni, vertikalni ili kosi u zavisnosti od parametara x1, y1, x2, y2</a:t>
            </a:r>
            <a:endParaRPr lang="sr-Latn-B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Osobine rasterske grafike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smtClean="0"/>
              <a:t>Veličina: grayscale slika 512x512 piksela zauzima 0,25 MB, a 512x512 true color slika zauzima 0,75 MB bez kompresije</a:t>
            </a:r>
          </a:p>
          <a:p>
            <a:r>
              <a:rPr lang="sr-Latn-RS" smtClean="0"/>
              <a:t>Slika sa 10+ megapiksela -&gt; 29 MB bez kompresije</a:t>
            </a:r>
          </a:p>
          <a:p>
            <a:r>
              <a:rPr lang="sr-Latn-RS" smtClean="0"/>
              <a:t>Specijalizovane primjene sa ogromnim memorijskim zahtjevima: medicina, daljinska detekcija,...</a:t>
            </a:r>
          </a:p>
          <a:p>
            <a:r>
              <a:rPr lang="sr-Latn-RS" smtClean="0"/>
              <a:t>Kompresija je uobičajena</a:t>
            </a:r>
          </a:p>
          <a:p>
            <a:r>
              <a:rPr lang="sr-Latn-BA" smtClean="0"/>
              <a:t>Zavisi</a:t>
            </a:r>
            <a:r>
              <a:rPr lang="en-GB" smtClean="0"/>
              <a:t> od rezolucije</a:t>
            </a:r>
            <a:r>
              <a:rPr lang="sr-Latn-RS" smtClean="0"/>
              <a:t> – skaliranje utiče na kvalitet</a:t>
            </a:r>
          </a:p>
          <a:p>
            <a:r>
              <a:rPr lang="sr-Latn-BA" smtClean="0"/>
              <a:t>Izmjene nisu jednostavne – obrada slike je na nivou piksela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Linearni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r-Latn-BA" sz="2000" smtClean="0"/>
              <a:t>&lt;svg height="150" width="400"&gt;</a:t>
            </a:r>
            <a:br>
              <a:rPr lang="sr-Latn-BA" sz="2000" smtClean="0"/>
            </a:br>
            <a:r>
              <a:rPr lang="sr-Latn-BA" sz="2000" smtClean="0"/>
              <a:t>  &lt;defs&gt;</a:t>
            </a:r>
            <a:br>
              <a:rPr lang="sr-Latn-BA" sz="2000" smtClean="0"/>
            </a:br>
            <a:r>
              <a:rPr lang="sr-Latn-BA" sz="2000" smtClean="0"/>
              <a:t>      </a:t>
            </a:r>
            <a:r>
              <a:rPr lang="sr-Latn-BA" sz="2000" smtClean="0">
                <a:solidFill>
                  <a:srgbClr val="FF0000"/>
                </a:solidFill>
              </a:rPr>
              <a:t>&lt;linearGradient id="grad1" x1="0%" y1="0%"                     </a:t>
            </a:r>
          </a:p>
          <a:p>
            <a:pPr>
              <a:buNone/>
            </a:pPr>
            <a:r>
              <a:rPr lang="sr-Latn-BA" sz="2000" smtClean="0">
                <a:solidFill>
                  <a:srgbClr val="FF0000"/>
                </a:solidFill>
              </a:rPr>
              <a:t>                                       x2="100%" y2="0%"&gt;</a:t>
            </a:r>
          </a:p>
          <a:p>
            <a:pPr>
              <a:buNone/>
            </a:pPr>
            <a:r>
              <a:rPr lang="sr-Latn-BA" sz="2000" smtClean="0">
                <a:solidFill>
                  <a:srgbClr val="FF0000"/>
                </a:solidFill>
              </a:rPr>
              <a:t>                &lt;stop offset="0%" style="stop-color:rgb(255,255,0);</a:t>
            </a:r>
          </a:p>
          <a:p>
            <a:pPr>
              <a:buNone/>
            </a:pPr>
            <a:r>
              <a:rPr lang="sr-Latn-BA" sz="2000" smtClean="0">
                <a:solidFill>
                  <a:srgbClr val="FF0000"/>
                </a:solidFill>
              </a:rPr>
              <a:t>                                                              stop-opacity:1" /&gt;</a:t>
            </a:r>
            <a:br>
              <a:rPr lang="sr-Latn-BA" sz="2000" smtClean="0">
                <a:solidFill>
                  <a:srgbClr val="FF0000"/>
                </a:solidFill>
              </a:rPr>
            </a:br>
            <a:r>
              <a:rPr lang="sr-Latn-BA" sz="2000" smtClean="0">
                <a:solidFill>
                  <a:srgbClr val="FF0000"/>
                </a:solidFill>
              </a:rPr>
              <a:t>           &lt;stop offset="100%" style="stop-color:rgb(255,0,0);  </a:t>
            </a:r>
          </a:p>
          <a:p>
            <a:pPr>
              <a:buNone/>
            </a:pPr>
            <a:r>
              <a:rPr lang="sr-Latn-BA" sz="2000" smtClean="0">
                <a:solidFill>
                  <a:srgbClr val="FF0000"/>
                </a:solidFill>
              </a:rPr>
              <a:t>                                                                  stop-opacity:1" /&gt;</a:t>
            </a:r>
          </a:p>
          <a:p>
            <a:pPr>
              <a:buNone/>
            </a:pPr>
            <a:r>
              <a:rPr lang="sr-Latn-BA" sz="2000" smtClean="0">
                <a:solidFill>
                  <a:srgbClr val="FF0000"/>
                </a:solidFill>
              </a:rPr>
              <a:t>            &lt;/linearGradient&gt;</a:t>
            </a:r>
          </a:p>
          <a:p>
            <a:pPr>
              <a:buNone/>
            </a:pPr>
            <a:r>
              <a:rPr lang="sr-Latn-BA" sz="2000" smtClean="0"/>
              <a:t>        &lt;/defs&gt;</a:t>
            </a:r>
            <a:br>
              <a:rPr lang="sr-Latn-BA" sz="2000" smtClean="0"/>
            </a:br>
            <a:r>
              <a:rPr lang="sr-Latn-BA" sz="2000" smtClean="0"/>
              <a:t>   &lt;ellipse cx="200" cy="70" rx="85" ry="55" fill="url(#grad1)" /&gt;</a:t>
            </a:r>
          </a:p>
          <a:p>
            <a:pPr>
              <a:buNone/>
            </a:pPr>
            <a:r>
              <a:rPr lang="sr-Latn-BA" sz="2000" smtClean="0"/>
              <a:t>&lt;/svg&gt; </a:t>
            </a:r>
          </a:p>
          <a:p>
            <a:pPr>
              <a:buNone/>
            </a:pPr>
            <a:endParaRPr lang="sr-Latn-BA" sz="2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Linearni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smtClean="0"/>
              <a:t>Atribut id elementa &lt;linearGradient&gt; određuje jedinstveno ime gradijenta</a:t>
            </a:r>
          </a:p>
          <a:p>
            <a:r>
              <a:rPr lang="sr-Latn-BA" smtClean="0"/>
              <a:t>Atributi x1, y1, x2, y2 određuju početak i kraj gradijenta</a:t>
            </a:r>
          </a:p>
          <a:p>
            <a:r>
              <a:rPr lang="sr-Latn-BA" smtClean="0"/>
              <a:t>Element &lt;stop&gt; određuje početnu i krajnju boju gradijenta</a:t>
            </a:r>
          </a:p>
          <a:p>
            <a:r>
              <a:rPr lang="sr-Latn-BA" smtClean="0"/>
              <a:t>Atribut offset određuje početak i kraj gradijenta</a:t>
            </a:r>
          </a:p>
          <a:p>
            <a:r>
              <a:rPr lang="sr-Latn-BA" smtClean="0"/>
              <a:t>Atribut fill elementa &lt;ellipse&gt; povezuje elipsu i gradijent</a:t>
            </a:r>
            <a:endParaRPr lang="sr-Latn-B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Radijalni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Element &lt;radialGradient&gt; se nalazi u </a:t>
            </a:r>
            <a:r>
              <a:rPr lang="sr-Latn-BA" smtClean="0">
                <a:solidFill>
                  <a:srgbClr val="C00000"/>
                </a:solidFill>
              </a:rPr>
              <a:t>&lt;defs&gt; </a:t>
            </a:r>
            <a:r>
              <a:rPr lang="sr-Latn-BA" smtClean="0"/>
              <a:t>elementu</a:t>
            </a:r>
          </a:p>
          <a:p>
            <a:r>
              <a:rPr lang="sr-Latn-BA" smtClean="0"/>
              <a:t>Element &lt;defs&gt; služi za definisanje specijalnih elementa (npr. gradijenata)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Radijalni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BA" smtClean="0"/>
              <a:t>&lt;svg height="150" width="500"&gt;</a:t>
            </a:r>
          </a:p>
          <a:p>
            <a:pPr>
              <a:buNone/>
            </a:pPr>
            <a:r>
              <a:rPr lang="sr-Latn-BA" smtClean="0"/>
              <a:t>    &lt;defs&gt;</a:t>
            </a:r>
            <a:br>
              <a:rPr lang="sr-Latn-BA" smtClean="0"/>
            </a:br>
            <a:r>
              <a:rPr lang="sr-Latn-BA" smtClean="0"/>
              <a:t>   </a:t>
            </a:r>
            <a:r>
              <a:rPr lang="sr-Latn-BA" smtClean="0">
                <a:solidFill>
                  <a:srgbClr val="FF0000"/>
                </a:solidFill>
              </a:rPr>
              <a:t> &lt;radialGradient id="grad1" cx="50%" cy="50%" r="50%" 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                        fx="50%" fy="50%"&gt;</a:t>
            </a:r>
            <a:br>
              <a:rPr lang="sr-Latn-BA" smtClean="0">
                <a:solidFill>
                  <a:srgbClr val="FF0000"/>
                </a:solidFill>
              </a:rPr>
            </a:br>
            <a:r>
              <a:rPr lang="sr-Latn-BA" smtClean="0">
                <a:solidFill>
                  <a:srgbClr val="FF0000"/>
                </a:solidFill>
              </a:rPr>
              <a:t>        &lt;stop offset="0%" style="stop-color:rgb(255,255,255);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          stop-opacity:0" /&gt;</a:t>
            </a:r>
            <a:br>
              <a:rPr lang="sr-Latn-BA" smtClean="0">
                <a:solidFill>
                  <a:srgbClr val="FF0000"/>
                </a:solidFill>
              </a:rPr>
            </a:br>
            <a:r>
              <a:rPr lang="sr-Latn-BA" smtClean="0">
                <a:solidFill>
                  <a:srgbClr val="FF0000"/>
                </a:solidFill>
              </a:rPr>
              <a:t>        &lt;stop offset="100%" style="stop-collor:rgb(0,0,255);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          stop-opacity:1" /&gt;</a:t>
            </a:r>
            <a:br>
              <a:rPr lang="sr-Latn-BA" smtClean="0">
                <a:solidFill>
                  <a:srgbClr val="FF0000"/>
                </a:solidFill>
              </a:rPr>
            </a:br>
            <a:r>
              <a:rPr lang="sr-Latn-BA" smtClean="0">
                <a:solidFill>
                  <a:srgbClr val="FF0000"/>
                </a:solidFill>
              </a:rPr>
              <a:t>     &lt;/radialGradient&gt;</a:t>
            </a:r>
          </a:p>
          <a:p>
            <a:pPr>
              <a:buNone/>
            </a:pPr>
            <a:r>
              <a:rPr lang="sr-Latn-BA" smtClean="0"/>
              <a:t>    &lt;/defs&gt;</a:t>
            </a:r>
          </a:p>
          <a:p>
            <a:pPr>
              <a:buNone/>
            </a:pPr>
            <a:r>
              <a:rPr lang="sr-Latn-BA" smtClean="0"/>
              <a:t>    &lt;ellipse cx="200" cy="70" rx="85" ry="55" </a:t>
            </a:r>
          </a:p>
          <a:p>
            <a:pPr>
              <a:buNone/>
            </a:pPr>
            <a:r>
              <a:rPr lang="sr-Latn-BA" smtClean="0"/>
              <a:t>                   fill="url(#grad1)" /&gt;</a:t>
            </a:r>
          </a:p>
          <a:p>
            <a:pPr>
              <a:buNone/>
            </a:pPr>
            <a:r>
              <a:rPr lang="sr-Latn-BA" smtClean="0"/>
              <a:t>&lt;/svg&gt; </a:t>
            </a:r>
          </a:p>
          <a:p>
            <a:pPr>
              <a:buNone/>
            </a:pPr>
            <a:endParaRPr lang="sr-Latn-BA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Radijalni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smtClean="0"/>
              <a:t>Atribut id elementa &lt;radialGradient&gt; određuje jedinstveno ime gradijenta</a:t>
            </a:r>
          </a:p>
          <a:p>
            <a:r>
              <a:rPr lang="sr-Latn-BA" smtClean="0"/>
              <a:t>Atributi cx, cy, r određuju spoljnu kružnicu</a:t>
            </a:r>
          </a:p>
          <a:p>
            <a:r>
              <a:rPr lang="sr-Latn-BA" smtClean="0"/>
              <a:t>Atributi fx, fy određuj unutrašnju kružnicu</a:t>
            </a:r>
          </a:p>
          <a:p>
            <a:r>
              <a:rPr lang="sr-Latn-BA" smtClean="0"/>
              <a:t>Element &lt;stop&gt; određuje početnu i krajnju boju gradijenta</a:t>
            </a:r>
          </a:p>
          <a:p>
            <a:r>
              <a:rPr lang="sr-Latn-BA" smtClean="0"/>
              <a:t>Atribut offset određuje početak i kraj gradijenta</a:t>
            </a:r>
          </a:p>
          <a:p>
            <a:r>
              <a:rPr lang="sr-Latn-BA" smtClean="0"/>
              <a:t>Atribut fill elementa &lt;ellipse&gt; povezuje elipsu i gradijent</a:t>
            </a:r>
            <a:endParaRPr lang="sr-Latn-BA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tekst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&lt;svg height="30" width="200"&gt;</a:t>
            </a:r>
            <a:endParaRPr lang="sr-Latn-BA" smtClean="0"/>
          </a:p>
          <a:p>
            <a:pPr>
              <a:buNone/>
            </a:pPr>
            <a:r>
              <a:rPr lang="sr-Latn-BA" smtClean="0"/>
              <a:t>    </a:t>
            </a:r>
            <a:r>
              <a:rPr lang="en-US" smtClean="0">
                <a:solidFill>
                  <a:srgbClr val="FF0000"/>
                </a:solidFill>
              </a:rPr>
              <a:t>&lt;text x="0" y="15" </a:t>
            </a:r>
            <a:r>
              <a:rPr lang="sr-Latn-BA" smtClean="0">
                <a:solidFill>
                  <a:srgbClr val="FF0000"/>
                </a:solidFill>
              </a:rPr>
              <a:t>f</a:t>
            </a:r>
            <a:r>
              <a:rPr lang="en-US" smtClean="0">
                <a:solidFill>
                  <a:srgbClr val="FF0000"/>
                </a:solidFill>
              </a:rPr>
              <a:t>ill="red"&gt;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Multimediji!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</a:t>
            </a:r>
            <a:r>
              <a:rPr lang="en-US" smtClean="0">
                <a:solidFill>
                  <a:srgbClr val="FF0000"/>
                </a:solidFill>
              </a:rPr>
              <a:t>&lt;/text&gt;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mtClean="0"/>
              <a:t>&lt;/svg&gt; </a:t>
            </a:r>
          </a:p>
          <a:p>
            <a:pPr>
              <a:buNone/>
            </a:pPr>
            <a:endParaRPr lang="sr-Latn-BA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tekst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&lt;svg height="30" width="200"&gt;</a:t>
            </a:r>
            <a:endParaRPr lang="sr-Latn-BA" smtClean="0"/>
          </a:p>
          <a:p>
            <a:pPr>
              <a:buNone/>
            </a:pPr>
            <a:r>
              <a:rPr lang="sr-Latn-BA" smtClean="0"/>
              <a:t>    </a:t>
            </a:r>
            <a:r>
              <a:rPr lang="en-US" smtClean="0">
                <a:solidFill>
                  <a:srgbClr val="FF0000"/>
                </a:solidFill>
              </a:rPr>
              <a:t>&lt;text x="0" y="15" </a:t>
            </a:r>
            <a:r>
              <a:rPr lang="sr-Latn-BA" smtClean="0">
                <a:solidFill>
                  <a:srgbClr val="FF0000"/>
                </a:solidFill>
              </a:rPr>
              <a:t>f</a:t>
            </a:r>
            <a:r>
              <a:rPr lang="en-US" smtClean="0">
                <a:solidFill>
                  <a:srgbClr val="FF0000"/>
                </a:solidFill>
              </a:rPr>
              <a:t>ill="red"</a:t>
            </a:r>
            <a:r>
              <a:rPr lang="sr-Latn-BA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transform="rotate(30 20, 40)"</a:t>
            </a:r>
            <a:r>
              <a:rPr lang="en-US" smtClean="0">
                <a:solidFill>
                  <a:srgbClr val="FF0000"/>
                </a:solidFill>
              </a:rPr>
              <a:t>&gt;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Multimediji!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</a:t>
            </a:r>
            <a:r>
              <a:rPr lang="en-US" smtClean="0">
                <a:solidFill>
                  <a:srgbClr val="FF0000"/>
                </a:solidFill>
              </a:rPr>
              <a:t>&lt;/text&gt;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mtClean="0"/>
              <a:t>&lt;/svg&gt; 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Transformacije vektorskih objekata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Vektorski objekti se mogu uređivati promjenom memorisanih vrijednosti kojima su predstavljeni</a:t>
            </a:r>
          </a:p>
          <a:p>
            <a:r>
              <a:rPr lang="sr-Latn-RS" smtClean="0"/>
              <a:t>Transformacije se mogu podijeliti na:</a:t>
            </a:r>
          </a:p>
          <a:p>
            <a:pPr lvl="1"/>
            <a:r>
              <a:rPr lang="en-GB" smtClean="0"/>
              <a:t>A</a:t>
            </a:r>
            <a:r>
              <a:rPr lang="sr-Latn-RS" smtClean="0"/>
              <a:t>fine transformacije</a:t>
            </a:r>
          </a:p>
          <a:p>
            <a:pPr lvl="1"/>
            <a:r>
              <a:rPr lang="sr-Latn-RS" smtClean="0"/>
              <a:t>Distorzije</a:t>
            </a:r>
            <a:endParaRPr lang="en-GB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Afine transformacije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mtClean="0"/>
              <a:t>A</a:t>
            </a:r>
            <a:r>
              <a:rPr lang="en-GB" smtClean="0"/>
              <a:t>f</a:t>
            </a:r>
            <a:r>
              <a:rPr lang="sr-Latn-RS" smtClean="0"/>
              <a:t>ine transformacije:</a:t>
            </a:r>
          </a:p>
          <a:p>
            <a:pPr lvl="1"/>
            <a:r>
              <a:rPr lang="sr-Latn-RS" smtClean="0"/>
              <a:t>Prave linije ostaju prave linije</a:t>
            </a:r>
          </a:p>
          <a:p>
            <a:pPr lvl="1"/>
            <a:r>
              <a:rPr lang="sr-Latn-RS" smtClean="0"/>
              <a:t>Paralelne linije ostaju paralelne</a:t>
            </a:r>
          </a:p>
          <a:p>
            <a:pPr lvl="1"/>
            <a:r>
              <a:rPr lang="sr-Latn-RS" smtClean="0"/>
              <a:t>Dužine se mijenjaju</a:t>
            </a:r>
          </a:p>
          <a:p>
            <a:pPr lvl="1"/>
            <a:r>
              <a:rPr lang="sr-Latn-RS" smtClean="0"/>
              <a:t>Odnosi dužina ostaju isti (sličnost)</a:t>
            </a:r>
          </a:p>
          <a:p>
            <a:r>
              <a:rPr lang="sr-Latn-RS" smtClean="0"/>
              <a:t>Primjeri: translacija, skaliranje, rotacija, refleksija i smicanje</a:t>
            </a:r>
          </a:p>
          <a:p>
            <a:r>
              <a:rPr lang="sr-Latn-RS" smtClean="0"/>
              <a:t>Direktno implementirane u softveru za vektorsku grafiku</a:t>
            </a:r>
          </a:p>
          <a:p>
            <a:r>
              <a:rPr lang="sr-Latn-RS" smtClean="0"/>
              <a:t>Ove transformacije je moguće matematički opisati</a:t>
            </a:r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Afine transformacije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smtClean="0"/>
              <a:t>Skaliranje, rotacija, refleksija, smicanje i translacija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543823" cy="41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Vektorska i rasterska grafika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/>
          <a:lstStyle/>
          <a:p>
            <a:r>
              <a:rPr lang="sr-Latn-RS" smtClean="0"/>
              <a:t>Vektorska grafika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3976"/>
            <a:ext cx="4040188" cy="4455344"/>
          </a:xfrm>
        </p:spPr>
        <p:txBody>
          <a:bodyPr>
            <a:noAutofit/>
          </a:bodyPr>
          <a:lstStyle/>
          <a:p>
            <a:r>
              <a:rPr lang="sr-Latn-RS" sz="1800" smtClean="0"/>
              <a:t>Ne zavisi od rezolucije</a:t>
            </a:r>
          </a:p>
          <a:p>
            <a:r>
              <a:rPr lang="sr-Latn-BA" sz="1800" smtClean="0"/>
              <a:t>Dimenzije vektorskih objekata su zadate u dimenzijama nezavisnim od uređaja – omogućava kvalitetnu rasterizaciju</a:t>
            </a:r>
          </a:p>
          <a:p>
            <a:r>
              <a:rPr lang="en-US" sz="1800" smtClean="0"/>
              <a:t>Vektorska grafika se lako skalira na ure</a:t>
            </a:r>
            <a:r>
              <a:rPr lang="sr-Latn-BA" sz="1800" smtClean="0"/>
              <a:t>đaju koji je renderuje, bez gubitka kvaliteta</a:t>
            </a:r>
          </a:p>
          <a:p>
            <a:r>
              <a:rPr lang="sr-Latn-BA" sz="1800" smtClean="0"/>
              <a:t>Manji memorijski zahtjevi (manji fajlovi)</a:t>
            </a:r>
          </a:p>
          <a:p>
            <a:r>
              <a:rPr lang="sr-Latn-BA" sz="1800" smtClean="0"/>
              <a:t>Parametri vektorskih objekata se čuvaju i mogu se modifikovati (translacija, skaliranje, rotacija,...)</a:t>
            </a:r>
          </a:p>
          <a:p>
            <a:r>
              <a:rPr lang="sr-Latn-BA" sz="1800" smtClean="0"/>
              <a:t>Pogodna za grafički dizajn i štamparstvo</a:t>
            </a:r>
            <a:endParaRPr lang="en-GB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/>
          <a:lstStyle/>
          <a:p>
            <a:r>
              <a:rPr lang="sr-Latn-RS" smtClean="0"/>
              <a:t>Rasterska grafika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3976"/>
            <a:ext cx="4041775" cy="4455344"/>
          </a:xfrm>
        </p:spPr>
        <p:txBody>
          <a:bodyPr>
            <a:noAutofit/>
          </a:bodyPr>
          <a:lstStyle/>
          <a:p>
            <a:r>
              <a:rPr lang="sr-Latn-RS" sz="1800" smtClean="0"/>
              <a:t>Zavisi od rezolucije</a:t>
            </a:r>
          </a:p>
          <a:p>
            <a:r>
              <a:rPr lang="sr-Latn-BA" sz="1800" smtClean="0"/>
              <a:t>Fizička veličina slike zavisi od uređaja na kojem se prikazuje</a:t>
            </a:r>
          </a:p>
          <a:p>
            <a:r>
              <a:rPr lang="sr-Latn-BA" sz="1800" smtClean="0"/>
              <a:t>Nemoguće je skalirati rastersku sliku na proizvoljnu rezoluciju bez gubitka kvaliteta</a:t>
            </a:r>
            <a:endParaRPr lang="sr-Latn-RS" sz="1800" smtClean="0"/>
          </a:p>
          <a:p>
            <a:r>
              <a:rPr lang="sr-Latn-BA" sz="1800" smtClean="0"/>
              <a:t>Veći memorijski zahtjevi (veći fajlovi)</a:t>
            </a:r>
          </a:p>
          <a:p>
            <a:r>
              <a:rPr lang="sr-Latn-BA" sz="1800" smtClean="0"/>
              <a:t>Ne postoje objekti, obrada je na nivou piksela</a:t>
            </a:r>
          </a:p>
          <a:p>
            <a:r>
              <a:rPr lang="sr-Latn-BA" sz="1800" smtClean="0"/>
              <a:t>Pogodna za fotografije i fotorealistične slike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Afine transformacije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Objekat se može transformisati primjenom afine transformacije na njegove čvorne tačke</a:t>
            </a:r>
          </a:p>
          <a:p>
            <a:r>
              <a:rPr lang="sr-Latn-RS" smtClean="0"/>
              <a:t>Nekoliko objekata se može grupisati i zajedno transformisati</a:t>
            </a:r>
            <a:endParaRPr lang="en-GB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Distorzije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Transformacije putanja se mogu postići i pomjeranjem čvornih tačaka i tačaka pravaca</a:t>
            </a:r>
          </a:p>
          <a:p>
            <a:r>
              <a:rPr lang="sr-Latn-RS" smtClean="0"/>
              <a:t>Mogu se koristiti i “filteri” koji mijenjaju sve čvorne tačke i tačke pravaca. Neki filteri dodaju nove čvorne tačke</a:t>
            </a:r>
          </a:p>
          <a:p>
            <a:r>
              <a:rPr lang="sr-Latn-RS" smtClean="0"/>
              <a:t>Ove transformacije nisu afine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821138"/>
            <a:ext cx="4857784" cy="196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afine transformacije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Koristi se </a:t>
            </a:r>
            <a:r>
              <a:rPr lang="en-US" smtClean="0">
                <a:solidFill>
                  <a:srgbClr val="C00000"/>
                </a:solidFill>
              </a:rPr>
              <a:t>transform </a:t>
            </a:r>
            <a:r>
              <a:rPr lang="en-US" smtClean="0"/>
              <a:t>atribut</a:t>
            </a:r>
            <a:endParaRPr lang="sr-Latn-BA" smtClean="0"/>
          </a:p>
          <a:p>
            <a:r>
              <a:rPr lang="sr-Latn-BA" smtClean="0"/>
              <a:t>Mogu se primjeniti na grafičke objekte ili grupe objekata</a:t>
            </a:r>
            <a:endParaRPr lang="en-US" smtClean="0"/>
          </a:p>
          <a:p>
            <a:r>
              <a:rPr lang="en-US" smtClean="0"/>
              <a:t>Mogu</a:t>
            </a:r>
            <a:r>
              <a:rPr lang="sr-Latn-BA" smtClean="0"/>
              <a:t>će je definisati listu transformacija</a:t>
            </a:r>
          </a:p>
          <a:p>
            <a:r>
              <a:rPr lang="sr-Latn-BA" smtClean="0"/>
              <a:t>Izvršavaju se u zadatom redoslijedu</a:t>
            </a:r>
          </a:p>
          <a:p>
            <a:r>
              <a:rPr lang="sr-Latn-BA" smtClean="0"/>
              <a:t>Raspoložive transformacije:</a:t>
            </a:r>
          </a:p>
          <a:p>
            <a:pPr lvl="1"/>
            <a:r>
              <a:rPr lang="sr-Latn-BA" smtClean="0"/>
              <a:t>Translacija: translate(tx ty)</a:t>
            </a:r>
          </a:p>
          <a:p>
            <a:pPr lvl="1"/>
            <a:r>
              <a:rPr lang="sr-Latn-BA" smtClean="0"/>
              <a:t>Skaliranje: scale(sx sy)</a:t>
            </a:r>
          </a:p>
          <a:p>
            <a:pPr lvl="1"/>
            <a:r>
              <a:rPr lang="sr-Latn-BA" smtClean="0"/>
              <a:t>Rotacija: rotate(angle cx cy)</a:t>
            </a:r>
          </a:p>
          <a:p>
            <a:pPr lvl="1"/>
            <a:r>
              <a:rPr lang="sr-Latn-BA" smtClean="0"/>
              <a:t>Smicanje: skewX(angle) ili skewY(angle)</a:t>
            </a:r>
          </a:p>
          <a:p>
            <a:pPr lvl="1"/>
            <a:r>
              <a:rPr lang="sr-Latn-BA" smtClean="0"/>
              <a:t>Transformacija zadata matricom: matrix(a, b, c, d, e, f) (više kasnije)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afine transformacije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Rotacija za 45 stepeni i skaliranje kvadrata</a:t>
            </a:r>
          </a:p>
          <a:p>
            <a:pPr>
              <a:buNone/>
            </a:pPr>
            <a:r>
              <a:rPr lang="en-US" sz="2800" smtClean="0">
                <a:solidFill>
                  <a:srgbClr val="C00000"/>
                </a:solidFill>
              </a:rPr>
              <a:t>&lt;rect x="70" y="70" height="130" width="130" </a:t>
            </a:r>
            <a:r>
              <a:rPr lang="sr-Latn-BA" sz="280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sr-Latn-BA" sz="2800" smtClean="0">
                <a:solidFill>
                  <a:srgbClr val="C00000"/>
                </a:solidFill>
              </a:rPr>
              <a:t>          </a:t>
            </a:r>
            <a:r>
              <a:rPr lang="en-US" sz="2800" smtClean="0">
                <a:solidFill>
                  <a:srgbClr val="C00000"/>
                </a:solidFill>
              </a:rPr>
              <a:t>fill="none" stroke="black" </a:t>
            </a:r>
          </a:p>
          <a:p>
            <a:pPr>
              <a:buNone/>
            </a:pPr>
            <a:r>
              <a:rPr lang="en-US" sz="2800" smtClean="0">
                <a:solidFill>
                  <a:srgbClr val="C00000"/>
                </a:solidFill>
              </a:rPr>
              <a:t>          transform="rotate(45 100 100) scale(0.5)" /&gt;</a:t>
            </a:r>
            <a:endParaRPr lang="sr-Latn-BA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filtri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Filtri se definišu korištenjem elementa </a:t>
            </a:r>
            <a:r>
              <a:rPr lang="sr-Latn-BA" smtClean="0">
                <a:solidFill>
                  <a:srgbClr val="C00000"/>
                </a:solidFill>
              </a:rPr>
              <a:t>&lt;filter&gt;</a:t>
            </a:r>
          </a:p>
          <a:p>
            <a:r>
              <a:rPr lang="sr-Latn-BA" smtClean="0"/>
              <a:t>Element </a:t>
            </a:r>
            <a:r>
              <a:rPr lang="sr-Latn-BA" smtClean="0">
                <a:solidFill>
                  <a:srgbClr val="C00000"/>
                </a:solidFill>
              </a:rPr>
              <a:t>&lt;filter&gt; </a:t>
            </a:r>
            <a:r>
              <a:rPr lang="sr-Latn-BA" smtClean="0"/>
              <a:t>se stavlja u </a:t>
            </a:r>
            <a:r>
              <a:rPr lang="sr-Latn-BA" smtClean="0">
                <a:solidFill>
                  <a:srgbClr val="C00000"/>
                </a:solidFill>
              </a:rPr>
              <a:t>&lt;defs&gt; </a:t>
            </a:r>
            <a:r>
              <a:rPr lang="sr-Latn-BA" smtClean="0"/>
              <a:t>element</a:t>
            </a:r>
          </a:p>
          <a:p>
            <a:r>
              <a:rPr lang="sr-Latn-BA" smtClean="0"/>
              <a:t>Na raspolaganju je veliki broj filtara</a:t>
            </a:r>
            <a:endParaRPr lang="en-US" smtClean="0"/>
          </a:p>
          <a:p>
            <a:pPr lvl="1"/>
            <a:r>
              <a:rPr lang="sr-Latn-BA" sz="2400" smtClean="0">
                <a:hlinkClick r:id="rId2"/>
              </a:rPr>
              <a:t>http://www.w3schools.com/svg/svg_filters_intro.asp</a:t>
            </a:r>
            <a:endParaRPr lang="sr-Latn-BA" sz="2400" smtClean="0"/>
          </a:p>
          <a:p>
            <a:r>
              <a:rPr lang="sr-Latn-BA" smtClean="0"/>
              <a:t>Svaki upotrebljeni filtar mora imati svoj ID</a:t>
            </a:r>
            <a:endParaRPr lang="sr-Latn-BA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 SVG filtra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smtClean="0"/>
              <a:t>Zamućenje slike Gausovim filtrom</a:t>
            </a:r>
          </a:p>
          <a:p>
            <a:pPr>
              <a:buNone/>
            </a:pPr>
            <a:r>
              <a:rPr lang="sr-Latn-BA" smtClean="0"/>
              <a:t>&lt;svg height="110" width="110"&gt;</a:t>
            </a:r>
            <a:endParaRPr lang="en-US" smtClean="0"/>
          </a:p>
          <a:p>
            <a:pPr>
              <a:buNone/>
            </a:pPr>
            <a:r>
              <a:rPr lang="en-US" smtClean="0"/>
              <a:t>    </a:t>
            </a:r>
            <a:r>
              <a:rPr lang="sr-Latn-BA" smtClean="0"/>
              <a:t>&lt;defs&gt;</a:t>
            </a:r>
            <a:br>
              <a:rPr lang="sr-Latn-BA" smtClean="0"/>
            </a:br>
            <a:r>
              <a:rPr lang="sr-Latn-BA" smtClean="0"/>
              <a:t>    </a:t>
            </a:r>
            <a:r>
              <a:rPr lang="sr-Latn-BA" smtClean="0">
                <a:solidFill>
                  <a:srgbClr val="FF0000"/>
                </a:solidFill>
              </a:rPr>
              <a:t>&lt;filter id="f1" x="0" y="0"&gt;</a:t>
            </a:r>
            <a:br>
              <a:rPr lang="sr-Latn-BA" smtClean="0">
                <a:solidFill>
                  <a:srgbClr val="FF0000"/>
                </a:solidFill>
              </a:rPr>
            </a:br>
            <a:r>
              <a:rPr lang="sr-Latn-BA" smtClean="0">
                <a:solidFill>
                  <a:srgbClr val="FF0000"/>
                </a:solidFill>
              </a:rPr>
              <a:t>    </a:t>
            </a:r>
            <a:r>
              <a:rPr lang="en-US" smtClean="0">
                <a:solidFill>
                  <a:srgbClr val="FF0000"/>
                </a:solidFill>
              </a:rPr>
              <a:t>    </a:t>
            </a:r>
            <a:r>
              <a:rPr lang="sr-Latn-BA" smtClean="0">
                <a:solidFill>
                  <a:srgbClr val="FF0000"/>
                </a:solidFill>
              </a:rPr>
              <a:t>&lt;feGaussianBlur in="SourceGraphic"  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                            stdDeviation="15" /&gt;</a:t>
            </a:r>
            <a:br>
              <a:rPr lang="sr-Latn-BA" smtClean="0">
                <a:solidFill>
                  <a:srgbClr val="FF0000"/>
                </a:solidFill>
              </a:rPr>
            </a:br>
            <a:r>
              <a:rPr lang="sr-Latn-BA" smtClean="0">
                <a:solidFill>
                  <a:srgbClr val="FF0000"/>
                </a:solidFill>
              </a:rPr>
              <a:t>    &lt;/filter&gt;</a:t>
            </a:r>
            <a:endParaRPr lang="en-US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mtClean="0"/>
              <a:t>    </a:t>
            </a:r>
            <a:r>
              <a:rPr lang="sr-Latn-BA" smtClean="0"/>
              <a:t>&lt;/defs&gt;</a:t>
            </a:r>
            <a:endParaRPr lang="en-US" smtClean="0"/>
          </a:p>
          <a:p>
            <a:pPr>
              <a:buNone/>
            </a:pPr>
            <a:r>
              <a:rPr lang="en-US" smtClean="0"/>
              <a:t>    </a:t>
            </a:r>
            <a:r>
              <a:rPr lang="sr-Latn-BA" smtClean="0"/>
              <a:t>&lt;rect width="90" height="90" stroke="green" </a:t>
            </a:r>
            <a:endParaRPr lang="en-US" smtClean="0"/>
          </a:p>
          <a:p>
            <a:pPr>
              <a:buNone/>
            </a:pPr>
            <a:r>
              <a:rPr lang="en-US" smtClean="0"/>
              <a:t>              </a:t>
            </a:r>
            <a:r>
              <a:rPr lang="sr-Latn-BA" smtClean="0"/>
              <a:t>stroke-width="3"</a:t>
            </a:r>
            <a:r>
              <a:rPr lang="en-US" smtClean="0"/>
              <a:t> </a:t>
            </a:r>
            <a:r>
              <a:rPr lang="sr-Latn-BA" smtClean="0"/>
              <a:t>fill="yellow" </a:t>
            </a:r>
            <a:r>
              <a:rPr lang="sr-Latn-BA" smtClean="0">
                <a:solidFill>
                  <a:srgbClr val="FF0000"/>
                </a:solidFill>
              </a:rPr>
              <a:t>filter="url(#f1)" </a:t>
            </a:r>
            <a:r>
              <a:rPr lang="sr-Latn-BA" smtClean="0"/>
              <a:t>/&gt;</a:t>
            </a:r>
            <a:endParaRPr lang="en-US" smtClean="0"/>
          </a:p>
          <a:p>
            <a:pPr>
              <a:buNone/>
            </a:pPr>
            <a:r>
              <a:rPr lang="sr-Latn-BA" smtClean="0"/>
              <a:t>&lt;/svg&gt; 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Primjer kombinovanja SVG filtara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Kreiranje sjene objekta</a:t>
            </a:r>
          </a:p>
          <a:p>
            <a:r>
              <a:rPr lang="en-US" smtClean="0"/>
              <a:t>svg15_shadow01.html – sv15_shadow03.html</a:t>
            </a:r>
            <a:endParaRPr lang="sr-Latn-B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143248"/>
            <a:ext cx="3143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Skaliranje vektorske i rasterske grafike</a:t>
            </a:r>
            <a:endParaRPr lang="en-GB"/>
          </a:p>
        </p:txBody>
      </p:sp>
      <p:pic>
        <p:nvPicPr>
          <p:cNvPr id="26626" name="Picture 2" descr="C:\Users\RAC1\Documents\docs\Teaching\mms\predavanja 2014\materijal\500px-Columbus_Signa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717" y="1979150"/>
            <a:ext cx="4762500" cy="1752600"/>
          </a:xfrm>
          <a:prstGeom prst="rect">
            <a:avLst/>
          </a:prstGeom>
          <a:noFill/>
        </p:spPr>
      </p:pic>
      <p:pic>
        <p:nvPicPr>
          <p:cNvPr id="26627" name="Picture 3" descr="C:\Users\RAC1\Documents\docs\Teaching\mms\predavanja 2014\materijal\200px-Columbus_Signatur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778" y="4556120"/>
            <a:ext cx="4738378" cy="175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93075" y="398461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Skalirana rasterska slika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93075" y="147908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Skalirana vektorska slika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 grafičkog formata</a:t>
            </a:r>
            <a:br>
              <a:rPr lang="sr-Latn-BA" smtClean="0"/>
            </a:br>
            <a:r>
              <a:rPr lang="sr-Latn-BA" smtClean="0"/>
              <a:t>Scalable Vector Graphics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Format slike za vektorsku 2D grafiku</a:t>
            </a:r>
          </a:p>
          <a:p>
            <a:r>
              <a:rPr lang="sr-Latn-BA" smtClean="0"/>
              <a:t>Zasnovan na XML-u (eXtensible Markup Language)</a:t>
            </a:r>
          </a:p>
          <a:p>
            <a:r>
              <a:rPr lang="sr-Latn-BA" smtClean="0"/>
              <a:t>Podrška za interaktivnost i animaciju</a:t>
            </a:r>
          </a:p>
          <a:p>
            <a:r>
              <a:rPr lang="sr-Latn-BA" smtClean="0"/>
              <a:t>Otvoren standard koji razvija World Wide Web Consortium (W3C)</a:t>
            </a:r>
          </a:p>
          <a:p>
            <a:r>
              <a:rPr lang="sr-Latn-BA" smtClean="0"/>
              <a:t>SVG slike se čuvaju u tekstualnim XML fajlovima</a:t>
            </a:r>
          </a:p>
          <a:p>
            <a:r>
              <a:rPr lang="sr-Latn-BA" smtClean="0"/>
              <a:t>Svi moderni programi za pregledanje weba (Firefox, Chrome, IE,...) mogu (bar u određenoj mjeri) renderovati SVG</a:t>
            </a:r>
          </a:p>
          <a:p>
            <a:r>
              <a:rPr lang="sr-Latn-BA" smtClean="0"/>
              <a:t>U HTML stranicu se može uključiti pomoću </a:t>
            </a:r>
            <a:r>
              <a:rPr lang="sr-Latn-BA" smtClean="0">
                <a:solidFill>
                  <a:srgbClr val="C00000"/>
                </a:solidFill>
              </a:rPr>
              <a:t>svg</a:t>
            </a:r>
            <a:r>
              <a:rPr lang="sr-Latn-BA" smtClean="0"/>
              <a:t> elementa</a:t>
            </a:r>
          </a:p>
          <a:p>
            <a:pPr lvl="1">
              <a:buNone/>
            </a:pPr>
            <a:r>
              <a:rPr lang="sr-Latn-BA" sz="3400" smtClean="0">
                <a:solidFill>
                  <a:srgbClr val="C00000"/>
                </a:solidFill>
              </a:rPr>
              <a:t>&lt;svg width="500" height="200"&gt;</a:t>
            </a:r>
          </a:p>
          <a:p>
            <a:pPr lvl="1">
              <a:buNone/>
            </a:pPr>
            <a:r>
              <a:rPr lang="sr-Latn-BA" sz="3400" smtClean="0">
                <a:solidFill>
                  <a:srgbClr val="C00000"/>
                </a:solidFill>
              </a:rPr>
              <a:t>...</a:t>
            </a:r>
          </a:p>
          <a:p>
            <a:pPr lvl="1">
              <a:buNone/>
            </a:pPr>
            <a:r>
              <a:rPr lang="sr-Latn-BA" sz="3400" smtClean="0">
                <a:solidFill>
                  <a:srgbClr val="C00000"/>
                </a:solidFill>
              </a:rPr>
              <a:t>&lt;/svg&gt;</a:t>
            </a:r>
            <a:endParaRPr lang="en-US" sz="3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Koordinate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smtClean="0">
                <a:latin typeface="Calibri" pitchFamily="34" charset="0"/>
                <a:cs typeface="Calibri" pitchFamily="34" charset="0"/>
              </a:rPr>
              <a:t>Svaka tačka u dvodimenzionalnom prostoru se može identifikovati upotrebom uređenog para realnih koordinata (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)</a:t>
            </a:r>
            <a:endParaRPr lang="sr-Latn-BA" smtClean="0">
              <a:latin typeface="Calibri" pitchFamily="34" charset="0"/>
              <a:cs typeface="Calibri" pitchFamily="34" charset="0"/>
            </a:endParaRP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Svaki piksel se može identifikovati po piksel koordinatama (broj reda i kolone)</a:t>
            </a:r>
          </a:p>
          <a:p>
            <a:r>
              <a:rPr lang="sr-Latn-RS" smtClean="0"/>
              <a:t>Piksel koordinate su kvantovane i obično se izražavaju cijelim brojevima. Ovim koordinatama su u potpunosti određene pozicije diskretnih piksela (nastalih odmjeravanjem)</a:t>
            </a:r>
          </a:p>
          <a:p>
            <a:r>
              <a:rPr lang="sr-Latn-RS" smtClean="0"/>
              <a:t>Pikseli u ovom koordinatnom sistemu nemaju dimenzije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2783</Words>
  <Application>Microsoft Office PowerPoint</Application>
  <PresentationFormat>On-screen Show (4:3)</PresentationFormat>
  <Paragraphs>368</Paragraphs>
  <Slides>66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Vektorska grafika</vt:lpstr>
      <vt:lpstr>Tipovi multimedijalnih podataka Grafika</vt:lpstr>
      <vt:lpstr>Osobine vektorske grafike</vt:lpstr>
      <vt:lpstr>Tipovi multimedijalnih podataka Slika</vt:lpstr>
      <vt:lpstr>Osobine rasterske grafike</vt:lpstr>
      <vt:lpstr>Vektorska i rasterska grafika</vt:lpstr>
      <vt:lpstr>Skaliranje vektorske i rasterske grafike</vt:lpstr>
      <vt:lpstr>Primjer grafičkog formata Scalable Vector Graphics</vt:lpstr>
      <vt:lpstr>Koordinate</vt:lpstr>
      <vt:lpstr>Koordinate</vt:lpstr>
      <vt:lpstr>Reprezentacija linija i krivih</vt:lpstr>
      <vt:lpstr>Primjer</vt:lpstr>
      <vt:lpstr>Anti-aliasing</vt:lpstr>
      <vt:lpstr>Jaggies</vt:lpstr>
      <vt:lpstr>Vektorski objekti</vt:lpstr>
      <vt:lpstr>Linija (duž)</vt:lpstr>
      <vt:lpstr>Linija (duž)</vt:lpstr>
      <vt:lpstr>SVG linija</vt:lpstr>
      <vt:lpstr>Pravougaonik</vt:lpstr>
      <vt:lpstr>SVG pravougaonik</vt:lpstr>
      <vt:lpstr>Krug</vt:lpstr>
      <vt:lpstr>SVG krug</vt:lpstr>
      <vt:lpstr>Elipsa</vt:lpstr>
      <vt:lpstr>SVG elipsa</vt:lpstr>
      <vt:lpstr>Poligon</vt:lpstr>
      <vt:lpstr>SVG poligon</vt:lpstr>
      <vt:lpstr>Izlomljena linija – polilinija</vt:lpstr>
      <vt:lpstr>SVG izlomljena linija</vt:lpstr>
      <vt:lpstr>SVG putanje (path)</vt:lpstr>
      <vt:lpstr>Primjer SVG putanje</vt:lpstr>
      <vt:lpstr>Bézier krive</vt:lpstr>
      <vt:lpstr>Kubna Bézier kriva</vt:lpstr>
      <vt:lpstr>Kubna Bézier kriva</vt:lpstr>
      <vt:lpstr>Kvadratne Bézier krive </vt:lpstr>
      <vt:lpstr>Kvadratne Bézier krive </vt:lpstr>
      <vt:lpstr>SVG Bezier</vt:lpstr>
      <vt:lpstr>Izgleda komplikovano?</vt:lpstr>
      <vt:lpstr>Izgleda komplikovano?</vt:lpstr>
      <vt:lpstr>Izgleda komplikovano?</vt:lpstr>
      <vt:lpstr>Uključivanje vanjskog SVG fajla</vt:lpstr>
      <vt:lpstr>Putanje (paths)</vt:lpstr>
      <vt:lpstr>Putanje</vt:lpstr>
      <vt:lpstr>Putanje</vt:lpstr>
      <vt:lpstr>Putanje</vt:lpstr>
      <vt:lpstr>Putanje</vt:lpstr>
      <vt:lpstr>Popunjavanje oblika</vt:lpstr>
      <vt:lpstr>Popunjavanje oblika</vt:lpstr>
      <vt:lpstr>SVG gradijentno popunjavanje</vt:lpstr>
      <vt:lpstr>Linearni gradijent</vt:lpstr>
      <vt:lpstr>Linearni gradijent</vt:lpstr>
      <vt:lpstr>Linearni gradijent</vt:lpstr>
      <vt:lpstr>Radijalni gradijent</vt:lpstr>
      <vt:lpstr>Radijalni gradijent</vt:lpstr>
      <vt:lpstr>Radijalni gradijent</vt:lpstr>
      <vt:lpstr>SVG tekst</vt:lpstr>
      <vt:lpstr>SVG tekst</vt:lpstr>
      <vt:lpstr>Transformacije vektorskih objekata</vt:lpstr>
      <vt:lpstr>Afine transformacije</vt:lpstr>
      <vt:lpstr>Afine transformacije</vt:lpstr>
      <vt:lpstr>Afine transformacije</vt:lpstr>
      <vt:lpstr>Distorzije</vt:lpstr>
      <vt:lpstr>SVG afine transformacije</vt:lpstr>
      <vt:lpstr>SVG afine transformacije</vt:lpstr>
      <vt:lpstr>SVG filtri</vt:lpstr>
      <vt:lpstr>Primjer SVG filtra</vt:lpstr>
      <vt:lpstr>Primjer kombinovanja SVG filtara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Vektorska grafika</dc:title>
  <dc:creator>vlador</dc:creator>
  <cp:lastModifiedBy>vlador</cp:lastModifiedBy>
  <cp:revision>159</cp:revision>
  <dcterms:created xsi:type="dcterms:W3CDTF">2014-10-15T13:02:57Z</dcterms:created>
  <dcterms:modified xsi:type="dcterms:W3CDTF">2016-04-19T09:43:43Z</dcterms:modified>
</cp:coreProperties>
</file>