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2"/>
  </p:notesMasterIdLst>
  <p:sldIdLst>
    <p:sldId id="256" r:id="rId2"/>
    <p:sldId id="257" r:id="rId3"/>
    <p:sldId id="258" r:id="rId4"/>
    <p:sldId id="259" r:id="rId5"/>
    <p:sldId id="275" r:id="rId6"/>
    <p:sldId id="260" r:id="rId7"/>
    <p:sldId id="263" r:id="rId8"/>
    <p:sldId id="261" r:id="rId9"/>
    <p:sldId id="262" r:id="rId10"/>
    <p:sldId id="264" r:id="rId11"/>
    <p:sldId id="265" r:id="rId12"/>
    <p:sldId id="266" r:id="rId13"/>
    <p:sldId id="267" r:id="rId14"/>
    <p:sldId id="268" r:id="rId15"/>
    <p:sldId id="320" r:id="rId16"/>
    <p:sldId id="269" r:id="rId17"/>
    <p:sldId id="270" r:id="rId18"/>
    <p:sldId id="322" r:id="rId19"/>
    <p:sldId id="321" r:id="rId20"/>
    <p:sldId id="271" r:id="rId21"/>
    <p:sldId id="276" r:id="rId22"/>
    <p:sldId id="272" r:id="rId23"/>
    <p:sldId id="273" r:id="rId24"/>
    <p:sldId id="274" r:id="rId25"/>
    <p:sldId id="279" r:id="rId26"/>
    <p:sldId id="280" r:id="rId27"/>
    <p:sldId id="281" r:id="rId28"/>
    <p:sldId id="282" r:id="rId29"/>
    <p:sldId id="317" r:id="rId30"/>
    <p:sldId id="283" r:id="rId31"/>
    <p:sldId id="284" r:id="rId32"/>
    <p:sldId id="285" r:id="rId33"/>
    <p:sldId id="287" r:id="rId34"/>
    <p:sldId id="288" r:id="rId35"/>
    <p:sldId id="292" r:id="rId36"/>
    <p:sldId id="293" r:id="rId37"/>
    <p:sldId id="294" r:id="rId38"/>
    <p:sldId id="323" r:id="rId39"/>
    <p:sldId id="289" r:id="rId40"/>
    <p:sldId id="295" r:id="rId41"/>
    <p:sldId id="296" r:id="rId42"/>
    <p:sldId id="297" r:id="rId43"/>
    <p:sldId id="300" r:id="rId44"/>
    <p:sldId id="301" r:id="rId45"/>
    <p:sldId id="298" r:id="rId46"/>
    <p:sldId id="290" r:id="rId47"/>
    <p:sldId id="286" r:id="rId48"/>
    <p:sldId id="302" r:id="rId49"/>
    <p:sldId id="324" r:id="rId50"/>
    <p:sldId id="304" r:id="rId51"/>
    <p:sldId id="305" r:id="rId52"/>
    <p:sldId id="308" r:id="rId53"/>
    <p:sldId id="318" r:id="rId54"/>
    <p:sldId id="310" r:id="rId55"/>
    <p:sldId id="311" r:id="rId56"/>
    <p:sldId id="312" r:id="rId57"/>
    <p:sldId id="313" r:id="rId58"/>
    <p:sldId id="314" r:id="rId59"/>
    <p:sldId id="315" r:id="rId60"/>
    <p:sldId id="319" r:id="rId61"/>
  </p:sldIdLst>
  <p:sldSz cx="9144000" cy="6858000" type="screen4x3"/>
  <p:notesSz cx="6858000" cy="9144000"/>
  <p:embeddedFontLst>
    <p:embeddedFont>
      <p:font typeface="Calibri" pitchFamily="34" charset="0"/>
      <p:regular r:id="rId63"/>
      <p:bold r:id="rId64"/>
      <p:italic r:id="rId65"/>
      <p:boldItalic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99" autoAdjust="0"/>
  </p:normalViewPr>
  <p:slideViewPr>
    <p:cSldViewPr>
      <p:cViewPr varScale="1">
        <p:scale>
          <a:sx n="90" d="100"/>
          <a:sy n="90" d="100"/>
        </p:scale>
        <p:origin x="-71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1.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8B1823-7207-46B8-A7C7-D7AA9C17765F}" type="datetimeFigureOut">
              <a:rPr lang="en-US" smtClean="0"/>
              <a:pPr/>
              <a:t>3/30/2017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842B6E-A24D-481E-9B4D-D645F5DC86D5}"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BA"/>
          </a:p>
        </p:txBody>
      </p:sp>
      <p:sp>
        <p:nvSpPr>
          <p:cNvPr id="4" name="Slide Number Placeholder 3"/>
          <p:cNvSpPr>
            <a:spLocks noGrp="1"/>
          </p:cNvSpPr>
          <p:nvPr>
            <p:ph type="sldNum" sz="quarter" idx="10"/>
          </p:nvPr>
        </p:nvSpPr>
        <p:spPr/>
        <p:txBody>
          <a:bodyPr/>
          <a:lstStyle/>
          <a:p>
            <a:fld id="{56842B6E-A24D-481E-9B4D-D645F5DC86D5}" type="slidenum">
              <a:rPr lang="en-GB" smtClean="0"/>
              <a:pPr/>
              <a:t>4</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Pretpostavimo</a:t>
            </a:r>
            <a:r>
              <a:rPr lang="sr-Latn-BA" baseline="0" smtClean="0"/>
              <a:t> za početak da je rekonstrukcija povezivanje odmjeraka pravolinijskim segmentima.</a:t>
            </a:r>
            <a:endParaRPr lang="en-US"/>
          </a:p>
        </p:txBody>
      </p:sp>
      <p:sp>
        <p:nvSpPr>
          <p:cNvPr id="4" name="Slide Number Placeholder 3"/>
          <p:cNvSpPr>
            <a:spLocks noGrp="1"/>
          </p:cNvSpPr>
          <p:nvPr>
            <p:ph type="sldNum" sz="quarter" idx="10"/>
          </p:nvPr>
        </p:nvSpPr>
        <p:spPr/>
        <p:txBody>
          <a:bodyPr/>
          <a:lstStyle/>
          <a:p>
            <a:fld id="{56842B6E-A24D-481E-9B4D-D645F5DC86D5}" type="slidenum">
              <a:rPr lang="en-GB" smtClean="0"/>
              <a:pPr/>
              <a:t>29</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frekvencija</a:t>
            </a:r>
            <a:r>
              <a:rPr lang="sr-Latn-BA" baseline="0" smtClean="0"/>
              <a:t> crvene sinusoide je 8Hz</a:t>
            </a:r>
          </a:p>
          <a:p>
            <a:r>
              <a:rPr lang="sr-Latn-BA" baseline="0" smtClean="0"/>
              <a:t>frekvencija odmjeravanja (zeleni odmjerci) je 10Hz</a:t>
            </a:r>
          </a:p>
          <a:p>
            <a:r>
              <a:rPr lang="sr-Latn-BA" baseline="0" smtClean="0"/>
              <a:t>frekvencija plave sinusoide je 2Hz</a:t>
            </a:r>
          </a:p>
          <a:p>
            <a:r>
              <a:rPr lang="sr-Latn-BA" smtClean="0"/>
              <a:t>Pri</a:t>
            </a:r>
            <a:r>
              <a:rPr lang="sr-Latn-BA" baseline="0" smtClean="0"/>
              <a:t> frekvenciji odmjeravanja od 10Hz sinusoida frekvencije 2Hz je alias sinusoide frekvencije 8Hz, odnosno, na osnovu odmjeraka nije moguće razlikovati ove dvije sinusoide.</a:t>
            </a:r>
            <a:endParaRPr lang="en-US"/>
          </a:p>
        </p:txBody>
      </p:sp>
      <p:sp>
        <p:nvSpPr>
          <p:cNvPr id="4" name="Slide Number Placeholder 3"/>
          <p:cNvSpPr>
            <a:spLocks noGrp="1"/>
          </p:cNvSpPr>
          <p:nvPr>
            <p:ph type="sldNum" sz="quarter" idx="10"/>
          </p:nvPr>
        </p:nvSpPr>
        <p:spPr/>
        <p:txBody>
          <a:bodyPr/>
          <a:lstStyle/>
          <a:p>
            <a:fld id="{56842B6E-A24D-481E-9B4D-D645F5DC86D5}" type="slidenum">
              <a:rPr lang="en-GB" smtClean="0"/>
              <a:pPr/>
              <a:t>34</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Video se sastoji</a:t>
            </a:r>
            <a:r>
              <a:rPr lang="sr-Latn-BA" baseline="0" smtClean="0"/>
              <a:t> iz niza frejmova, slika. Svaki frejm se može smatrati odmjerkom scene u trenutku u kojem je snimljen. Brzim izmjenjivanjem frejmova stvara se utisak kontinuiranog pokreta. Kružno kretanje točka je slično sinusoidi, njegova brzina se može predstaviti brojem obrtaja u jedinici vremena. U zavisnosti od odnosa brzine okretanja točka i brzine reprodukcije videa (frame rate) gledalac dobija utisak da je brzina okretanja drugačija od stvarne, pa čak i da točak stoji ili se okreće unazad.</a:t>
            </a:r>
            <a:endParaRPr lang="en-US"/>
          </a:p>
        </p:txBody>
      </p:sp>
      <p:sp>
        <p:nvSpPr>
          <p:cNvPr id="4" name="Slide Number Placeholder 3"/>
          <p:cNvSpPr>
            <a:spLocks noGrp="1"/>
          </p:cNvSpPr>
          <p:nvPr>
            <p:ph type="sldNum" sz="quarter" idx="10"/>
          </p:nvPr>
        </p:nvSpPr>
        <p:spPr/>
        <p:txBody>
          <a:bodyPr/>
          <a:lstStyle/>
          <a:p>
            <a:fld id="{56842B6E-A24D-481E-9B4D-D645F5DC86D5}" type="slidenum">
              <a:rPr lang="en-GB" smtClean="0"/>
              <a:pPr/>
              <a:t>35</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Ako</a:t>
            </a:r>
            <a:r>
              <a:rPr lang="sr-Latn-BA" baseline="0" smtClean="0"/>
              <a:t> je brzina okretanja točka takva da se on okrene za manje od pola kruga između dva frejma (brzina odmjeravanja više od dva puta veća od brzine okretanja) onda imamo utisak da se točak okreće pravom brzinom.</a:t>
            </a:r>
            <a:endParaRPr lang="en-US"/>
          </a:p>
        </p:txBody>
      </p:sp>
      <p:sp>
        <p:nvSpPr>
          <p:cNvPr id="4" name="Slide Number Placeholder 3"/>
          <p:cNvSpPr>
            <a:spLocks noGrp="1"/>
          </p:cNvSpPr>
          <p:nvPr>
            <p:ph type="sldNum" sz="quarter" idx="10"/>
          </p:nvPr>
        </p:nvSpPr>
        <p:spPr/>
        <p:txBody>
          <a:bodyPr/>
          <a:lstStyle/>
          <a:p>
            <a:fld id="{56842B6E-A24D-481E-9B4D-D645F5DC86D5}" type="slidenum">
              <a:rPr lang="en-GB" smtClean="0"/>
              <a:pPr/>
              <a:t>36</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BA" smtClean="0"/>
              <a:t>Ako</a:t>
            </a:r>
            <a:r>
              <a:rPr lang="sr-Latn-BA" baseline="0" smtClean="0"/>
              <a:t> je brzina okretanja točka takva da se on okrene za više od pola kruga, ali manje od čitavog kruga između dva frejma (brzina odmjeravanja manja od dvostruke brzine okretanja, ali veća od brzine okretanja) onda imamo utisak da se točak okreće unazad.</a:t>
            </a:r>
            <a:endParaRPr lang="en-US" smtClean="0"/>
          </a:p>
          <a:p>
            <a:endParaRPr lang="en-US"/>
          </a:p>
        </p:txBody>
      </p:sp>
      <p:sp>
        <p:nvSpPr>
          <p:cNvPr id="4" name="Slide Number Placeholder 3"/>
          <p:cNvSpPr>
            <a:spLocks noGrp="1"/>
          </p:cNvSpPr>
          <p:nvPr>
            <p:ph type="sldNum" sz="quarter" idx="10"/>
          </p:nvPr>
        </p:nvSpPr>
        <p:spPr/>
        <p:txBody>
          <a:bodyPr/>
          <a:lstStyle/>
          <a:p>
            <a:fld id="{56842B6E-A24D-481E-9B4D-D645F5DC86D5}" type="slidenum">
              <a:rPr lang="en-GB" smtClean="0"/>
              <a:pPr/>
              <a:t>37</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Kako da izaberemo frekvenciju odmjeravanja?</a:t>
            </a:r>
            <a:endParaRPr lang="en-US"/>
          </a:p>
        </p:txBody>
      </p:sp>
      <p:sp>
        <p:nvSpPr>
          <p:cNvPr id="4" name="Slide Number Placeholder 3"/>
          <p:cNvSpPr>
            <a:spLocks noGrp="1"/>
          </p:cNvSpPr>
          <p:nvPr>
            <p:ph type="sldNum" sz="quarter" idx="10"/>
          </p:nvPr>
        </p:nvSpPr>
        <p:spPr/>
        <p:txBody>
          <a:bodyPr/>
          <a:lstStyle/>
          <a:p>
            <a:fld id="{56842B6E-A24D-481E-9B4D-D645F5DC86D5}" type="slidenum">
              <a:rPr lang="en-GB" smtClean="0"/>
              <a:pPr/>
              <a:t>39</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Dodavanjem većeg broja članova Furijeovog reda aproksimacija je sve</a:t>
            </a:r>
            <a:r>
              <a:rPr lang="sr-Latn-BA" baseline="0" smtClean="0"/>
              <a:t> bolja. granična vrijednost reda je polazni signal (u ovom slučaju pravougaoni). </a:t>
            </a:r>
          </a:p>
          <a:p>
            <a:endParaRPr lang="en-US"/>
          </a:p>
        </p:txBody>
      </p:sp>
      <p:sp>
        <p:nvSpPr>
          <p:cNvPr id="4" name="Slide Number Placeholder 3"/>
          <p:cNvSpPr>
            <a:spLocks noGrp="1"/>
          </p:cNvSpPr>
          <p:nvPr>
            <p:ph type="sldNum" sz="quarter" idx="10"/>
          </p:nvPr>
        </p:nvSpPr>
        <p:spPr/>
        <p:txBody>
          <a:bodyPr/>
          <a:lstStyle/>
          <a:p>
            <a:fld id="{56842B6E-A24D-481E-9B4D-D645F5DC86D5}" type="slidenum">
              <a:rPr lang="en-GB" smtClean="0"/>
              <a:pPr/>
              <a:t>44</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Reprezentacija spektra</a:t>
            </a:r>
            <a:r>
              <a:rPr lang="sr-Latn-BA" baseline="0" smtClean="0"/>
              <a:t> signala.</a:t>
            </a:r>
            <a:endParaRPr lang="sr-Latn-BA" smtClean="0"/>
          </a:p>
          <a:p>
            <a:r>
              <a:rPr lang="sr-Latn-BA" smtClean="0"/>
              <a:t>Prikazane su relative veličine harmonika.</a:t>
            </a:r>
          </a:p>
          <a:p>
            <a:r>
              <a:rPr lang="sr-Latn-BA" smtClean="0"/>
              <a:t>Koriste</a:t>
            </a:r>
            <a:r>
              <a:rPr lang="sr-Latn-BA" baseline="0" smtClean="0"/>
              <a:t> se i termini </a:t>
            </a:r>
            <a:r>
              <a:rPr lang="sr-Latn-BA" b="0" i="1" baseline="0" smtClean="0"/>
              <a:t>Spektralna analiza signala</a:t>
            </a:r>
            <a:r>
              <a:rPr lang="sr-Latn-BA" b="0" i="0" baseline="0" smtClean="0"/>
              <a:t> i </a:t>
            </a:r>
            <a:r>
              <a:rPr lang="sr-Latn-BA" b="0" i="1" baseline="0" smtClean="0"/>
              <a:t>Furijeova analiza</a:t>
            </a:r>
            <a:endParaRPr lang="sr-Latn-BA" smtClean="0"/>
          </a:p>
          <a:p>
            <a:endParaRPr lang="en-US"/>
          </a:p>
        </p:txBody>
      </p:sp>
      <p:sp>
        <p:nvSpPr>
          <p:cNvPr id="4" name="Slide Number Placeholder 3"/>
          <p:cNvSpPr>
            <a:spLocks noGrp="1"/>
          </p:cNvSpPr>
          <p:nvPr>
            <p:ph type="sldNum" sz="quarter" idx="10"/>
          </p:nvPr>
        </p:nvSpPr>
        <p:spPr/>
        <p:txBody>
          <a:bodyPr/>
          <a:lstStyle/>
          <a:p>
            <a:fld id="{56842B6E-A24D-481E-9B4D-D645F5DC86D5}" type="slidenum">
              <a:rPr lang="en-GB" smtClean="0"/>
              <a:pPr/>
              <a:t>45</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BA" smtClean="0"/>
              <a:t>Na ovom kursu se nećemo baviti detaljima ovih</a:t>
            </a:r>
            <a:r>
              <a:rPr lang="sr-Latn-BA" baseline="0" smtClean="0"/>
              <a:t> algoritama, ali dobro je znati da postoje.</a:t>
            </a:r>
            <a:endParaRPr lang="en-US"/>
          </a:p>
        </p:txBody>
      </p:sp>
      <p:sp>
        <p:nvSpPr>
          <p:cNvPr id="4" name="Slide Number Placeholder 3"/>
          <p:cNvSpPr>
            <a:spLocks noGrp="1"/>
          </p:cNvSpPr>
          <p:nvPr>
            <p:ph type="sldNum" sz="quarter" idx="10"/>
          </p:nvPr>
        </p:nvSpPr>
        <p:spPr/>
        <p:txBody>
          <a:bodyPr/>
          <a:lstStyle/>
          <a:p>
            <a:fld id="{56842B6E-A24D-481E-9B4D-D645F5DC86D5}" type="slidenum">
              <a:rPr lang="en-GB" smtClean="0"/>
              <a:pPr/>
              <a:t>46</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Prilikom promjene veli</a:t>
            </a:r>
            <a:r>
              <a:rPr lang="sr-Latn-RS" smtClean="0"/>
              <a:t>čine</a:t>
            </a:r>
            <a:r>
              <a:rPr lang="sr-Latn-RS" baseline="0" smtClean="0"/>
              <a:t> slike može doći do preklapanja spektra jer se odbacuju pikseli (odmjerci) tako da se efektivno smanjuje brzina odmjeravanja. Aliasing se najbolje vidi na periodičnim uzorcima (teksturama), kao i na ivicama objekata na slici.</a:t>
            </a:r>
          </a:p>
          <a:p>
            <a:r>
              <a:rPr lang="sr-Latn-RS" baseline="0" smtClean="0"/>
              <a:t>U primjeru na slajdu je korišćena ‘nearest neighbor’ interpolacija prilikom smanjivanja slike. U ovom slučaju to odgovara odbacivanju svakog drugog piksela na slici, odnosno, smanjenu frekvencije odmjeravanja.</a:t>
            </a:r>
            <a:endParaRPr lang="en-GB"/>
          </a:p>
        </p:txBody>
      </p:sp>
      <p:sp>
        <p:nvSpPr>
          <p:cNvPr id="4" name="Slide Number Placeholder 3"/>
          <p:cNvSpPr>
            <a:spLocks noGrp="1"/>
          </p:cNvSpPr>
          <p:nvPr>
            <p:ph type="sldNum" sz="quarter" idx="10"/>
          </p:nvPr>
        </p:nvSpPr>
        <p:spPr/>
        <p:txBody>
          <a:bodyPr/>
          <a:lstStyle/>
          <a:p>
            <a:fld id="{E2EAB663-C747-4AF5-9186-2A2F3E4F73C5}" type="slidenum">
              <a:rPr lang="en-GB" smtClean="0"/>
              <a:pPr/>
              <a:t>50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Dat</a:t>
            </a:r>
            <a:r>
              <a:rPr lang="sr-Latn-RS" baseline="0" smtClean="0"/>
              <a:t> je grafički prikaz analognog signala. Pošto se signal matematički može predstaviti kao funkcija, onda je grafički prikaz, u stvari, grafik te funkcije. Koristi se i termin </a:t>
            </a:r>
            <a:r>
              <a:rPr lang="sr-Latn-RS" i="1" baseline="0" smtClean="0"/>
              <a:t>talasni oblik</a:t>
            </a:r>
            <a:r>
              <a:rPr lang="sr-Latn-RS" i="0" baseline="0" smtClean="0"/>
              <a:t> signala iako nije neophodno da signal bude povezan sa nekom talasnom pojavom.</a:t>
            </a:r>
          </a:p>
          <a:p>
            <a:endParaRPr lang="en-GB"/>
          </a:p>
        </p:txBody>
      </p:sp>
      <p:sp>
        <p:nvSpPr>
          <p:cNvPr id="4" name="Slide Number Placeholder 3"/>
          <p:cNvSpPr>
            <a:spLocks noGrp="1"/>
          </p:cNvSpPr>
          <p:nvPr>
            <p:ph type="sldNum" sz="quarter" idx="10"/>
          </p:nvPr>
        </p:nvSpPr>
        <p:spPr/>
        <p:txBody>
          <a:bodyPr/>
          <a:lstStyle/>
          <a:p>
            <a:fld id="{EEA516A8-E04A-43A6-A259-CF52FF946615}"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Preklapanje spektra se može izbjeći filtriranjem signala niskopropusnim filtrom</a:t>
            </a:r>
            <a:r>
              <a:rPr lang="sr-Latn-RS" baseline="0" smtClean="0"/>
              <a:t> </a:t>
            </a:r>
            <a:r>
              <a:rPr lang="sr-Latn-RS" smtClean="0"/>
              <a:t>prije odmjeravanja (ili promjene brzine odmjeravanja). Na ovaj način će se izgubiti brze</a:t>
            </a:r>
            <a:r>
              <a:rPr lang="sr-Latn-RS" baseline="0" smtClean="0"/>
              <a:t> promjene u signalu, ali bar neće biti unesena izobličenja usljed preklapanja spektra.</a:t>
            </a:r>
          </a:p>
          <a:p>
            <a:r>
              <a:rPr lang="sr-Latn-RS" baseline="0" smtClean="0"/>
              <a:t>Bilinearna interpolacija podrazumijeva niskopropusno filtriranje prije odbacivanja piksela (odmjeraka) pa se na rezultujućoj slici ne javljaju artifakti zbog preklapanja spektra.</a:t>
            </a:r>
            <a:endParaRPr lang="en-GB"/>
          </a:p>
        </p:txBody>
      </p:sp>
      <p:sp>
        <p:nvSpPr>
          <p:cNvPr id="4" name="Slide Number Placeholder 3"/>
          <p:cNvSpPr>
            <a:spLocks noGrp="1"/>
          </p:cNvSpPr>
          <p:nvPr>
            <p:ph type="sldNum" sz="quarter" idx="10"/>
          </p:nvPr>
        </p:nvSpPr>
        <p:spPr/>
        <p:txBody>
          <a:bodyPr/>
          <a:lstStyle/>
          <a:p>
            <a:fld id="{E2EAB663-C747-4AF5-9186-2A2F3E4F73C5}" type="slidenum">
              <a:rPr lang="en-GB" smtClean="0"/>
              <a:pPr/>
              <a:t>51</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Kvantovani</a:t>
            </a:r>
            <a:r>
              <a:rPr lang="sr-Latn-RS" baseline="0" smtClean="0"/>
              <a:t> signal može imati vrijednosti samo iz konačnog skupa diskretnih vrijednosti.</a:t>
            </a:r>
          </a:p>
          <a:p>
            <a:r>
              <a:rPr lang="sr-Latn-RS" baseline="0" smtClean="0"/>
              <a:t>Vrijednosti signala (čak i nekvantovanog) su obično iz ograničenog skupa (određenog fizičkim zakonima) pa se može uspostaviti veza između broja nivoa kvantizacije i koraka kvantizacije.</a:t>
            </a:r>
            <a:endParaRPr lang="en-GB"/>
          </a:p>
        </p:txBody>
      </p:sp>
      <p:sp>
        <p:nvSpPr>
          <p:cNvPr id="4" name="Slide Number Placeholder 3"/>
          <p:cNvSpPr>
            <a:spLocks noGrp="1"/>
          </p:cNvSpPr>
          <p:nvPr>
            <p:ph type="sldNum" sz="quarter" idx="10"/>
          </p:nvPr>
        </p:nvSpPr>
        <p:spPr/>
        <p:txBody>
          <a:bodyPr/>
          <a:lstStyle/>
          <a:p>
            <a:fld id="{EEA516A8-E04A-43A6-A259-CF52FF946615}" type="slidenum">
              <a:rPr lang="en-US" smtClean="0"/>
              <a:pPr/>
              <a:t>53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Banding može biti problem</a:t>
            </a:r>
            <a:r>
              <a:rPr lang="sr-Latn-RS" baseline="0" smtClean="0"/>
              <a:t> kod prikazivanja slika koje prirodno sadrže nijanse iste boje, kao što su, na primjer, slike vedrog neba, zalaska sunca, itd. Problem se može ublažiti korištenjem većeg broja kvantizacionih nivoa ili upotrebom ditheringa.</a:t>
            </a:r>
          </a:p>
          <a:p>
            <a:endParaRPr lang="en-GB"/>
          </a:p>
        </p:txBody>
      </p:sp>
      <p:sp>
        <p:nvSpPr>
          <p:cNvPr id="4" name="Slide Number Placeholder 3"/>
          <p:cNvSpPr>
            <a:spLocks noGrp="1"/>
          </p:cNvSpPr>
          <p:nvPr>
            <p:ph type="sldNum" sz="quarter" idx="10"/>
          </p:nvPr>
        </p:nvSpPr>
        <p:spPr/>
        <p:txBody>
          <a:bodyPr/>
          <a:lstStyle/>
          <a:p>
            <a:fld id="{E2EAB663-C747-4AF5-9186-2A2F3E4F73C5}" type="slidenum">
              <a:rPr lang="en-GB" smtClean="0"/>
              <a:pPr/>
              <a:t>58</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Pojasniti na tabli zašto se ne može proizvoljan</a:t>
            </a:r>
            <a:r>
              <a:rPr lang="sr-Latn-RS" baseline="0" smtClean="0"/>
              <a:t> realan broj predstaviti pomoću konačnog broja bita. Uzeti primjer 3 bita i ispisati sve kombinacije.</a:t>
            </a:r>
          </a:p>
          <a:p>
            <a:endParaRPr lang="sr-Latn-RS" baseline="0" smtClean="0"/>
          </a:p>
        </p:txBody>
      </p:sp>
      <p:sp>
        <p:nvSpPr>
          <p:cNvPr id="4" name="Slide Number Placeholder 3"/>
          <p:cNvSpPr>
            <a:spLocks noGrp="1"/>
          </p:cNvSpPr>
          <p:nvPr>
            <p:ph type="sldNum" sz="quarter" idx="10"/>
          </p:nvPr>
        </p:nvSpPr>
        <p:spPr/>
        <p:txBody>
          <a:bodyPr/>
          <a:lstStyle/>
          <a:p>
            <a:fld id="{EEA516A8-E04A-43A6-A259-CF52FF946615}"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Diskretni signal je,</a:t>
            </a:r>
            <a:r>
              <a:rPr lang="sr-Latn-RS" baseline="0" smtClean="0"/>
              <a:t> u suštini, niz brojeva. Vrijednosti niza mogu biti proizvoljni realni brojevi iz intervala definisanog primjenom.</a:t>
            </a:r>
            <a:endParaRPr lang="en-GB"/>
          </a:p>
        </p:txBody>
      </p:sp>
      <p:sp>
        <p:nvSpPr>
          <p:cNvPr id="4" name="Slide Number Placeholder 3"/>
          <p:cNvSpPr>
            <a:spLocks noGrp="1"/>
          </p:cNvSpPr>
          <p:nvPr>
            <p:ph type="sldNum" sz="quarter" idx="10"/>
          </p:nvPr>
        </p:nvSpPr>
        <p:spPr/>
        <p:txBody>
          <a:bodyPr/>
          <a:lstStyle/>
          <a:p>
            <a:fld id="{EEA516A8-E04A-43A6-A259-CF52FF946615}"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I</a:t>
            </a:r>
            <a:r>
              <a:rPr lang="sr-Latn-RS" baseline="0" smtClean="0"/>
              <a:t> digitalni signal je niz brojeva, ali vrijednosti niza mogu biti samo iz konačnog skupa diskretnih vrijednosti.</a:t>
            </a:r>
            <a:endParaRPr lang="en-GB"/>
          </a:p>
        </p:txBody>
      </p:sp>
      <p:sp>
        <p:nvSpPr>
          <p:cNvPr id="4" name="Slide Number Placeholder 3"/>
          <p:cNvSpPr>
            <a:spLocks noGrp="1"/>
          </p:cNvSpPr>
          <p:nvPr>
            <p:ph type="sldNum" sz="quarter" idx="10"/>
          </p:nvPr>
        </p:nvSpPr>
        <p:spPr/>
        <p:txBody>
          <a:bodyPr/>
          <a:lstStyle/>
          <a:p>
            <a:fld id="{EEA516A8-E04A-43A6-A259-CF52FF946615}"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EA516A8-E04A-43A6-A259-CF52FF946615}"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mtClean="0"/>
              <a:t>Kvantovani</a:t>
            </a:r>
            <a:r>
              <a:rPr lang="sr-Latn-RS" baseline="0" smtClean="0"/>
              <a:t> signal može imati vrijednosti samo iz konačnog skupa diskretnih vrijednosti.</a:t>
            </a:r>
          </a:p>
          <a:p>
            <a:r>
              <a:rPr lang="sr-Latn-RS" baseline="0" smtClean="0"/>
              <a:t>Vrijednosti signala (čak i nekvantovanog) su obično iz ograničenog skupa (određenog fizičkim zakonima) pa se može uspostaviti veza između broja nivoa kvantizacije i koraka kvantizacije.</a:t>
            </a:r>
            <a:endParaRPr lang="en-GB"/>
          </a:p>
        </p:txBody>
      </p:sp>
      <p:sp>
        <p:nvSpPr>
          <p:cNvPr id="4" name="Slide Number Placeholder 3"/>
          <p:cNvSpPr>
            <a:spLocks noGrp="1"/>
          </p:cNvSpPr>
          <p:nvPr>
            <p:ph type="sldNum" sz="quarter" idx="10"/>
          </p:nvPr>
        </p:nvSpPr>
        <p:spPr/>
        <p:txBody>
          <a:bodyPr/>
          <a:lstStyle/>
          <a:p>
            <a:fld id="{EEA516A8-E04A-43A6-A259-CF52FF946615}"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EA516A8-E04A-43A6-A259-CF52FF946615}" type="slidenum">
              <a:rPr lang="en-US" smtClean="0"/>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842B6E-A24D-481E-9B4D-D645F5DC86D5}" type="slidenum">
              <a:rPr lang="en-GB" smtClean="0"/>
              <a:pPr/>
              <a:t>24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7A39BF-46A5-4D32-85C6-B66CD6639B5F}" type="datetimeFigureOut">
              <a:rPr lang="en-US" smtClean="0"/>
              <a:pPr/>
              <a:t>3/30/2017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7A39BF-46A5-4D32-85C6-B66CD6639B5F}" type="datetimeFigureOut">
              <a:rPr lang="en-US" smtClean="0"/>
              <a:pPr/>
              <a:t>3/30/2017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7A39BF-46A5-4D32-85C6-B66CD6639B5F}" type="datetimeFigureOut">
              <a:rPr lang="en-US" smtClean="0"/>
              <a:pPr/>
              <a:t>3/30/2017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7A39BF-46A5-4D32-85C6-B66CD6639B5F}" type="datetimeFigureOut">
              <a:rPr lang="en-US" smtClean="0"/>
              <a:pPr/>
              <a:t>3/30/2017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7A39BF-46A5-4D32-85C6-B66CD6639B5F}" type="datetimeFigureOut">
              <a:rPr lang="en-US" smtClean="0"/>
              <a:pPr/>
              <a:t>3/30/2017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7A39BF-46A5-4D32-85C6-B66CD6639B5F}" type="datetimeFigureOut">
              <a:rPr lang="en-US" smtClean="0"/>
              <a:pPr/>
              <a:t>3/30/2017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7A39BF-46A5-4D32-85C6-B66CD6639B5F}" type="datetimeFigureOut">
              <a:rPr lang="en-US" smtClean="0"/>
              <a:pPr/>
              <a:t>3/30/2017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7A39BF-46A5-4D32-85C6-B66CD6639B5F}" type="datetimeFigureOut">
              <a:rPr lang="en-US" smtClean="0"/>
              <a:pPr/>
              <a:t>3/30/2017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7A39BF-46A5-4D32-85C6-B66CD6639B5F}" type="datetimeFigureOut">
              <a:rPr lang="en-US" smtClean="0"/>
              <a:pPr/>
              <a:t>3/30/2017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A39BF-46A5-4D32-85C6-B66CD6639B5F}" type="datetimeFigureOut">
              <a:rPr lang="en-US" smtClean="0"/>
              <a:pPr/>
              <a:t>3/30/2017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A39BF-46A5-4D32-85C6-B66CD6639B5F}" type="datetimeFigureOut">
              <a:rPr lang="en-US" smtClean="0"/>
              <a:pPr/>
              <a:t>3/30/2017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A39BF-46A5-4D32-85C6-B66CD6639B5F}" type="datetimeFigureOut">
              <a:rPr lang="en-US" smtClean="0"/>
              <a:pPr/>
              <a:t>3/30/2017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8FF5A1-CD94-46ED-BB33-1D0B5854EE8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A39BF-46A5-4D32-85C6-B66CD6639B5F}" type="datetimeFigureOut">
              <a:rPr lang="en-US" smtClean="0"/>
              <a:pPr/>
              <a:t>3/30/2017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FF5A1-CD94-46ED-BB33-1D0B5854EE8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jHS9JGkEOm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wav"/><Relationship Id="rId5" Type="http://schemas.openxmlformats.org/officeDocument/2006/relationships/image" Target="../media/image29.jpeg"/><Relationship Id="rId4" Type="http://schemas.openxmlformats.org/officeDocument/2006/relationships/image" Target="../media/image28.emf"/></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wav"/><Relationship Id="rId5" Type="http://schemas.openxmlformats.org/officeDocument/2006/relationships/image" Target="../media/image29.jpeg"/><Relationship Id="rId4" Type="http://schemas.openxmlformats.org/officeDocument/2006/relationships/image" Target="../media/image28.emf"/></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audio" Target="../media/audio3.wav"/><Relationship Id="rId5" Type="http://schemas.openxmlformats.org/officeDocument/2006/relationships/image" Target="../media/image31.emf"/><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5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BA" smtClean="0"/>
              <a:t>Digitalizacija</a:t>
            </a:r>
            <a:endParaRPr lang="en-GB"/>
          </a:p>
        </p:txBody>
      </p:sp>
      <p:sp>
        <p:nvSpPr>
          <p:cNvPr id="3" name="Subtitle 2"/>
          <p:cNvSpPr>
            <a:spLocks noGrp="1"/>
          </p:cNvSpPr>
          <p:nvPr>
            <p:ph type="subTitle" idx="1"/>
          </p:nvPr>
        </p:nvSpPr>
        <p:spPr/>
        <p:txBody>
          <a:bodyPr/>
          <a:lstStyle/>
          <a:p>
            <a:r>
              <a:rPr lang="sr-Latn-BA" smtClean="0"/>
              <a:t>Multimediji</a:t>
            </a:r>
          </a:p>
          <a:p>
            <a:r>
              <a:rPr lang="sr-Latn-BA" smtClean="0"/>
              <a:t>Tehnološki fakultet</a:t>
            </a:r>
          </a:p>
          <a:p>
            <a:r>
              <a:rPr lang="sr-Latn-BA" smtClean="0"/>
              <a:t>Univerzitet u Banjoj Luci</a:t>
            </a: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Digitalni podaci</a:t>
            </a:r>
            <a:endParaRPr lang="en-GB"/>
          </a:p>
        </p:txBody>
      </p:sp>
      <p:sp>
        <p:nvSpPr>
          <p:cNvPr id="3" name="Content Placeholder 2"/>
          <p:cNvSpPr>
            <a:spLocks noGrp="1"/>
          </p:cNvSpPr>
          <p:nvPr>
            <p:ph idx="1"/>
          </p:nvPr>
        </p:nvSpPr>
        <p:spPr/>
        <p:txBody>
          <a:bodyPr>
            <a:normAutofit/>
          </a:bodyPr>
          <a:lstStyle/>
          <a:p>
            <a:r>
              <a:rPr lang="sr-Latn-RS" smtClean="0"/>
              <a:t>Podaci u računaru su, dakle, predstavljeni u numeričkom obliku, mogu se posmatrati kao brojevi u brojnom sistemu sa bazom 2</a:t>
            </a:r>
          </a:p>
          <a:p>
            <a:r>
              <a:rPr lang="sr-Latn-RS" smtClean="0"/>
              <a:t>Međutim, podacima smisao daje aplikacija, brojevi mogu biti kodovi znakova, vrijednosti audio signala ili boje</a:t>
            </a: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Digitalni podaci</a:t>
            </a:r>
            <a:endParaRPr lang="en-GB"/>
          </a:p>
        </p:txBody>
      </p:sp>
      <p:pic>
        <p:nvPicPr>
          <p:cNvPr id="5" name="Content Placeholder 4" descr="ascii_table.gif"/>
          <p:cNvPicPr>
            <a:picLocks noGrp="1" noChangeAspect="1"/>
          </p:cNvPicPr>
          <p:nvPr>
            <p:ph idx="1"/>
          </p:nvPr>
        </p:nvPicPr>
        <p:blipFill>
          <a:blip r:embed="rId2" cstate="print"/>
          <a:stretch>
            <a:fillRect/>
          </a:stretch>
        </p:blipFill>
        <p:spPr>
          <a:xfrm>
            <a:off x="694468" y="1600200"/>
            <a:ext cx="7755064"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Digitalni podaci</a:t>
            </a:r>
            <a:endParaRPr lang="en-GB"/>
          </a:p>
        </p:txBody>
      </p:sp>
      <p:pic>
        <p:nvPicPr>
          <p:cNvPr id="4" name="Picture 3"/>
          <p:cNvPicPr>
            <a:picLocks noChangeAspect="1" noChangeArrowheads="1"/>
          </p:cNvPicPr>
          <p:nvPr/>
        </p:nvPicPr>
        <p:blipFill>
          <a:blip r:embed="rId3" cstate="print"/>
          <a:srcRect/>
          <a:stretch>
            <a:fillRect/>
          </a:stretch>
        </p:blipFill>
        <p:spPr bwMode="auto">
          <a:xfrm>
            <a:off x="2309834" y="1928830"/>
            <a:ext cx="5334000" cy="4000500"/>
          </a:xfrm>
          <a:prstGeom prst="rect">
            <a:avLst/>
          </a:prstGeom>
          <a:noFill/>
          <a:ln w="9525">
            <a:noFill/>
            <a:miter lim="800000"/>
            <a:headEnd/>
            <a:tailEnd/>
          </a:ln>
          <a:effectLst/>
        </p:spPr>
      </p:pic>
      <p:pic>
        <p:nvPicPr>
          <p:cNvPr id="5" name="banjo.wav">
            <a:hlinkClick r:id="" action="ppaction://media"/>
          </p:cNvPr>
          <p:cNvPicPr>
            <a:picLocks noRot="1" noChangeAspect="1"/>
          </p:cNvPicPr>
          <p:nvPr>
            <a:wavAudioFile r:embed="rId1" name="banjo.wav"/>
          </p:nvPr>
        </p:nvPicPr>
        <p:blipFill>
          <a:blip r:embed="rId4" cstate="print"/>
          <a:stretch>
            <a:fillRect/>
          </a:stretch>
        </p:blipFill>
        <p:spPr>
          <a:xfrm>
            <a:off x="1619248" y="3714752"/>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6"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Digitalni podaci</a:t>
            </a:r>
            <a:endParaRPr lang="en-GB"/>
          </a:p>
        </p:txBody>
      </p:sp>
      <p:pic>
        <p:nvPicPr>
          <p:cNvPr id="5124" name="Picture 4"/>
          <p:cNvPicPr>
            <a:picLocks noChangeAspect="1" noChangeArrowheads="1"/>
          </p:cNvPicPr>
          <p:nvPr/>
        </p:nvPicPr>
        <p:blipFill>
          <a:blip r:embed="rId2" cstate="print"/>
          <a:srcRect/>
          <a:stretch>
            <a:fillRect/>
          </a:stretch>
        </p:blipFill>
        <p:spPr bwMode="auto">
          <a:xfrm>
            <a:off x="142844" y="1428736"/>
            <a:ext cx="4629150" cy="3533775"/>
          </a:xfrm>
          <a:prstGeom prst="rect">
            <a:avLst/>
          </a:prstGeom>
          <a:noFill/>
          <a:ln w="9525">
            <a:noFill/>
            <a:miter lim="800000"/>
            <a:headEnd/>
            <a:tailEnd/>
          </a:ln>
          <a:effectLst/>
        </p:spPr>
      </p:pic>
      <p:pic>
        <p:nvPicPr>
          <p:cNvPr id="5125" name="Picture 5"/>
          <p:cNvPicPr>
            <a:picLocks noChangeAspect="1" noChangeArrowheads="1"/>
          </p:cNvPicPr>
          <p:nvPr/>
        </p:nvPicPr>
        <p:blipFill>
          <a:blip r:embed="rId3" cstate="print"/>
          <a:srcRect/>
          <a:stretch>
            <a:fillRect/>
          </a:stretch>
        </p:blipFill>
        <p:spPr bwMode="auto">
          <a:xfrm>
            <a:off x="3786182" y="1857364"/>
            <a:ext cx="5086350" cy="465772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Digitalizacija</a:t>
            </a:r>
            <a:endParaRPr lang="en-GB"/>
          </a:p>
        </p:txBody>
      </p:sp>
      <p:sp>
        <p:nvSpPr>
          <p:cNvPr id="3" name="Content Placeholder 2"/>
          <p:cNvSpPr>
            <a:spLocks noGrp="1"/>
          </p:cNvSpPr>
          <p:nvPr>
            <p:ph idx="1"/>
          </p:nvPr>
        </p:nvSpPr>
        <p:spPr/>
        <p:txBody>
          <a:bodyPr>
            <a:normAutofit/>
          </a:bodyPr>
          <a:lstStyle/>
          <a:p>
            <a:r>
              <a:rPr lang="sr-Latn-RS" smtClean="0"/>
              <a:t>Da bi se analogni podaci (signali) mogli obrađivati pomoću računara potrebno ih je prvo prebaciti u digitalni oblik</a:t>
            </a:r>
          </a:p>
          <a:p>
            <a:r>
              <a:rPr lang="sr-Latn-RS" smtClean="0"/>
              <a:t>Prebacivanje iz analognog u digitalni oblik je poznato pod nazivom </a:t>
            </a:r>
            <a:r>
              <a:rPr lang="sr-Latn-RS" b="1" smtClean="0"/>
              <a:t>digitalizacija </a:t>
            </a:r>
            <a:r>
              <a:rPr lang="sr-Latn-RS" smtClean="0"/>
              <a:t>ili </a:t>
            </a:r>
            <a:r>
              <a:rPr lang="sr-Latn-RS" b="1" smtClean="0"/>
              <a:t>analogno/digitalna (A/D) konverzija</a:t>
            </a:r>
          </a:p>
          <a:p>
            <a:r>
              <a:rPr lang="sr-Latn-RS" smtClean="0"/>
              <a:t>Digitalizacija signala obuhvata tri koraka: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Digitalizacija</a:t>
            </a:r>
            <a:endParaRPr lang="en-GB"/>
          </a:p>
        </p:txBody>
      </p:sp>
      <p:sp>
        <p:nvSpPr>
          <p:cNvPr id="3" name="Content Placeholder 2"/>
          <p:cNvSpPr>
            <a:spLocks noGrp="1"/>
          </p:cNvSpPr>
          <p:nvPr>
            <p:ph idx="1"/>
          </p:nvPr>
        </p:nvSpPr>
        <p:spPr/>
        <p:txBody>
          <a:bodyPr>
            <a:normAutofit fontScale="92500" lnSpcReduction="10000"/>
          </a:bodyPr>
          <a:lstStyle/>
          <a:p>
            <a:r>
              <a:rPr lang="sr-Latn-RS" smtClean="0"/>
              <a:t>Da bi se analogni podaci (signali) mogli obrađivati pomoću računara potrebno ih je prvo prebaciti u digitalni oblik</a:t>
            </a:r>
          </a:p>
          <a:p>
            <a:r>
              <a:rPr lang="sr-Latn-RS" smtClean="0"/>
              <a:t>Prebacivanje iz analognog u digitalni oblik je poznato pod nazivom </a:t>
            </a:r>
            <a:r>
              <a:rPr lang="sr-Latn-RS" b="1" smtClean="0"/>
              <a:t>digitalizacija </a:t>
            </a:r>
            <a:r>
              <a:rPr lang="sr-Latn-RS" smtClean="0"/>
              <a:t>ili </a:t>
            </a:r>
            <a:r>
              <a:rPr lang="sr-Latn-RS" b="1" smtClean="0"/>
              <a:t>analogno/digitalna (A/D) konverzija</a:t>
            </a:r>
          </a:p>
          <a:p>
            <a:r>
              <a:rPr lang="sr-Latn-RS" smtClean="0"/>
              <a:t>Digitalizacija signala obuhvata tri koraka:</a:t>
            </a:r>
          </a:p>
          <a:p>
            <a:pPr lvl="1"/>
            <a:r>
              <a:rPr lang="en-GB" smtClean="0"/>
              <a:t>O</a:t>
            </a:r>
            <a:r>
              <a:rPr lang="sr-Latn-RS" smtClean="0"/>
              <a:t>dmjeravanje (sampling) signala i</a:t>
            </a:r>
          </a:p>
          <a:p>
            <a:pPr lvl="1"/>
            <a:r>
              <a:rPr lang="sr-Latn-RS" smtClean="0"/>
              <a:t>Kvantizaciju (quantization) signala</a:t>
            </a:r>
          </a:p>
          <a:p>
            <a:pPr lvl="1"/>
            <a:r>
              <a:rPr lang="sr-Latn-RS" smtClean="0"/>
              <a:t>Kodovanje (coding) signala</a:t>
            </a:r>
          </a:p>
          <a:p>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Odmjeravanje signala</a:t>
            </a:r>
            <a:endParaRPr lang="en-GB"/>
          </a:p>
        </p:txBody>
      </p:sp>
      <p:sp>
        <p:nvSpPr>
          <p:cNvPr id="3" name="Content Placeholder 2"/>
          <p:cNvSpPr>
            <a:spLocks noGrp="1"/>
          </p:cNvSpPr>
          <p:nvPr>
            <p:ph idx="1"/>
          </p:nvPr>
        </p:nvSpPr>
        <p:spPr>
          <a:xfrm>
            <a:off x="457200" y="1600200"/>
            <a:ext cx="3971924" cy="4525963"/>
          </a:xfrm>
        </p:spPr>
        <p:txBody>
          <a:bodyPr>
            <a:noAutofit/>
          </a:bodyPr>
          <a:lstStyle/>
          <a:p>
            <a:r>
              <a:rPr lang="sr-Latn-RS" sz="2000" smtClean="0"/>
              <a:t>Odmjeravanje (analognog) signala je mjerenje vrijednosti signala u određenim trenucima (obično u pravilnim intervalima)</a:t>
            </a:r>
          </a:p>
          <a:p>
            <a:r>
              <a:rPr lang="sr-Latn-RS" sz="2000" smtClean="0"/>
              <a:t>Dakle, odmjeravanje je konverzija analognog signala u niz brojeva (diskretni signal)</a:t>
            </a:r>
          </a:p>
          <a:p>
            <a:r>
              <a:rPr lang="sr-Latn-RS" sz="2000" smtClean="0"/>
              <a:t>Vrijednosti diskretnog signala se nazivaju </a:t>
            </a:r>
            <a:r>
              <a:rPr lang="sr-Latn-RS" sz="2000" b="1" smtClean="0"/>
              <a:t>odmjerci</a:t>
            </a:r>
          </a:p>
          <a:p>
            <a:r>
              <a:rPr lang="sr-Latn-RS" sz="2000" smtClean="0"/>
              <a:t>Broj odmjeraka u jednoj sekundi je </a:t>
            </a:r>
            <a:r>
              <a:rPr lang="sr-Latn-RS" sz="2000" b="1" smtClean="0"/>
              <a:t>brzina odmjeravanja </a:t>
            </a:r>
            <a:r>
              <a:rPr lang="sr-Latn-RS" sz="2000" smtClean="0"/>
              <a:t>i izražava se u Hercima (Hz)</a:t>
            </a:r>
            <a:endParaRPr lang="en-GB" sz="2000"/>
          </a:p>
        </p:txBody>
      </p:sp>
      <p:pic>
        <p:nvPicPr>
          <p:cNvPr id="5" name="Picture 4"/>
          <p:cNvPicPr>
            <a:picLocks noChangeAspect="1" noChangeArrowheads="1"/>
          </p:cNvPicPr>
          <p:nvPr/>
        </p:nvPicPr>
        <p:blipFill>
          <a:blip r:embed="rId3" cstate="print"/>
          <a:srcRect/>
          <a:stretch>
            <a:fillRect/>
          </a:stretch>
        </p:blipFill>
        <p:spPr bwMode="auto">
          <a:xfrm>
            <a:off x="4071934" y="1500174"/>
            <a:ext cx="5334000" cy="40005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Kvantizacija signala</a:t>
            </a:r>
            <a:endParaRPr lang="en-GB"/>
          </a:p>
        </p:txBody>
      </p:sp>
      <p:sp>
        <p:nvSpPr>
          <p:cNvPr id="3" name="Content Placeholder 2"/>
          <p:cNvSpPr>
            <a:spLocks noGrp="1"/>
          </p:cNvSpPr>
          <p:nvPr>
            <p:ph idx="1"/>
          </p:nvPr>
        </p:nvSpPr>
        <p:spPr>
          <a:xfrm>
            <a:off x="457200" y="1600200"/>
            <a:ext cx="4114800" cy="4525963"/>
          </a:xfrm>
        </p:spPr>
        <p:txBody>
          <a:bodyPr>
            <a:normAutofit fontScale="62500" lnSpcReduction="20000"/>
          </a:bodyPr>
          <a:lstStyle/>
          <a:p>
            <a:r>
              <a:rPr lang="sr-Latn-RS" smtClean="0"/>
              <a:t>Kvantizacija signala je diskretizacija njegovih vrijednosti</a:t>
            </a:r>
          </a:p>
          <a:p>
            <a:r>
              <a:rPr lang="sr-Latn-RS" smtClean="0"/>
              <a:t>Vrijednosti koje kvantovani signal može poprimiti su </a:t>
            </a:r>
            <a:r>
              <a:rPr lang="sr-Latn-RS" b="1" smtClean="0"/>
              <a:t>nivoi kvantizacije</a:t>
            </a:r>
            <a:endParaRPr lang="sr-Latn-RS" smtClean="0"/>
          </a:p>
          <a:p>
            <a:r>
              <a:rPr lang="sr-Latn-RS" smtClean="0"/>
              <a:t>Razmak između nivoa kvantizacije je </a:t>
            </a:r>
            <a:r>
              <a:rPr lang="sr-Latn-RS" b="1" smtClean="0"/>
              <a:t>korak kvantizacije</a:t>
            </a:r>
            <a:endParaRPr lang="sr-Latn-RS" smtClean="0"/>
          </a:p>
          <a:p>
            <a:r>
              <a:rPr lang="sr-Latn-RS" smtClean="0"/>
              <a:t>Broj nivoa kvantizacije zavisi od broja bita koji su na raspolaganju za kodovanje jednog odmjerka</a:t>
            </a:r>
          </a:p>
          <a:p>
            <a:pPr lvl="1"/>
            <a:r>
              <a:rPr lang="en-GB" smtClean="0"/>
              <a:t>N</a:t>
            </a:r>
            <a:r>
              <a:rPr lang="sr-Latn-RS" smtClean="0"/>
              <a:t>pr. sa 8 bita se može predstaviti 2</a:t>
            </a:r>
            <a:r>
              <a:rPr lang="sr-Latn-RS" baseline="30000" smtClean="0"/>
              <a:t>8 </a:t>
            </a:r>
            <a:r>
              <a:rPr lang="sr-Latn-RS" smtClean="0"/>
              <a:t>= 256 nivoa</a:t>
            </a:r>
          </a:p>
          <a:p>
            <a:r>
              <a:rPr lang="sr-Latn-RS" smtClean="0"/>
              <a:t>Korak kvantizacije može biti fiksan (</a:t>
            </a:r>
            <a:r>
              <a:rPr lang="sr-Latn-RS" b="1" smtClean="0"/>
              <a:t>uniformna kvantizacija</a:t>
            </a:r>
            <a:r>
              <a:rPr lang="sr-Latn-RS" smtClean="0"/>
              <a:t>) ili promjenljiv (</a:t>
            </a:r>
            <a:r>
              <a:rPr lang="sr-Latn-RS" b="1" smtClean="0"/>
              <a:t>neuniformna kvantizacija</a:t>
            </a:r>
            <a:r>
              <a:rPr lang="sr-Latn-RS" smtClean="0"/>
              <a:t>)</a:t>
            </a:r>
            <a:endParaRPr lang="en-GB"/>
          </a:p>
        </p:txBody>
      </p:sp>
      <p:pic>
        <p:nvPicPr>
          <p:cNvPr id="4" name="Picture 3"/>
          <p:cNvPicPr>
            <a:picLocks noChangeAspect="1" noChangeArrowheads="1"/>
          </p:cNvPicPr>
          <p:nvPr/>
        </p:nvPicPr>
        <p:blipFill>
          <a:blip r:embed="rId3" cstate="print"/>
          <a:srcRect/>
          <a:stretch>
            <a:fillRect/>
          </a:stretch>
        </p:blipFill>
        <p:spPr bwMode="auto">
          <a:xfrm>
            <a:off x="4143372" y="1714488"/>
            <a:ext cx="5334000" cy="40005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Kodovanje signala</a:t>
            </a:r>
            <a:endParaRPr lang="sr-Latn-BA"/>
          </a:p>
        </p:txBody>
      </p:sp>
      <p:sp>
        <p:nvSpPr>
          <p:cNvPr id="3" name="Content Placeholder 2"/>
          <p:cNvSpPr>
            <a:spLocks noGrp="1"/>
          </p:cNvSpPr>
          <p:nvPr>
            <p:ph idx="1"/>
          </p:nvPr>
        </p:nvSpPr>
        <p:spPr/>
        <p:txBody>
          <a:bodyPr>
            <a:normAutofit fontScale="77500" lnSpcReduction="20000"/>
          </a:bodyPr>
          <a:lstStyle/>
          <a:p>
            <a:r>
              <a:rPr lang="sr-Latn-RS" smtClean="0"/>
              <a:t>Dodjeljivanje jedinstvenog binarnog broja svakom kvantizacionom nivou je kodovanje signala</a:t>
            </a:r>
          </a:p>
          <a:p>
            <a:r>
              <a:rPr lang="sr-Latn-RS" smtClean="0"/>
              <a:t>Niz odmjeraka se predstavlja nizom bitova</a:t>
            </a:r>
          </a:p>
          <a:p>
            <a:r>
              <a:rPr lang="sr-Latn-RS" smtClean="0"/>
              <a:t>Najjednostavnije je da se svakom odmjerku dodijeli binarni broj</a:t>
            </a:r>
          </a:p>
          <a:p>
            <a:pPr lvl="1"/>
            <a:r>
              <a:rPr lang="sr-Latn-RS" smtClean="0"/>
              <a:t>Impulsna kodna modulacija (Pulse Code Modulation – PCM)</a:t>
            </a:r>
          </a:p>
          <a:p>
            <a:r>
              <a:rPr lang="sr-Latn-RS" smtClean="0"/>
              <a:t>Postoje i složenije šeme koje uzimaju u obzir susjedne odmjerke</a:t>
            </a:r>
          </a:p>
          <a:p>
            <a:r>
              <a:rPr lang="sr-Latn-RS" smtClean="0"/>
              <a:t>Kodovanje može da uključi i kompresiju signala</a:t>
            </a:r>
          </a:p>
          <a:p>
            <a:pPr lvl="1"/>
            <a:r>
              <a:rPr lang="sr-Latn-RS" smtClean="0"/>
              <a:t>Reprezentacija signala koja rezultuje smanjenjem potrebnog memorijskog </a:t>
            </a:r>
            <a:r>
              <a:rPr lang="sr-Latn-RS" smtClean="0"/>
              <a:t>prostora</a:t>
            </a:r>
          </a:p>
          <a:p>
            <a:r>
              <a:rPr lang="sr-Latn-RS" smtClean="0"/>
              <a:t>Način kodovanja signala određuje format fajla u kojem se čuvaju podaci</a:t>
            </a:r>
            <a:endParaRPr lang="sr-Latn-BA"/>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Digitali</a:t>
            </a:r>
            <a:r>
              <a:rPr lang="sr-Latn-RS" smtClean="0"/>
              <a:t>zacija signala</a:t>
            </a:r>
            <a:endParaRPr lang="en-GB"/>
          </a:p>
        </p:txBody>
      </p:sp>
      <p:sp>
        <p:nvSpPr>
          <p:cNvPr id="3" name="Content Placeholder 2"/>
          <p:cNvSpPr>
            <a:spLocks noGrp="1"/>
          </p:cNvSpPr>
          <p:nvPr>
            <p:ph idx="1"/>
          </p:nvPr>
        </p:nvSpPr>
        <p:spPr/>
        <p:txBody>
          <a:bodyPr/>
          <a:lstStyle/>
          <a:p>
            <a:r>
              <a:rPr lang="sr-Latn-RS" smtClean="0"/>
              <a:t>Šta je potrebno izabrati prilikom digitalizacije signala?</a:t>
            </a: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Digitalna multimedija</a:t>
            </a:r>
            <a:endParaRPr lang="en-GB"/>
          </a:p>
        </p:txBody>
      </p:sp>
      <p:sp>
        <p:nvSpPr>
          <p:cNvPr id="3" name="Content Placeholder 2"/>
          <p:cNvSpPr>
            <a:spLocks noGrp="1"/>
          </p:cNvSpPr>
          <p:nvPr>
            <p:ph idx="1"/>
          </p:nvPr>
        </p:nvSpPr>
        <p:spPr/>
        <p:txBody>
          <a:bodyPr>
            <a:normAutofit fontScale="92500" lnSpcReduction="20000"/>
          </a:bodyPr>
          <a:lstStyle/>
          <a:p>
            <a:r>
              <a:rPr lang="sr-Latn-RS" smtClean="0"/>
              <a:t>Multimedija je danas uglavnom neodvojiva od računara</a:t>
            </a:r>
          </a:p>
          <a:p>
            <a:r>
              <a:rPr lang="sr-Latn-RS" smtClean="0"/>
              <a:t>Podaci u računarima su predstavljeni u digitalnom obliku</a:t>
            </a:r>
          </a:p>
          <a:p>
            <a:r>
              <a:rPr lang="sr-Latn-RS" smtClean="0"/>
              <a:t>Multimedijalni podaci su, takođe, u digitalnom obliku</a:t>
            </a:r>
          </a:p>
          <a:p>
            <a:r>
              <a:rPr lang="sr-Latn-RS" smtClean="0"/>
              <a:t>Neki mediji (tekst, grafika, animacije) mogu nastati u digitalnom obliku, dok drugi (zvuk, slika, video) postoje u analognom obliku i, da bi se njima moglo manipulisati pomoću računara, neophodno ih je konvertovati u digitalni oblik</a:t>
            </a:r>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Digitalizacija signala</a:t>
            </a:r>
            <a:endParaRPr lang="en-GB"/>
          </a:p>
        </p:txBody>
      </p:sp>
      <p:sp>
        <p:nvSpPr>
          <p:cNvPr id="3" name="Content Placeholder 2"/>
          <p:cNvSpPr>
            <a:spLocks noGrp="1"/>
          </p:cNvSpPr>
          <p:nvPr>
            <p:ph idx="1"/>
          </p:nvPr>
        </p:nvSpPr>
        <p:spPr/>
        <p:txBody>
          <a:bodyPr/>
          <a:lstStyle/>
          <a:p>
            <a:r>
              <a:rPr lang="sr-Latn-RS" smtClean="0"/>
              <a:t>Prilikom digitalizacije signala potrebno je odgovoriti na tri pitanja:</a:t>
            </a:r>
          </a:p>
          <a:p>
            <a:pPr marL="914400" lvl="1" indent="-514350">
              <a:buFont typeface="+mj-lt"/>
              <a:buAutoNum type="arabicPeriod"/>
            </a:pPr>
            <a:r>
              <a:rPr lang="sr-Latn-RS" smtClean="0"/>
              <a:t>Kolika je brzina odmjeravanja?</a:t>
            </a:r>
          </a:p>
          <a:p>
            <a:pPr marL="914400" lvl="1" indent="-514350">
              <a:buFont typeface="+mj-lt"/>
              <a:buAutoNum type="arabicPeriod"/>
            </a:pPr>
            <a:r>
              <a:rPr lang="sr-Latn-RS" smtClean="0"/>
              <a:t>Koliko mora biti fina kvantizacija i da li je kvantizacija uniformna?</a:t>
            </a:r>
          </a:p>
          <a:p>
            <a:pPr marL="914400" lvl="1" indent="-514350">
              <a:buFont typeface="+mj-lt"/>
              <a:buAutoNum type="arabicPeriod"/>
            </a:pPr>
            <a:r>
              <a:rPr lang="sr-Latn-RS" smtClean="0"/>
              <a:t>U kom formatu će biti kodovani podaci (kakav je format fajla)?</a:t>
            </a:r>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Digitalno/analogna konverzija</a:t>
            </a:r>
            <a:endParaRPr lang="en-US"/>
          </a:p>
        </p:txBody>
      </p:sp>
      <p:sp>
        <p:nvSpPr>
          <p:cNvPr id="3" name="Content Placeholder 2"/>
          <p:cNvSpPr>
            <a:spLocks noGrp="1"/>
          </p:cNvSpPr>
          <p:nvPr>
            <p:ph idx="1"/>
          </p:nvPr>
        </p:nvSpPr>
        <p:spPr/>
        <p:txBody>
          <a:bodyPr>
            <a:normAutofit fontScale="85000" lnSpcReduction="10000"/>
          </a:bodyPr>
          <a:lstStyle/>
          <a:p>
            <a:r>
              <a:rPr lang="sr-Latn-BA" smtClean="0"/>
              <a:t>Reprodukcija digitalnog sadržaja u mnogim slučajevima zahtjeva da se digitalni signal pretvori u analogni</a:t>
            </a:r>
          </a:p>
          <a:p>
            <a:r>
              <a:rPr lang="sr-Latn-RS" smtClean="0"/>
              <a:t>Npr. reprodukcija muzike zahtjeva da se od digitalnog ponovo dobije analogni električni signal (digitalno/analogna konverzija) koji se u zvučnicima pretvara u varijacije vazdušnog pritiska što čovjek opaža kao zvuk</a:t>
            </a:r>
            <a:endParaRPr lang="en-GB" smtClean="0"/>
          </a:p>
          <a:p>
            <a:r>
              <a:rPr lang="sr-Latn-BA" smtClean="0"/>
              <a:t>Ili, reprodukcija slike/videa koristi ekran monitora da bi se generisala svjetlost promjenljivog intenziteta koja je osnova za ljudsku percepciju slike</a:t>
            </a:r>
          </a:p>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r-Latn-RS" smtClean="0"/>
              <a:t>Ali...</a:t>
            </a:r>
            <a:endParaRPr lang="en-GB"/>
          </a:p>
        </p:txBody>
      </p:sp>
      <p:sp>
        <p:nvSpPr>
          <p:cNvPr id="7" name="Content Placeholder 6"/>
          <p:cNvSpPr>
            <a:spLocks noGrp="1"/>
          </p:cNvSpPr>
          <p:nvPr>
            <p:ph idx="1"/>
          </p:nvPr>
        </p:nvSpPr>
        <p:spPr/>
        <p:txBody>
          <a:bodyPr/>
          <a:lstStyle/>
          <a:p>
            <a:endParaRPr lang="en-GB"/>
          </a:p>
        </p:txBody>
      </p:sp>
      <p:pic>
        <p:nvPicPr>
          <p:cNvPr id="8" name="Content Placeholder 4" descr="Road Runner Coyote.jpeg"/>
          <p:cNvPicPr>
            <a:picLocks noChangeAspect="1"/>
          </p:cNvPicPr>
          <p:nvPr/>
        </p:nvPicPr>
        <p:blipFill>
          <a:blip r:embed="rId2" cstate="print"/>
          <a:stretch>
            <a:fillRect/>
          </a:stretch>
        </p:blipFill>
        <p:spPr>
          <a:xfrm>
            <a:off x="2050245" y="1537684"/>
            <a:ext cx="5043510" cy="378263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Ali...</a:t>
            </a:r>
            <a:endParaRPr lang="en-GB"/>
          </a:p>
        </p:txBody>
      </p:sp>
      <p:sp>
        <p:nvSpPr>
          <p:cNvPr id="3" name="Content Placeholder 2"/>
          <p:cNvSpPr>
            <a:spLocks noGrp="1"/>
          </p:cNvSpPr>
          <p:nvPr>
            <p:ph idx="1"/>
          </p:nvPr>
        </p:nvSpPr>
        <p:spPr/>
        <p:txBody>
          <a:bodyPr/>
          <a:lstStyle/>
          <a:p>
            <a:r>
              <a:rPr lang="sr-Latn-RS" smtClean="0"/>
              <a:t>... </a:t>
            </a:r>
            <a:r>
              <a:rPr lang="en-GB" smtClean="0"/>
              <a:t>kako</a:t>
            </a:r>
            <a:r>
              <a:rPr lang="sr-Latn-RS" smtClean="0"/>
              <a:t> znamo da ćemo na osnovu digitalne reprezentacije signala moći rekonstruisati analognu?</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sinusoida.png"/>
          <p:cNvPicPr>
            <a:picLocks noGrp="1" noChangeAspect="1"/>
          </p:cNvPicPr>
          <p:nvPr>
            <p:ph idx="1"/>
          </p:nvPr>
        </p:nvPicPr>
        <p:blipFill>
          <a:blip r:embed="rId4" cstate="print"/>
          <a:stretch>
            <a:fillRect/>
          </a:stretch>
        </p:blipFill>
        <p:spPr>
          <a:xfrm>
            <a:off x="571472" y="500043"/>
            <a:ext cx="8227269" cy="4911680"/>
          </a:xfrm>
        </p:spPr>
      </p:pic>
      <p:sp>
        <p:nvSpPr>
          <p:cNvPr id="2" name="Title 1"/>
          <p:cNvSpPr>
            <a:spLocks noGrp="1"/>
          </p:cNvSpPr>
          <p:nvPr>
            <p:ph type="title"/>
          </p:nvPr>
        </p:nvSpPr>
        <p:spPr/>
        <p:txBody>
          <a:bodyPr/>
          <a:lstStyle/>
          <a:p>
            <a:r>
              <a:rPr lang="sr-Latn-RS" smtClean="0"/>
              <a:t>Sinusoida</a:t>
            </a:r>
            <a:endParaRPr lang="en-GB"/>
          </a:p>
        </p:txBody>
      </p:sp>
      <p:sp>
        <p:nvSpPr>
          <p:cNvPr id="7" name="TextBox 6"/>
          <p:cNvSpPr txBox="1"/>
          <p:nvPr/>
        </p:nvSpPr>
        <p:spPr>
          <a:xfrm>
            <a:off x="857224" y="4929198"/>
            <a:ext cx="7643866" cy="1815882"/>
          </a:xfrm>
          <a:prstGeom prst="rect">
            <a:avLst/>
          </a:prstGeom>
          <a:noFill/>
        </p:spPr>
        <p:txBody>
          <a:bodyPr wrap="square" rtlCol="0">
            <a:spAutoFit/>
          </a:bodyPr>
          <a:lstStyle/>
          <a:p>
            <a:pPr marL="365125" indent="-365125">
              <a:buFont typeface="Arial" pitchFamily="34" charset="0"/>
              <a:buChar char="•"/>
            </a:pPr>
            <a:r>
              <a:rPr lang="en-US" sz="2800" smtClean="0"/>
              <a:t>Frekvencija (</a:t>
            </a:r>
            <a:r>
              <a:rPr lang="en-US" sz="2800" i="1" smtClean="0"/>
              <a:t>F</a:t>
            </a:r>
            <a:r>
              <a:rPr lang="en-US" sz="2800" smtClean="0"/>
              <a:t>) je broj ciklusa u sekundi i mjeri se Hercima [Hz]</a:t>
            </a:r>
          </a:p>
          <a:p>
            <a:pPr marL="365125" indent="-365125">
              <a:buFont typeface="Arial" pitchFamily="34" charset="0"/>
              <a:buChar char="•"/>
            </a:pPr>
            <a:r>
              <a:rPr lang="en-US" sz="2800" smtClean="0"/>
              <a:t>Period (</a:t>
            </a:r>
            <a:r>
              <a:rPr lang="en-US" sz="2800" i="1" smtClean="0"/>
              <a:t>T</a:t>
            </a:r>
            <a:r>
              <a:rPr lang="en-US" sz="2800" smtClean="0"/>
              <a:t>) je obrnuto proporcionalan frekvenciji </a:t>
            </a:r>
            <a:r>
              <a:rPr lang="en-US" sz="2800" i="1" smtClean="0"/>
              <a:t>T</a:t>
            </a:r>
            <a:r>
              <a:rPr lang="en-US" sz="2800" smtClean="0"/>
              <a:t>=1/</a:t>
            </a:r>
            <a:r>
              <a:rPr lang="en-US" sz="2800" i="1" smtClean="0"/>
              <a:t>F </a:t>
            </a:r>
            <a:r>
              <a:rPr lang="en-US" sz="2800" smtClean="0"/>
              <a:t>i mjeri se sekundama [s]</a:t>
            </a:r>
            <a:endParaRPr lang="en-US" sz="2800" i="1" smtClean="0"/>
          </a:p>
        </p:txBody>
      </p:sp>
      <p:pic>
        <p:nvPicPr>
          <p:cNvPr id="10" name="Picture 9" descr="addin_tmp.png"/>
          <p:cNvPicPr>
            <a:picLocks noChangeAspect="1"/>
          </p:cNvPicPr>
          <p:nvPr>
            <p:custDataLst>
              <p:tags r:id="rId1"/>
            </p:custDataLst>
          </p:nvPr>
        </p:nvPicPr>
        <p:blipFill>
          <a:blip r:embed="rId5" cstate="print"/>
          <a:stretch>
            <a:fillRect/>
          </a:stretch>
        </p:blipFill>
        <p:spPr>
          <a:xfrm>
            <a:off x="1714480" y="1142984"/>
            <a:ext cx="1804035" cy="25527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Parametri sinusoide</a:t>
            </a:r>
            <a:br>
              <a:rPr lang="en-US" smtClean="0"/>
            </a:br>
            <a:r>
              <a:rPr lang="en-US" smtClean="0"/>
              <a:t>Amplituda</a:t>
            </a:r>
            <a:endParaRPr lang="en-US"/>
          </a:p>
        </p:txBody>
      </p:sp>
      <p:pic>
        <p:nvPicPr>
          <p:cNvPr id="4" name="Content Placeholder 3" descr="sinus_amp.png"/>
          <p:cNvPicPr>
            <a:picLocks noGrp="1" noChangeAspect="1"/>
          </p:cNvPicPr>
          <p:nvPr>
            <p:ph idx="1"/>
          </p:nvPr>
        </p:nvPicPr>
        <p:blipFill>
          <a:blip r:embed="rId2" cstate="print"/>
          <a:stretch>
            <a:fillRect/>
          </a:stretch>
        </p:blipFill>
        <p:spPr>
          <a:xfrm>
            <a:off x="781411" y="1600200"/>
            <a:ext cx="7581178" cy="4525963"/>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Parametri sinusoide</a:t>
            </a:r>
            <a:br>
              <a:rPr lang="en-US" smtClean="0"/>
            </a:br>
            <a:r>
              <a:rPr lang="en-US" smtClean="0"/>
              <a:t>Frekvencija</a:t>
            </a:r>
            <a:endParaRPr lang="en-US"/>
          </a:p>
        </p:txBody>
      </p:sp>
      <p:pic>
        <p:nvPicPr>
          <p:cNvPr id="4" name="Content Placeholder 3" descr="sinusoida_freq1.png"/>
          <p:cNvPicPr>
            <a:picLocks noGrp="1" noChangeAspect="1"/>
          </p:cNvPicPr>
          <p:nvPr>
            <p:ph idx="1"/>
          </p:nvPr>
        </p:nvPicPr>
        <p:blipFill>
          <a:blip r:embed="rId2" cstate="print"/>
          <a:stretch>
            <a:fillRect/>
          </a:stretch>
        </p:blipFill>
        <p:spPr>
          <a:xfrm>
            <a:off x="32" y="1142984"/>
            <a:ext cx="9144000" cy="5458968"/>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Parametri sinusoide</a:t>
            </a:r>
            <a:br>
              <a:rPr lang="en-US" smtClean="0"/>
            </a:br>
            <a:r>
              <a:rPr lang="en-US" smtClean="0"/>
              <a:t>Frekvencija</a:t>
            </a:r>
            <a:endParaRPr lang="en-US"/>
          </a:p>
        </p:txBody>
      </p:sp>
      <p:pic>
        <p:nvPicPr>
          <p:cNvPr id="4" name="Content Placeholder 3" descr="sinusoida_freq1.png"/>
          <p:cNvPicPr>
            <a:picLocks noGrp="1" noChangeAspect="1"/>
          </p:cNvPicPr>
          <p:nvPr>
            <p:ph idx="1"/>
          </p:nvPr>
        </p:nvPicPr>
        <p:blipFill>
          <a:blip r:embed="rId2" cstate="print"/>
          <a:stretch>
            <a:fillRect/>
          </a:stretch>
        </p:blipFill>
        <p:spPr>
          <a:xfrm>
            <a:off x="781411" y="1600200"/>
            <a:ext cx="7581178" cy="4525963"/>
          </a:xfrm>
        </p:spPr>
      </p:pic>
      <p:pic>
        <p:nvPicPr>
          <p:cNvPr id="5" name="Picture 4" descr="sinusoida_freq2.png"/>
          <p:cNvPicPr>
            <a:picLocks noChangeAspect="1"/>
          </p:cNvPicPr>
          <p:nvPr/>
        </p:nvPicPr>
        <p:blipFill>
          <a:blip r:embed="rId3" cstate="print"/>
          <a:stretch>
            <a:fillRect/>
          </a:stretch>
        </p:blipFill>
        <p:spPr>
          <a:xfrm>
            <a:off x="0" y="1142984"/>
            <a:ext cx="9144000" cy="545896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Parametri sinusoide</a:t>
            </a:r>
            <a:br>
              <a:rPr lang="en-US" smtClean="0"/>
            </a:br>
            <a:r>
              <a:rPr lang="en-US" smtClean="0"/>
              <a:t>Po</a:t>
            </a:r>
            <a:r>
              <a:rPr lang="sr-Latn-BA" smtClean="0"/>
              <a:t>četna faza</a:t>
            </a:r>
            <a:endParaRPr lang="en-US"/>
          </a:p>
        </p:txBody>
      </p:sp>
      <p:pic>
        <p:nvPicPr>
          <p:cNvPr id="5" name="Picture 4" descr="addin_tmp.png"/>
          <p:cNvPicPr>
            <a:picLocks noChangeAspect="1"/>
          </p:cNvPicPr>
          <p:nvPr>
            <p:custDataLst>
              <p:tags r:id="rId1"/>
            </p:custDataLst>
          </p:nvPr>
        </p:nvPicPr>
        <p:blipFill>
          <a:blip r:embed="rId3" cstate="print"/>
          <a:stretch>
            <a:fillRect/>
          </a:stretch>
        </p:blipFill>
        <p:spPr>
          <a:xfrm>
            <a:off x="1357290" y="1714488"/>
            <a:ext cx="2263140" cy="255270"/>
          </a:xfrm>
          <a:prstGeom prst="rect">
            <a:avLst/>
          </a:prstGeom>
        </p:spPr>
      </p:pic>
      <p:pic>
        <p:nvPicPr>
          <p:cNvPr id="7" name="Content Placeholder 6" descr="sinusoida_phase.png"/>
          <p:cNvPicPr>
            <a:picLocks noGrp="1" noChangeAspect="1"/>
          </p:cNvPicPr>
          <p:nvPr>
            <p:ph idx="1"/>
          </p:nvPr>
        </p:nvPicPr>
        <p:blipFill>
          <a:blip r:embed="rId4" cstate="print"/>
          <a:stretch>
            <a:fillRect/>
          </a:stretch>
        </p:blipFill>
        <p:spPr>
          <a:xfrm>
            <a:off x="153820" y="1600200"/>
            <a:ext cx="8807037" cy="52578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Odmjeravanje sinusoide</a:t>
            </a:r>
            <a:endParaRPr lang="en-US"/>
          </a:p>
        </p:txBody>
      </p:sp>
      <p:sp>
        <p:nvSpPr>
          <p:cNvPr id="3" name="Content Placeholder 2"/>
          <p:cNvSpPr>
            <a:spLocks noGrp="1"/>
          </p:cNvSpPr>
          <p:nvPr>
            <p:ph idx="1"/>
          </p:nvPr>
        </p:nvSpPr>
        <p:spPr/>
        <p:txBody>
          <a:bodyPr/>
          <a:lstStyle/>
          <a:p>
            <a:r>
              <a:rPr lang="sr-Latn-BA" smtClean="0"/>
              <a:t>Kako izabrati odmjerke sinusoide tako da na osnovu njih možemo rekonstruisati sinusoidu?</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Analogni i digitalni podaci</a:t>
            </a:r>
            <a:endParaRPr lang="en-GB"/>
          </a:p>
        </p:txBody>
      </p:sp>
      <p:pic>
        <p:nvPicPr>
          <p:cNvPr id="4100" name="Picture 4"/>
          <p:cNvPicPr>
            <a:picLocks noChangeAspect="1" noChangeArrowheads="1"/>
          </p:cNvPicPr>
          <p:nvPr/>
        </p:nvPicPr>
        <p:blipFill>
          <a:blip r:embed="rId2" cstate="print"/>
          <a:srcRect l="20993" t="43098" r="21556" b="17024"/>
          <a:stretch>
            <a:fillRect/>
          </a:stretch>
        </p:blipFill>
        <p:spPr bwMode="auto">
          <a:xfrm>
            <a:off x="1580822" y="1857364"/>
            <a:ext cx="5982356" cy="314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nusoida_sampling1.png"/>
          <p:cNvPicPr>
            <a:picLocks noChangeAspect="1"/>
          </p:cNvPicPr>
          <p:nvPr/>
        </p:nvPicPr>
        <p:blipFill>
          <a:blip r:embed="rId2" cstate="print"/>
          <a:stretch>
            <a:fillRect/>
          </a:stretch>
        </p:blipFill>
        <p:spPr>
          <a:xfrm>
            <a:off x="0" y="1684808"/>
            <a:ext cx="9144000" cy="5458968"/>
          </a:xfrm>
          <a:prstGeom prst="rect">
            <a:avLst/>
          </a:prstGeom>
        </p:spPr>
      </p:pic>
      <p:sp>
        <p:nvSpPr>
          <p:cNvPr id="2" name="Title 1"/>
          <p:cNvSpPr>
            <a:spLocks noGrp="1"/>
          </p:cNvSpPr>
          <p:nvPr>
            <p:ph type="title"/>
          </p:nvPr>
        </p:nvSpPr>
        <p:spPr/>
        <p:txBody>
          <a:bodyPr>
            <a:normAutofit/>
          </a:bodyPr>
          <a:lstStyle/>
          <a:p>
            <a:r>
              <a:rPr lang="en-US" smtClean="0"/>
              <a:t>Odmjeravanje sinusoide</a:t>
            </a:r>
            <a:endParaRPr lang="en-US"/>
          </a:p>
        </p:txBody>
      </p:sp>
      <p:sp>
        <p:nvSpPr>
          <p:cNvPr id="3" name="Content Placeholder 2"/>
          <p:cNvSpPr>
            <a:spLocks noGrp="1"/>
          </p:cNvSpPr>
          <p:nvPr>
            <p:ph idx="1"/>
          </p:nvPr>
        </p:nvSpPr>
        <p:spPr/>
        <p:txBody>
          <a:bodyPr>
            <a:normAutofit/>
          </a:bodyPr>
          <a:lstStyle/>
          <a:p>
            <a:r>
              <a:rPr lang="en-US" sz="2800" smtClean="0"/>
              <a:t>Brzina odmjeravanja jednaka frekvenciji sinusoide</a:t>
            </a:r>
            <a:endParaRPr lang="en-US" sz="2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Odmjeravanje sinusoide</a:t>
            </a:r>
            <a:br>
              <a:rPr lang="en-US" smtClean="0"/>
            </a:br>
            <a:r>
              <a:rPr lang="en-US" smtClean="0"/>
              <a:t>(nastavak)</a:t>
            </a:r>
            <a:endParaRPr lang="en-US"/>
          </a:p>
        </p:txBody>
      </p:sp>
      <p:sp>
        <p:nvSpPr>
          <p:cNvPr id="3" name="Content Placeholder 2"/>
          <p:cNvSpPr>
            <a:spLocks noGrp="1"/>
          </p:cNvSpPr>
          <p:nvPr>
            <p:ph idx="1"/>
          </p:nvPr>
        </p:nvSpPr>
        <p:spPr/>
        <p:txBody>
          <a:bodyPr>
            <a:normAutofit/>
          </a:bodyPr>
          <a:lstStyle/>
          <a:p>
            <a:r>
              <a:rPr lang="en-US" sz="2800" smtClean="0"/>
              <a:t>Brzina odmjeravanja dva puta ve</a:t>
            </a:r>
            <a:r>
              <a:rPr lang="sr-Latn-BA" sz="2800" smtClean="0"/>
              <a:t>ća od frekvencije sinusoide</a:t>
            </a:r>
            <a:endParaRPr lang="en-US" sz="2800"/>
          </a:p>
        </p:txBody>
      </p:sp>
      <p:pic>
        <p:nvPicPr>
          <p:cNvPr id="4" name="Picture 3" descr="sinusoida_sampling2.png"/>
          <p:cNvPicPr>
            <a:picLocks noChangeAspect="1"/>
          </p:cNvPicPr>
          <p:nvPr/>
        </p:nvPicPr>
        <p:blipFill>
          <a:blip r:embed="rId2" cstate="print"/>
          <a:stretch>
            <a:fillRect/>
          </a:stretch>
        </p:blipFill>
        <p:spPr>
          <a:xfrm>
            <a:off x="0" y="1928802"/>
            <a:ext cx="9144000" cy="545896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Odmjeravanje sinusoide</a:t>
            </a:r>
            <a:br>
              <a:rPr lang="en-US" smtClean="0"/>
            </a:br>
            <a:r>
              <a:rPr lang="en-US" smtClean="0"/>
              <a:t>(nastavak)</a:t>
            </a:r>
            <a:endParaRPr lang="en-US"/>
          </a:p>
        </p:txBody>
      </p:sp>
      <p:sp>
        <p:nvSpPr>
          <p:cNvPr id="3" name="Content Placeholder 2"/>
          <p:cNvSpPr>
            <a:spLocks noGrp="1"/>
          </p:cNvSpPr>
          <p:nvPr>
            <p:ph idx="1"/>
          </p:nvPr>
        </p:nvSpPr>
        <p:spPr/>
        <p:txBody>
          <a:bodyPr>
            <a:normAutofit/>
          </a:bodyPr>
          <a:lstStyle/>
          <a:p>
            <a:r>
              <a:rPr lang="en-US" sz="2800" smtClean="0"/>
              <a:t>Brzina odmjeravanja</a:t>
            </a:r>
            <a:r>
              <a:rPr lang="sr-Latn-BA" sz="2800" smtClean="0"/>
              <a:t> više od</a:t>
            </a:r>
            <a:r>
              <a:rPr lang="en-US" sz="2800" smtClean="0"/>
              <a:t> dva puta ve</a:t>
            </a:r>
            <a:r>
              <a:rPr lang="sr-Latn-BA" sz="2800" smtClean="0"/>
              <a:t>ća od frekvencije sinusoide</a:t>
            </a:r>
            <a:endParaRPr lang="en-US" sz="2800"/>
          </a:p>
        </p:txBody>
      </p:sp>
      <p:pic>
        <p:nvPicPr>
          <p:cNvPr id="5" name="Picture 4" descr="sinusoida_sampling3.png"/>
          <p:cNvPicPr>
            <a:picLocks noChangeAspect="1"/>
          </p:cNvPicPr>
          <p:nvPr/>
        </p:nvPicPr>
        <p:blipFill>
          <a:blip r:embed="rId2" cstate="print"/>
          <a:stretch>
            <a:fillRect/>
          </a:stretch>
        </p:blipFill>
        <p:spPr>
          <a:xfrm>
            <a:off x="214282" y="2000240"/>
            <a:ext cx="8735299" cy="521497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Kriterijum za odmjeravanje sinusoide</a:t>
            </a:r>
            <a:endParaRPr lang="en-US"/>
          </a:p>
        </p:txBody>
      </p:sp>
      <p:sp>
        <p:nvSpPr>
          <p:cNvPr id="3" name="Content Placeholder 2"/>
          <p:cNvSpPr>
            <a:spLocks noGrp="1"/>
          </p:cNvSpPr>
          <p:nvPr>
            <p:ph idx="1"/>
          </p:nvPr>
        </p:nvSpPr>
        <p:spPr/>
        <p:txBody>
          <a:bodyPr/>
          <a:lstStyle/>
          <a:p>
            <a:r>
              <a:rPr lang="sr-Latn-BA" smtClean="0"/>
              <a:t>Sinusoidu frekvencije </a:t>
            </a:r>
            <a:r>
              <a:rPr lang="sr-Latn-BA" i="1" smtClean="0"/>
              <a:t>F</a:t>
            </a:r>
            <a:r>
              <a:rPr lang="sr-Latn-BA" smtClean="0"/>
              <a:t> odmjerenu brzinom </a:t>
            </a:r>
            <a:r>
              <a:rPr lang="sr-Latn-BA" i="1" smtClean="0"/>
              <a:t>F</a:t>
            </a:r>
            <a:r>
              <a:rPr lang="sr-Latn-BA" i="1" baseline="-25000" smtClean="0"/>
              <a:t>S</a:t>
            </a:r>
            <a:r>
              <a:rPr lang="sr-Latn-BA" smtClean="0"/>
              <a:t> koja je bar dva puta veća od </a:t>
            </a:r>
            <a:r>
              <a:rPr lang="sr-Latn-BA" i="1" smtClean="0"/>
              <a:t>F</a:t>
            </a:r>
            <a:r>
              <a:rPr lang="sr-Latn-BA" smtClean="0"/>
              <a:t> moguće je tačno rekonstruisati na osnovu njenih odmjeraka</a:t>
            </a:r>
            <a:endParaRPr lang="en-US" smtClean="0"/>
          </a:p>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Šta ako promašimo?</a:t>
            </a:r>
            <a:endParaRPr lang="en-US"/>
          </a:p>
        </p:txBody>
      </p:sp>
      <p:sp>
        <p:nvSpPr>
          <p:cNvPr id="3" name="Content Placeholder 2"/>
          <p:cNvSpPr>
            <a:spLocks noGrp="1"/>
          </p:cNvSpPr>
          <p:nvPr>
            <p:ph idx="1"/>
          </p:nvPr>
        </p:nvSpPr>
        <p:spPr/>
        <p:txBody>
          <a:bodyPr/>
          <a:lstStyle/>
          <a:p>
            <a:r>
              <a:rPr lang="sr-Latn-BA" smtClean="0"/>
              <a:t>Šta se dešava ako ne izaberemo pravilnu frekvenciju odmjeravanja?</a:t>
            </a:r>
            <a:endParaRPr lang="en-US"/>
          </a:p>
        </p:txBody>
      </p:sp>
      <p:pic>
        <p:nvPicPr>
          <p:cNvPr id="4" name="Picture 3" descr="sinusoida_aliasing.png"/>
          <p:cNvPicPr>
            <a:picLocks noChangeAspect="1"/>
          </p:cNvPicPr>
          <p:nvPr/>
        </p:nvPicPr>
        <p:blipFill>
          <a:blip r:embed="rId3" cstate="print"/>
          <a:stretch>
            <a:fillRect/>
          </a:stretch>
        </p:blipFill>
        <p:spPr>
          <a:xfrm>
            <a:off x="291168" y="2113436"/>
            <a:ext cx="8426030" cy="503034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Dobar primjer na neočekivanom mjestu </a:t>
            </a:r>
            <a:endParaRPr lang="en-US"/>
          </a:p>
        </p:txBody>
      </p:sp>
      <p:sp>
        <p:nvSpPr>
          <p:cNvPr id="3" name="Content Placeholder 2"/>
          <p:cNvSpPr>
            <a:spLocks noGrp="1"/>
          </p:cNvSpPr>
          <p:nvPr>
            <p:ph idx="1"/>
          </p:nvPr>
        </p:nvSpPr>
        <p:spPr>
          <a:xfrm>
            <a:off x="457200" y="2285992"/>
            <a:ext cx="8229600" cy="3840171"/>
          </a:xfrm>
        </p:spPr>
        <p:txBody>
          <a:bodyPr/>
          <a:lstStyle/>
          <a:p>
            <a:r>
              <a:rPr lang="en-US" smtClean="0">
                <a:hlinkClick r:id="rId3"/>
              </a:rPr>
              <a:t>http://www.youtube.com/watch?v=jHS9JGkEOmA</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Odmjeravanje okretanja točka 1</a:t>
            </a:r>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642910" y="2000240"/>
            <a:ext cx="7925125" cy="2214578"/>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Odmjeravanje okretanja točka 2</a:t>
            </a:r>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cstate="print"/>
          <a:srcRect/>
          <a:stretch>
            <a:fillRect/>
          </a:stretch>
        </p:blipFill>
        <p:spPr bwMode="auto">
          <a:xfrm>
            <a:off x="714348" y="1928802"/>
            <a:ext cx="7819174" cy="2255797"/>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Moir</a:t>
            </a:r>
            <a:r>
              <a:rPr lang="en-GB" smtClean="0"/>
              <a:t>é</a:t>
            </a:r>
            <a:r>
              <a:rPr lang="sr-Latn-RS" smtClean="0"/>
              <a:t> efekat</a:t>
            </a:r>
            <a:endParaRPr lang="en-GB"/>
          </a:p>
        </p:txBody>
      </p:sp>
      <p:sp>
        <p:nvSpPr>
          <p:cNvPr id="3" name="Content Placeholder 2"/>
          <p:cNvSpPr>
            <a:spLocks noGrp="1"/>
          </p:cNvSpPr>
          <p:nvPr>
            <p:ph idx="1"/>
          </p:nvPr>
        </p:nvSpPr>
        <p:spPr>
          <a:xfrm>
            <a:off x="457200" y="1600200"/>
            <a:ext cx="4471990" cy="4525963"/>
          </a:xfrm>
        </p:spPr>
        <p:txBody>
          <a:bodyPr>
            <a:normAutofit fontScale="92500" lnSpcReduction="10000"/>
          </a:bodyPr>
          <a:lstStyle/>
          <a:p>
            <a:r>
              <a:rPr lang="sr-Latn-RS" smtClean="0"/>
              <a:t>Moir</a:t>
            </a:r>
            <a:r>
              <a:rPr lang="en-GB" smtClean="0"/>
              <a:t>é</a:t>
            </a:r>
            <a:r>
              <a:rPr lang="sr-Latn-RS" smtClean="0"/>
              <a:t> efekat je vizuelno sličan preklapanju spektra</a:t>
            </a:r>
          </a:p>
          <a:p>
            <a:r>
              <a:rPr lang="sr-Latn-RS" smtClean="0"/>
              <a:t>Nastaje prilikom superpozicije dva identična </a:t>
            </a:r>
            <a:r>
              <a:rPr lang="sr-Latn-RS" smtClean="0"/>
              <a:t>periodična uzorka </a:t>
            </a:r>
            <a:endParaRPr lang="sr-Latn-RS" smtClean="0"/>
          </a:p>
          <a:p>
            <a:r>
              <a:rPr lang="sr-Latn-RS" smtClean="0"/>
              <a:t>Rezultat je pojava novog uzorka različitog od polaznih</a:t>
            </a:r>
            <a:endParaRPr lang="en-GB"/>
          </a:p>
        </p:txBody>
      </p:sp>
      <p:pic>
        <p:nvPicPr>
          <p:cNvPr id="5" name="Picture 4" descr="200px-Moiré_grid.svg.png"/>
          <p:cNvPicPr>
            <a:picLocks noChangeAspect="1"/>
          </p:cNvPicPr>
          <p:nvPr/>
        </p:nvPicPr>
        <p:blipFill>
          <a:blip r:embed="rId2" cstate="print"/>
          <a:stretch>
            <a:fillRect/>
          </a:stretch>
        </p:blipFill>
        <p:spPr>
          <a:xfrm>
            <a:off x="5857884" y="1714488"/>
            <a:ext cx="1905000" cy="3810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Šta sa signalima iz stvarnog svijeta?</a:t>
            </a:r>
            <a:endParaRPr lang="en-US"/>
          </a:p>
        </p:txBody>
      </p:sp>
      <p:pic>
        <p:nvPicPr>
          <p:cNvPr id="4" name="Content Placeholder 3" descr="diskretni2.png"/>
          <p:cNvPicPr>
            <a:picLocks noGrp="1" noChangeAspect="1"/>
          </p:cNvPicPr>
          <p:nvPr>
            <p:ph idx="1"/>
          </p:nvPr>
        </p:nvPicPr>
        <p:blipFill>
          <a:blip r:embed="rId3" cstate="print"/>
          <a:stretch>
            <a:fillRect/>
          </a:stretch>
        </p:blipFill>
        <p:spPr>
          <a:xfrm>
            <a:off x="4572000" y="1285860"/>
            <a:ext cx="3657608" cy="2729490"/>
          </a:xfrm>
        </p:spPr>
      </p:pic>
      <p:pic>
        <p:nvPicPr>
          <p:cNvPr id="5" name="Picture 4" descr="diskretni3.png"/>
          <p:cNvPicPr>
            <a:picLocks noChangeAspect="1"/>
          </p:cNvPicPr>
          <p:nvPr/>
        </p:nvPicPr>
        <p:blipFill>
          <a:blip r:embed="rId4" cstate="print"/>
          <a:stretch>
            <a:fillRect/>
          </a:stretch>
        </p:blipFill>
        <p:spPr>
          <a:xfrm>
            <a:off x="4572000" y="4128510"/>
            <a:ext cx="3657608" cy="2729490"/>
          </a:xfrm>
          <a:prstGeom prst="rect">
            <a:avLst/>
          </a:prstGeom>
        </p:spPr>
      </p:pic>
      <p:pic>
        <p:nvPicPr>
          <p:cNvPr id="6" name="Picture 5" descr="diskretni1.png"/>
          <p:cNvPicPr>
            <a:picLocks noChangeAspect="1"/>
          </p:cNvPicPr>
          <p:nvPr/>
        </p:nvPicPr>
        <p:blipFill>
          <a:blip r:embed="rId5" cstate="print"/>
          <a:stretch>
            <a:fillRect/>
          </a:stretch>
        </p:blipFill>
        <p:spPr>
          <a:xfrm>
            <a:off x="714348" y="4128510"/>
            <a:ext cx="3657608" cy="2729490"/>
          </a:xfrm>
          <a:prstGeom prst="rect">
            <a:avLst/>
          </a:prstGeom>
        </p:spPr>
      </p:pic>
      <p:pic>
        <p:nvPicPr>
          <p:cNvPr id="7" name="Picture 6" descr="kontinualni.png"/>
          <p:cNvPicPr>
            <a:picLocks noChangeAspect="1"/>
          </p:cNvPicPr>
          <p:nvPr/>
        </p:nvPicPr>
        <p:blipFill>
          <a:blip r:embed="rId6" cstate="print"/>
          <a:stretch>
            <a:fillRect/>
          </a:stretch>
        </p:blipFill>
        <p:spPr>
          <a:xfrm>
            <a:off x="714348" y="1285860"/>
            <a:ext cx="3657608" cy="272949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Analogni i digitalni signali</a:t>
            </a:r>
            <a:endParaRPr lang="en-GB"/>
          </a:p>
        </p:txBody>
      </p:sp>
      <p:sp>
        <p:nvSpPr>
          <p:cNvPr id="3" name="Content Placeholder 2"/>
          <p:cNvSpPr>
            <a:spLocks noGrp="1"/>
          </p:cNvSpPr>
          <p:nvPr>
            <p:ph idx="1"/>
          </p:nvPr>
        </p:nvSpPr>
        <p:spPr/>
        <p:txBody>
          <a:bodyPr>
            <a:normAutofit fontScale="77500" lnSpcReduction="20000"/>
          </a:bodyPr>
          <a:lstStyle/>
          <a:p>
            <a:r>
              <a:rPr lang="sr-Latn-RS" smtClean="0"/>
              <a:t>Često se koriste i termini </a:t>
            </a:r>
            <a:r>
              <a:rPr lang="sr-Latn-RS" b="1" smtClean="0"/>
              <a:t>analogni signali </a:t>
            </a:r>
            <a:r>
              <a:rPr lang="sr-Latn-RS" smtClean="0"/>
              <a:t>i </a:t>
            </a:r>
            <a:r>
              <a:rPr lang="sr-Latn-RS" b="1" smtClean="0"/>
              <a:t>digitalni signali</a:t>
            </a:r>
          </a:p>
          <a:p>
            <a:r>
              <a:rPr lang="sr-Latn-RS" smtClean="0"/>
              <a:t>Signal je fizički nosilac informacije, npr. vrijednost vazdušnog pritiska (zvuk) ili intenzitet svjetlosti (slika)</a:t>
            </a:r>
          </a:p>
          <a:p>
            <a:r>
              <a:rPr lang="en-US" smtClean="0"/>
              <a:t>Analog</a:t>
            </a:r>
            <a:r>
              <a:rPr lang="sr-Latn-BA" smtClean="0"/>
              <a:t>ni signali: signali određeni u svakoj tački (npr. trenutku, tački ravni) i čija vrijednost može biti proizvoljan realan broj</a:t>
            </a:r>
          </a:p>
          <a:p>
            <a:pPr lvl="1"/>
            <a:r>
              <a:rPr lang="sr-Latn-BA" i="1" smtClean="0"/>
              <a:t>Kontinualni </a:t>
            </a:r>
            <a:r>
              <a:rPr lang="sr-Latn-BA" smtClean="0"/>
              <a:t>u vremenu/prostoru i po vrijednosti</a:t>
            </a:r>
            <a:endParaRPr lang="sr-Latn-BA" i="1" smtClean="0"/>
          </a:p>
          <a:p>
            <a:pPr lvl="1"/>
            <a:r>
              <a:rPr lang="sr-Latn-BA" smtClean="0"/>
              <a:t>Potrebno ih je digitalizovati da bi se mogli obrađivati pomoću računara</a:t>
            </a:r>
          </a:p>
          <a:p>
            <a:r>
              <a:rPr lang="sr-Latn-BA" smtClean="0"/>
              <a:t>Digitalni signali: signali određeni u skupu diskretnih tačaka u kojima mogu poprimiti vrijednosti iz diskretnog skupa</a:t>
            </a:r>
          </a:p>
          <a:p>
            <a:pPr lvl="1"/>
            <a:r>
              <a:rPr lang="sr-Latn-BA" smtClean="0"/>
              <a:t>Pogodni za obradu pomoću računara</a:t>
            </a:r>
            <a:endParaRPr lang="en-US" smtClean="0"/>
          </a:p>
          <a:p>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Frekvencijska repre</a:t>
            </a:r>
            <a:r>
              <a:rPr lang="sr-Latn-RS" smtClean="0"/>
              <a:t>zentacija signala</a:t>
            </a:r>
            <a:endParaRPr lang="en-GB"/>
          </a:p>
        </p:txBody>
      </p:sp>
      <p:sp>
        <p:nvSpPr>
          <p:cNvPr id="3" name="Content Placeholder 2"/>
          <p:cNvSpPr>
            <a:spLocks noGrp="1"/>
          </p:cNvSpPr>
          <p:nvPr>
            <p:ph idx="1"/>
          </p:nvPr>
        </p:nvSpPr>
        <p:spPr>
          <a:xfrm>
            <a:off x="457200" y="1600200"/>
            <a:ext cx="4757742" cy="4525963"/>
          </a:xfrm>
        </p:spPr>
        <p:txBody>
          <a:bodyPr>
            <a:normAutofit/>
          </a:bodyPr>
          <a:lstStyle/>
          <a:p>
            <a:r>
              <a:rPr lang="sr-Latn-RS" sz="2800" smtClean="0"/>
              <a:t>Primjer: </a:t>
            </a:r>
            <a:r>
              <a:rPr lang="sr-Latn-RS" sz="2800" smtClean="0">
                <a:solidFill>
                  <a:schemeClr val="tx2"/>
                </a:solidFill>
              </a:rPr>
              <a:t>zvučni signal – muzika</a:t>
            </a:r>
          </a:p>
          <a:p>
            <a:r>
              <a:rPr lang="sr-Latn-RS" sz="2800" smtClean="0"/>
              <a:t>Ton A standardne visine ima fundamentalnu frekvenciju od 440 Hz</a:t>
            </a:r>
          </a:p>
          <a:p>
            <a:r>
              <a:rPr lang="sr-Latn-RS" sz="2800" smtClean="0"/>
              <a:t>Reprezentacija u vremenu</a:t>
            </a:r>
          </a:p>
          <a:p>
            <a:r>
              <a:rPr lang="sr-Latn-RS" sz="2800" smtClean="0"/>
              <a:t>Notni zapis</a:t>
            </a:r>
          </a:p>
        </p:txBody>
      </p:sp>
      <p:pic>
        <p:nvPicPr>
          <p:cNvPr id="4" name="A440.wav">
            <a:hlinkClick r:id="" action="ppaction://media"/>
          </p:cNvPr>
          <p:cNvPicPr>
            <a:picLocks noRot="1" noChangeAspect="1"/>
          </p:cNvPicPr>
          <p:nvPr>
            <a:wavAudioFile r:embed="rId1" name="A440.wav"/>
          </p:nvPr>
        </p:nvPicPr>
        <p:blipFill>
          <a:blip r:embed="rId3" cstate="print"/>
          <a:stretch>
            <a:fillRect/>
          </a:stretch>
        </p:blipFill>
        <p:spPr>
          <a:xfrm>
            <a:off x="4857752" y="1785926"/>
            <a:ext cx="304800" cy="304800"/>
          </a:xfrm>
          <a:prstGeom prst="rect">
            <a:avLst/>
          </a:prstGeom>
        </p:spPr>
      </p:pic>
      <p:pic>
        <p:nvPicPr>
          <p:cNvPr id="1028" name="Picture 4"/>
          <p:cNvPicPr>
            <a:picLocks noChangeAspect="1" noChangeArrowheads="1"/>
          </p:cNvPicPr>
          <p:nvPr/>
        </p:nvPicPr>
        <p:blipFill>
          <a:blip r:embed="rId4" cstate="print"/>
          <a:srcRect/>
          <a:stretch>
            <a:fillRect/>
          </a:stretch>
        </p:blipFill>
        <p:spPr bwMode="auto">
          <a:xfrm>
            <a:off x="5357818" y="1500174"/>
            <a:ext cx="3286148" cy="2464611"/>
          </a:xfrm>
          <a:prstGeom prst="rect">
            <a:avLst/>
          </a:prstGeom>
          <a:noFill/>
          <a:ln w="9525">
            <a:noFill/>
            <a:miter lim="800000"/>
            <a:headEnd/>
            <a:tailEnd/>
          </a:ln>
          <a:effectLst/>
        </p:spPr>
      </p:pic>
      <p:pic>
        <p:nvPicPr>
          <p:cNvPr id="8" name="Picture 7" descr="treble-clef-staff-lines-w-whole-note72.jpg"/>
          <p:cNvPicPr>
            <a:picLocks noChangeAspect="1"/>
          </p:cNvPicPr>
          <p:nvPr/>
        </p:nvPicPr>
        <p:blipFill>
          <a:blip r:embed="rId5" cstate="print"/>
          <a:stretch>
            <a:fillRect/>
          </a:stretch>
        </p:blipFill>
        <p:spPr>
          <a:xfrm>
            <a:off x="6000760" y="4071942"/>
            <a:ext cx="2095515" cy="1571636"/>
          </a:xfrm>
          <a:prstGeom prst="rect">
            <a:avLst/>
          </a:prstGeom>
        </p:spPr>
      </p:pic>
      <p:cxnSp>
        <p:nvCxnSpPr>
          <p:cNvPr id="10" name="Straight Arrow Connector 9"/>
          <p:cNvCxnSpPr/>
          <p:nvPr/>
        </p:nvCxnSpPr>
        <p:spPr>
          <a:xfrm rot="5400000" flipH="1" flipV="1">
            <a:off x="4572000" y="3214686"/>
            <a:ext cx="1071570"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Frekvencijska repre</a:t>
            </a:r>
            <a:r>
              <a:rPr lang="sr-Latn-RS" smtClean="0"/>
              <a:t>zentacija signala</a:t>
            </a:r>
            <a:endParaRPr lang="en-GB"/>
          </a:p>
        </p:txBody>
      </p:sp>
      <p:sp>
        <p:nvSpPr>
          <p:cNvPr id="3" name="Content Placeholder 2"/>
          <p:cNvSpPr>
            <a:spLocks noGrp="1"/>
          </p:cNvSpPr>
          <p:nvPr>
            <p:ph idx="1"/>
          </p:nvPr>
        </p:nvSpPr>
        <p:spPr>
          <a:xfrm>
            <a:off x="457200" y="1600200"/>
            <a:ext cx="4757742" cy="4525963"/>
          </a:xfrm>
        </p:spPr>
        <p:txBody>
          <a:bodyPr>
            <a:normAutofit fontScale="85000" lnSpcReduction="20000"/>
          </a:bodyPr>
          <a:lstStyle/>
          <a:p>
            <a:r>
              <a:rPr lang="sr-Latn-RS" smtClean="0"/>
              <a:t>Primjer: </a:t>
            </a:r>
            <a:r>
              <a:rPr lang="sr-Latn-RS" smtClean="0">
                <a:solidFill>
                  <a:schemeClr val="tx2"/>
                </a:solidFill>
              </a:rPr>
              <a:t>zvučni signal – muzika</a:t>
            </a:r>
          </a:p>
          <a:p>
            <a:r>
              <a:rPr lang="sr-Latn-RS" smtClean="0"/>
              <a:t>Ton A standardne visine ima fundamentalnu frekvenciju od 440 Hz</a:t>
            </a:r>
          </a:p>
          <a:p>
            <a:r>
              <a:rPr lang="sr-Latn-RS" smtClean="0"/>
              <a:t>Reprezentacija u vremenu</a:t>
            </a:r>
          </a:p>
          <a:p>
            <a:r>
              <a:rPr lang="sr-Latn-RS" smtClean="0"/>
              <a:t>Notni zapis</a:t>
            </a:r>
          </a:p>
          <a:p>
            <a:r>
              <a:rPr lang="sr-Latn-RS" smtClean="0"/>
              <a:t>Položaj note u linijskom sistemu ukazuje na njenu visinu – frekvenciju</a:t>
            </a:r>
          </a:p>
          <a:p>
            <a:r>
              <a:rPr lang="sr-Latn-RS" smtClean="0"/>
              <a:t>Notni zapis je frekvencijska reprezentacija signala</a:t>
            </a:r>
            <a:endParaRPr lang="en-GB"/>
          </a:p>
        </p:txBody>
      </p:sp>
      <p:pic>
        <p:nvPicPr>
          <p:cNvPr id="4" name="A440.wav">
            <a:hlinkClick r:id="" action="ppaction://media"/>
          </p:cNvPr>
          <p:cNvPicPr>
            <a:picLocks noRot="1" noChangeAspect="1"/>
          </p:cNvPicPr>
          <p:nvPr>
            <a:wavAudioFile r:embed="rId1" name="A440.wav"/>
          </p:nvPr>
        </p:nvPicPr>
        <p:blipFill>
          <a:blip r:embed="rId3" cstate="print"/>
          <a:stretch>
            <a:fillRect/>
          </a:stretch>
        </p:blipFill>
        <p:spPr>
          <a:xfrm>
            <a:off x="4857752" y="1785926"/>
            <a:ext cx="304800" cy="304800"/>
          </a:xfrm>
          <a:prstGeom prst="rect">
            <a:avLst/>
          </a:prstGeom>
        </p:spPr>
      </p:pic>
      <p:pic>
        <p:nvPicPr>
          <p:cNvPr id="1028" name="Picture 4"/>
          <p:cNvPicPr>
            <a:picLocks noChangeAspect="1" noChangeArrowheads="1"/>
          </p:cNvPicPr>
          <p:nvPr/>
        </p:nvPicPr>
        <p:blipFill>
          <a:blip r:embed="rId4" cstate="print"/>
          <a:srcRect/>
          <a:stretch>
            <a:fillRect/>
          </a:stretch>
        </p:blipFill>
        <p:spPr bwMode="auto">
          <a:xfrm>
            <a:off x="5357818" y="1500174"/>
            <a:ext cx="3286148" cy="2464611"/>
          </a:xfrm>
          <a:prstGeom prst="rect">
            <a:avLst/>
          </a:prstGeom>
          <a:noFill/>
          <a:ln w="9525">
            <a:noFill/>
            <a:miter lim="800000"/>
            <a:headEnd/>
            <a:tailEnd/>
          </a:ln>
          <a:effectLst/>
        </p:spPr>
      </p:pic>
      <p:pic>
        <p:nvPicPr>
          <p:cNvPr id="8" name="Picture 7" descr="treble-clef-staff-lines-w-whole-note72.jpg"/>
          <p:cNvPicPr>
            <a:picLocks noChangeAspect="1"/>
          </p:cNvPicPr>
          <p:nvPr/>
        </p:nvPicPr>
        <p:blipFill>
          <a:blip r:embed="rId5" cstate="print"/>
          <a:stretch>
            <a:fillRect/>
          </a:stretch>
        </p:blipFill>
        <p:spPr>
          <a:xfrm>
            <a:off x="6000760" y="4071942"/>
            <a:ext cx="2095515" cy="157163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smtClean="0"/>
              <a:t>Frekvencijska reprezentacija signala</a:t>
            </a:r>
            <a:br>
              <a:rPr lang="sr-Latn-RS" smtClean="0"/>
            </a:br>
            <a:r>
              <a:rPr lang="sr-Latn-RS" smtClean="0"/>
              <a:t>(nastavak)</a:t>
            </a:r>
            <a:endParaRPr lang="en-GB"/>
          </a:p>
        </p:txBody>
      </p:sp>
      <p:sp>
        <p:nvSpPr>
          <p:cNvPr id="3" name="Content Placeholder 2"/>
          <p:cNvSpPr>
            <a:spLocks noGrp="1"/>
          </p:cNvSpPr>
          <p:nvPr>
            <p:ph idx="1"/>
          </p:nvPr>
        </p:nvSpPr>
        <p:spPr>
          <a:xfrm>
            <a:off x="500034" y="1500174"/>
            <a:ext cx="5429288" cy="4525963"/>
          </a:xfrm>
        </p:spPr>
        <p:txBody>
          <a:bodyPr/>
          <a:lstStyle/>
          <a:p>
            <a:r>
              <a:rPr lang="sr-Latn-RS" smtClean="0"/>
              <a:t>Šta je sa složenijim tonovima, npr. akordima?</a:t>
            </a:r>
          </a:p>
          <a:p>
            <a:pPr>
              <a:buNone/>
            </a:pPr>
            <a:endParaRPr lang="sr-Latn-RS" smtClean="0"/>
          </a:p>
          <a:p>
            <a:pPr lvl="1">
              <a:buNone/>
            </a:pPr>
            <a:endParaRPr lang="sr-Latn-RS" smtClean="0"/>
          </a:p>
          <a:p>
            <a:pPr lvl="1"/>
            <a:r>
              <a:rPr lang="en-GB" smtClean="0"/>
              <a:t>DƄ: 554</a:t>
            </a:r>
            <a:r>
              <a:rPr lang="sr-Latn-RS" smtClean="0"/>
              <a:t>,</a:t>
            </a:r>
            <a:r>
              <a:rPr lang="en-GB" smtClean="0"/>
              <a:t>40Hz</a:t>
            </a:r>
          </a:p>
          <a:p>
            <a:pPr lvl="1"/>
            <a:r>
              <a:rPr lang="en-GB" smtClean="0"/>
              <a:t>F: 698</a:t>
            </a:r>
            <a:r>
              <a:rPr lang="sr-Latn-RS" smtClean="0"/>
              <a:t>,</a:t>
            </a:r>
            <a:r>
              <a:rPr lang="en-GB" smtClean="0"/>
              <a:t>48Hz</a:t>
            </a:r>
          </a:p>
          <a:p>
            <a:pPr lvl="1"/>
            <a:r>
              <a:rPr lang="en-GB" smtClean="0"/>
              <a:t>AƄ: 830</a:t>
            </a:r>
            <a:r>
              <a:rPr lang="sr-Latn-RS" smtClean="0"/>
              <a:t>,</a:t>
            </a:r>
            <a:r>
              <a:rPr lang="en-GB" smtClean="0"/>
              <a:t>64Hz</a:t>
            </a:r>
          </a:p>
          <a:p>
            <a:pPr lvl="1"/>
            <a:r>
              <a:rPr lang="en-GB" smtClean="0"/>
              <a:t>C: 1046</a:t>
            </a:r>
            <a:r>
              <a:rPr lang="sr-Latn-RS" smtClean="0"/>
              <a:t>,</a:t>
            </a:r>
            <a:r>
              <a:rPr lang="en-GB" smtClean="0"/>
              <a:t>56Hz</a:t>
            </a:r>
            <a:endParaRPr lang="en-GB"/>
          </a:p>
        </p:txBody>
      </p:sp>
      <p:pic>
        <p:nvPicPr>
          <p:cNvPr id="8" name="Picture 7" descr="akord.png"/>
          <p:cNvPicPr>
            <a:picLocks noChangeAspect="1"/>
          </p:cNvPicPr>
          <p:nvPr/>
        </p:nvPicPr>
        <p:blipFill>
          <a:blip r:embed="rId3" cstate="print"/>
          <a:stretch>
            <a:fillRect/>
          </a:stretch>
        </p:blipFill>
        <p:spPr>
          <a:xfrm>
            <a:off x="928661" y="2500306"/>
            <a:ext cx="1746262" cy="1071570"/>
          </a:xfrm>
          <a:prstGeom prst="rect">
            <a:avLst/>
          </a:prstGeom>
        </p:spPr>
      </p:pic>
      <p:pic>
        <p:nvPicPr>
          <p:cNvPr id="9" name="akord.wav">
            <a:hlinkClick r:id="" action="ppaction://media"/>
          </p:cNvPr>
          <p:cNvPicPr>
            <a:picLocks noRot="1" noChangeAspect="1"/>
          </p:cNvPicPr>
          <p:nvPr>
            <a:wavAudioFile r:embed="rId1" name="akord.wav"/>
          </p:nvPr>
        </p:nvPicPr>
        <p:blipFill>
          <a:blip r:embed="rId4" cstate="print"/>
          <a:stretch>
            <a:fillRect/>
          </a:stretch>
        </p:blipFill>
        <p:spPr>
          <a:xfrm>
            <a:off x="3714744" y="2143116"/>
            <a:ext cx="304800" cy="304800"/>
          </a:xfrm>
          <a:prstGeom prst="rect">
            <a:avLst/>
          </a:prstGeom>
        </p:spPr>
      </p:pic>
      <p:pic>
        <p:nvPicPr>
          <p:cNvPr id="2054" name="Picture 6"/>
          <p:cNvPicPr>
            <a:picLocks noChangeAspect="1" noChangeArrowheads="1"/>
          </p:cNvPicPr>
          <p:nvPr/>
        </p:nvPicPr>
        <p:blipFill>
          <a:blip r:embed="rId5" cstate="print"/>
          <a:srcRect/>
          <a:stretch>
            <a:fillRect/>
          </a:stretch>
        </p:blipFill>
        <p:spPr bwMode="auto">
          <a:xfrm>
            <a:off x="4714875" y="2143116"/>
            <a:ext cx="4191029" cy="314327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1"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Frekvencijska repre</a:t>
            </a:r>
            <a:r>
              <a:rPr lang="sr-Latn-BA" smtClean="0"/>
              <a:t>zentacija signala</a:t>
            </a:r>
            <a:br>
              <a:rPr lang="sr-Latn-BA" smtClean="0"/>
            </a:br>
            <a:r>
              <a:rPr lang="sr-Latn-BA" smtClean="0"/>
              <a:t>(nastavak)</a:t>
            </a:r>
            <a:endParaRPr lang="en-US"/>
          </a:p>
        </p:txBody>
      </p:sp>
      <p:sp>
        <p:nvSpPr>
          <p:cNvPr id="3" name="Content Placeholder 2"/>
          <p:cNvSpPr>
            <a:spLocks noGrp="1"/>
          </p:cNvSpPr>
          <p:nvPr>
            <p:ph idx="1"/>
          </p:nvPr>
        </p:nvSpPr>
        <p:spPr>
          <a:xfrm>
            <a:off x="457200" y="1600200"/>
            <a:ext cx="5686436" cy="4525963"/>
          </a:xfrm>
        </p:spPr>
        <p:txBody>
          <a:bodyPr/>
          <a:lstStyle/>
          <a:p>
            <a:r>
              <a:rPr lang="sr-Latn-BA" smtClean="0"/>
              <a:t>Jean-Baptiste Joseph Fourier</a:t>
            </a:r>
          </a:p>
          <a:p>
            <a:r>
              <a:rPr lang="sr-Latn-BA" smtClean="0"/>
              <a:t>Svaki periodičan signal se može predstaviti pomoću (beskonačne) sume sinusnih funkcija čije su frekvencije umnošci osnovne frekvencije – </a:t>
            </a:r>
            <a:r>
              <a:rPr lang="sr-Latn-BA" smtClean="0">
                <a:solidFill>
                  <a:schemeClr val="tx2"/>
                </a:solidFill>
              </a:rPr>
              <a:t>Furijeov red</a:t>
            </a:r>
          </a:p>
        </p:txBody>
      </p:sp>
      <p:pic>
        <p:nvPicPr>
          <p:cNvPr id="4" name="Picture 3" descr="Joseph_Fourier_(circa_1820).jpg"/>
          <p:cNvPicPr>
            <a:picLocks noChangeAspect="1"/>
          </p:cNvPicPr>
          <p:nvPr/>
        </p:nvPicPr>
        <p:blipFill>
          <a:blip r:embed="rId2" cstate="print"/>
          <a:stretch>
            <a:fillRect/>
          </a:stretch>
        </p:blipFill>
        <p:spPr>
          <a:xfrm>
            <a:off x="6215074" y="1714488"/>
            <a:ext cx="2514600" cy="283845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Furijeov red</a:t>
            </a:r>
            <a:endParaRPr lang="en-US"/>
          </a:p>
        </p:txBody>
      </p:sp>
      <p:pic>
        <p:nvPicPr>
          <p:cNvPr id="1026" name="Picture 2" descr="C:\Users\RAC1\Documents\MATLAB\nastava\multimedia\demo\pravougaoni_fourier.png"/>
          <p:cNvPicPr>
            <a:picLocks noChangeAspect="1" noChangeArrowheads="1"/>
          </p:cNvPicPr>
          <p:nvPr/>
        </p:nvPicPr>
        <p:blipFill>
          <a:blip r:embed="rId3" cstate="print"/>
          <a:srcRect/>
          <a:stretch>
            <a:fillRect/>
          </a:stretch>
        </p:blipFill>
        <p:spPr bwMode="auto">
          <a:xfrm>
            <a:off x="915244" y="1214422"/>
            <a:ext cx="7300094" cy="5643602"/>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quare_spectrum.png"/>
          <p:cNvPicPr>
            <a:picLocks noGrp="1" noChangeAspect="1"/>
          </p:cNvPicPr>
          <p:nvPr>
            <p:ph idx="1"/>
          </p:nvPr>
        </p:nvPicPr>
        <p:blipFill>
          <a:blip r:embed="rId3" cstate="print"/>
          <a:stretch>
            <a:fillRect/>
          </a:stretch>
        </p:blipFill>
        <p:spPr>
          <a:xfrm>
            <a:off x="1055501" y="1323896"/>
            <a:ext cx="7032999" cy="5248376"/>
          </a:xfrm>
        </p:spPr>
      </p:pic>
      <p:sp>
        <p:nvSpPr>
          <p:cNvPr id="2" name="Title 1"/>
          <p:cNvSpPr>
            <a:spLocks noGrp="1"/>
          </p:cNvSpPr>
          <p:nvPr>
            <p:ph type="title"/>
          </p:nvPr>
        </p:nvSpPr>
        <p:spPr/>
        <p:txBody>
          <a:bodyPr>
            <a:normAutofit fontScale="90000"/>
          </a:bodyPr>
          <a:lstStyle/>
          <a:p>
            <a:r>
              <a:rPr lang="sr-Latn-RS" smtClean="0"/>
              <a:t>Frekvencijska analiza signala</a:t>
            </a:r>
            <a:br>
              <a:rPr lang="sr-Latn-RS" smtClean="0"/>
            </a:br>
            <a:r>
              <a:rPr lang="sr-Latn-RS" smtClean="0"/>
              <a:t>(Spektar signala)</a:t>
            </a:r>
            <a:endParaRPr lang="en-GB"/>
          </a:p>
        </p:txBody>
      </p:sp>
      <p:pic>
        <p:nvPicPr>
          <p:cNvPr id="4" name="Content Placeholder 4" descr="square_spectrum.png"/>
          <p:cNvPicPr>
            <a:picLocks noChangeAspect="1"/>
          </p:cNvPicPr>
          <p:nvPr/>
        </p:nvPicPr>
        <p:blipFill>
          <a:blip r:embed="rId4" cstate="print"/>
          <a:stretch>
            <a:fillRect/>
          </a:stretch>
        </p:blipFill>
        <p:spPr>
          <a:xfrm>
            <a:off x="1049186" y="1600200"/>
            <a:ext cx="7045628" cy="52578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Furijeova analiza signala</a:t>
            </a:r>
            <a:endParaRPr lang="en-US"/>
          </a:p>
        </p:txBody>
      </p:sp>
      <p:sp>
        <p:nvSpPr>
          <p:cNvPr id="3" name="Content Placeholder 2"/>
          <p:cNvSpPr>
            <a:spLocks noGrp="1"/>
          </p:cNvSpPr>
          <p:nvPr>
            <p:ph idx="1"/>
          </p:nvPr>
        </p:nvSpPr>
        <p:spPr/>
        <p:txBody>
          <a:bodyPr/>
          <a:lstStyle/>
          <a:p>
            <a:r>
              <a:rPr lang="sr-Latn-BA" smtClean="0"/>
              <a:t>Kako odrediti reprezentaciju signala u frekvencijskom domenu?</a:t>
            </a:r>
          </a:p>
          <a:p>
            <a:r>
              <a:rPr lang="sr-Latn-BA" smtClean="0"/>
              <a:t>Niz alata za određivanje spektra signala:</a:t>
            </a:r>
          </a:p>
          <a:p>
            <a:pPr lvl="1"/>
            <a:r>
              <a:rPr lang="sr-Latn-BA" smtClean="0"/>
              <a:t>Furijeov red</a:t>
            </a:r>
          </a:p>
          <a:p>
            <a:pPr lvl="1"/>
            <a:r>
              <a:rPr lang="sr-Latn-BA" smtClean="0"/>
              <a:t>Furijeova transformacija</a:t>
            </a:r>
          </a:p>
          <a:p>
            <a:pPr lvl="1"/>
            <a:r>
              <a:rPr lang="sr-Latn-BA" smtClean="0"/>
              <a:t>Diskretna Furijeova transformacija (FFT algoritam)</a:t>
            </a:r>
          </a:p>
          <a:p>
            <a:pPr lvl="1"/>
            <a:r>
              <a:rPr lang="sr-Latn-BA" smtClean="0"/>
              <a:t>Diskretni Furijeov red</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smtClean="0"/>
              <a:t>Teorema o odmjeravanju</a:t>
            </a:r>
            <a:endParaRPr lang="en-US"/>
          </a:p>
        </p:txBody>
      </p:sp>
      <p:sp>
        <p:nvSpPr>
          <p:cNvPr id="3" name="Content Placeholder 2"/>
          <p:cNvSpPr>
            <a:spLocks noGrp="1"/>
          </p:cNvSpPr>
          <p:nvPr>
            <p:ph idx="1"/>
          </p:nvPr>
        </p:nvSpPr>
        <p:spPr/>
        <p:txBody>
          <a:bodyPr>
            <a:normAutofit/>
          </a:bodyPr>
          <a:lstStyle/>
          <a:p>
            <a:r>
              <a:rPr lang="sr-Latn-BA" sz="2400" smtClean="0"/>
              <a:t>Signal koji ne sadrži komponente frekvencije više od </a:t>
            </a:r>
            <a:r>
              <a:rPr lang="sr-Latn-BA" sz="2400" i="1" smtClean="0"/>
              <a:t>F</a:t>
            </a:r>
            <a:r>
              <a:rPr lang="sr-Latn-BA" sz="2400" smtClean="0"/>
              <a:t>, odmjeren brzinom </a:t>
            </a:r>
            <a:r>
              <a:rPr lang="sr-Latn-BA" sz="2400" i="1" smtClean="0"/>
              <a:t>F</a:t>
            </a:r>
            <a:r>
              <a:rPr lang="sr-Latn-BA" sz="2400" i="1" baseline="-25000" smtClean="0"/>
              <a:t>S</a:t>
            </a:r>
            <a:r>
              <a:rPr lang="sr-Latn-BA" sz="2400" smtClean="0"/>
              <a:t> koja je bar dva puta veća od </a:t>
            </a:r>
            <a:r>
              <a:rPr lang="sr-Latn-BA" sz="2400" i="1" smtClean="0"/>
              <a:t>F</a:t>
            </a:r>
            <a:r>
              <a:rPr lang="sr-Latn-BA" sz="2400" smtClean="0"/>
              <a:t> moguće je tačno rekonstruisati na osnovu njegovih odmjeraka</a:t>
            </a:r>
            <a:endParaRPr lang="en-US" sz="2400"/>
          </a:p>
        </p:txBody>
      </p:sp>
      <p:pic>
        <p:nvPicPr>
          <p:cNvPr id="4" name="Picture 3" descr="200px-Harry_Nyquist.jpg"/>
          <p:cNvPicPr>
            <a:picLocks noChangeAspect="1"/>
          </p:cNvPicPr>
          <p:nvPr/>
        </p:nvPicPr>
        <p:blipFill>
          <a:blip r:embed="rId2" cstate="print"/>
          <a:stretch>
            <a:fillRect/>
          </a:stretch>
        </p:blipFill>
        <p:spPr>
          <a:xfrm>
            <a:off x="928662" y="3249865"/>
            <a:ext cx="1828800" cy="2240280"/>
          </a:xfrm>
          <a:prstGeom prst="rect">
            <a:avLst/>
          </a:prstGeom>
        </p:spPr>
      </p:pic>
      <p:pic>
        <p:nvPicPr>
          <p:cNvPr id="5" name="Picture 4" descr="200px-Claude_Elwood_Shannon_(1916-2001).jpg"/>
          <p:cNvPicPr>
            <a:picLocks noChangeAspect="1"/>
          </p:cNvPicPr>
          <p:nvPr/>
        </p:nvPicPr>
        <p:blipFill>
          <a:blip r:embed="rId3" cstate="print"/>
          <a:stretch>
            <a:fillRect/>
          </a:stretch>
        </p:blipFill>
        <p:spPr>
          <a:xfrm>
            <a:off x="3656506" y="3250405"/>
            <a:ext cx="1588085" cy="2239200"/>
          </a:xfrm>
          <a:prstGeom prst="rect">
            <a:avLst/>
          </a:prstGeom>
        </p:spPr>
      </p:pic>
      <p:pic>
        <p:nvPicPr>
          <p:cNvPr id="6" name="Picture 5" descr="220px-Vladimir_Kotelnikov,_October_2003.jpg"/>
          <p:cNvPicPr>
            <a:picLocks noChangeAspect="1"/>
          </p:cNvPicPr>
          <p:nvPr/>
        </p:nvPicPr>
        <p:blipFill>
          <a:blip r:embed="rId4" cstate="print"/>
          <a:stretch>
            <a:fillRect/>
          </a:stretch>
        </p:blipFill>
        <p:spPr>
          <a:xfrm>
            <a:off x="6143636" y="3250405"/>
            <a:ext cx="1746894" cy="2239200"/>
          </a:xfrm>
          <a:prstGeom prst="rect">
            <a:avLst/>
          </a:prstGeom>
        </p:spPr>
      </p:pic>
      <p:sp>
        <p:nvSpPr>
          <p:cNvPr id="7" name="TextBox 6"/>
          <p:cNvSpPr txBox="1"/>
          <p:nvPr/>
        </p:nvSpPr>
        <p:spPr>
          <a:xfrm>
            <a:off x="928662" y="5786454"/>
            <a:ext cx="1857388" cy="400110"/>
          </a:xfrm>
          <a:prstGeom prst="rect">
            <a:avLst/>
          </a:prstGeom>
          <a:noFill/>
        </p:spPr>
        <p:txBody>
          <a:bodyPr wrap="square" rtlCol="0">
            <a:spAutoFit/>
          </a:bodyPr>
          <a:lstStyle/>
          <a:p>
            <a:pPr algn="ctr"/>
            <a:r>
              <a:rPr lang="sr-Latn-BA" sz="2000" smtClean="0"/>
              <a:t>Harry Nyquist</a:t>
            </a:r>
            <a:endParaRPr lang="en-US" sz="2000"/>
          </a:p>
        </p:txBody>
      </p:sp>
      <p:sp>
        <p:nvSpPr>
          <p:cNvPr id="8" name="TextBox 7"/>
          <p:cNvSpPr txBox="1"/>
          <p:nvPr/>
        </p:nvSpPr>
        <p:spPr>
          <a:xfrm>
            <a:off x="3500430" y="5786454"/>
            <a:ext cx="1857388" cy="400110"/>
          </a:xfrm>
          <a:prstGeom prst="rect">
            <a:avLst/>
          </a:prstGeom>
          <a:noFill/>
        </p:spPr>
        <p:txBody>
          <a:bodyPr wrap="square" rtlCol="0">
            <a:spAutoFit/>
          </a:bodyPr>
          <a:lstStyle/>
          <a:p>
            <a:pPr algn="ctr"/>
            <a:r>
              <a:rPr lang="sr-Latn-BA" sz="2000" smtClean="0"/>
              <a:t>Claude Shannon</a:t>
            </a:r>
            <a:endParaRPr lang="en-US" sz="2000"/>
          </a:p>
        </p:txBody>
      </p:sp>
      <p:sp>
        <p:nvSpPr>
          <p:cNvPr id="9" name="TextBox 8"/>
          <p:cNvSpPr txBox="1"/>
          <p:nvPr/>
        </p:nvSpPr>
        <p:spPr>
          <a:xfrm>
            <a:off x="5857884" y="5786454"/>
            <a:ext cx="2357454" cy="400110"/>
          </a:xfrm>
          <a:prstGeom prst="rect">
            <a:avLst/>
          </a:prstGeom>
          <a:noFill/>
        </p:spPr>
        <p:txBody>
          <a:bodyPr wrap="square" rtlCol="0">
            <a:spAutoFit/>
          </a:bodyPr>
          <a:lstStyle/>
          <a:p>
            <a:pPr algn="ctr"/>
            <a:r>
              <a:rPr lang="sr-Latn-BA" sz="2000" smtClean="0"/>
              <a:t>Vladimir Kotelnikov</a:t>
            </a:r>
            <a:endParaRPr lang="en-US" sz="20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BA" smtClean="0"/>
              <a:t>Preklapanje spektra</a:t>
            </a:r>
            <a:endParaRPr lang="en-US"/>
          </a:p>
        </p:txBody>
      </p:sp>
      <p:sp>
        <p:nvSpPr>
          <p:cNvPr id="3" name="Content Placeholder 2"/>
          <p:cNvSpPr>
            <a:spLocks noGrp="1"/>
          </p:cNvSpPr>
          <p:nvPr>
            <p:ph idx="1"/>
          </p:nvPr>
        </p:nvSpPr>
        <p:spPr/>
        <p:txBody>
          <a:bodyPr/>
          <a:lstStyle/>
          <a:p>
            <a:r>
              <a:rPr lang="sr-Latn-BA" smtClean="0"/>
              <a:t>Ukoliko frekvencija odmjeravanja nije dobro izabrana dolazi do efekta koji se naziva </a:t>
            </a:r>
            <a:r>
              <a:rPr lang="sr-Latn-BA" smtClean="0">
                <a:solidFill>
                  <a:schemeClr val="tx2"/>
                </a:solidFill>
              </a:rPr>
              <a:t>preklapanje spektra (aliasing)</a:t>
            </a:r>
          </a:p>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smtClean="0"/>
              <a:t>Efekat preklapanja spektra kod slike</a:t>
            </a:r>
            <a:endParaRPr lang="en-GB"/>
          </a:p>
        </p:txBody>
      </p:sp>
      <p:pic>
        <p:nvPicPr>
          <p:cNvPr id="4" name="Picture 3" descr="Aliasing_a.png"/>
          <p:cNvPicPr>
            <a:picLocks noChangeAspect="1"/>
          </p:cNvPicPr>
          <p:nvPr/>
        </p:nvPicPr>
        <p:blipFill>
          <a:blip r:embed="rId2" cstate="print"/>
          <a:stretch>
            <a:fillRect/>
          </a:stretch>
        </p:blipFill>
        <p:spPr>
          <a:xfrm>
            <a:off x="5000628" y="2571744"/>
            <a:ext cx="2933700" cy="1333500"/>
          </a:xfrm>
          <a:prstGeom prst="rect">
            <a:avLst/>
          </a:prstGeom>
        </p:spPr>
      </p:pic>
      <p:pic>
        <p:nvPicPr>
          <p:cNvPr id="5" name="Picture 4" descr="Moire_pattern_of_bricks_small.jpg"/>
          <p:cNvPicPr>
            <a:picLocks noChangeAspect="1"/>
          </p:cNvPicPr>
          <p:nvPr/>
        </p:nvPicPr>
        <p:blipFill>
          <a:blip r:embed="rId3" cstate="print"/>
          <a:stretch>
            <a:fillRect/>
          </a:stretch>
        </p:blipFill>
        <p:spPr>
          <a:xfrm>
            <a:off x="1285852" y="1857364"/>
            <a:ext cx="2603500" cy="3175000"/>
          </a:xfrm>
          <a:prstGeom prst="rect">
            <a:avLst/>
          </a:prstGeom>
        </p:spPr>
      </p:pic>
      <p:sp>
        <p:nvSpPr>
          <p:cNvPr id="6" name="TextBox 5"/>
          <p:cNvSpPr txBox="1"/>
          <p:nvPr/>
        </p:nvSpPr>
        <p:spPr>
          <a:xfrm>
            <a:off x="6500826" y="6357958"/>
            <a:ext cx="2500330" cy="369332"/>
          </a:xfrm>
          <a:prstGeom prst="rect">
            <a:avLst/>
          </a:prstGeom>
          <a:noFill/>
        </p:spPr>
        <p:txBody>
          <a:bodyPr wrap="square" rtlCol="0">
            <a:spAutoFit/>
          </a:bodyPr>
          <a:lstStyle/>
          <a:p>
            <a:r>
              <a:rPr lang="sr-Latn-RS" smtClean="0"/>
              <a:t>Izvor: Wikipedia</a:t>
            </a:r>
            <a:endParaRPr lang="en-GB"/>
          </a:p>
        </p:txBody>
      </p:sp>
      <p:sp>
        <p:nvSpPr>
          <p:cNvPr id="7" name="TextBox 6"/>
          <p:cNvSpPr txBox="1"/>
          <p:nvPr/>
        </p:nvSpPr>
        <p:spPr>
          <a:xfrm>
            <a:off x="1285852" y="5143512"/>
            <a:ext cx="2643206" cy="369332"/>
          </a:xfrm>
          <a:prstGeom prst="rect">
            <a:avLst/>
          </a:prstGeom>
          <a:noFill/>
        </p:spPr>
        <p:txBody>
          <a:bodyPr wrap="square" rtlCol="0">
            <a:spAutoFit/>
          </a:bodyPr>
          <a:lstStyle/>
          <a:p>
            <a:r>
              <a:rPr lang="sr-Latn-RS" smtClean="0"/>
              <a:t>Foto: </a:t>
            </a:r>
            <a:r>
              <a:rPr lang="en-GB" smtClean="0"/>
              <a:t>Colin M.L. Burnett</a:t>
            </a: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BA" smtClean="0"/>
              <a:t>Analogni i digitalni signali</a:t>
            </a:r>
            <a:br>
              <a:rPr lang="sr-Latn-BA" smtClean="0"/>
            </a:br>
            <a:r>
              <a:rPr lang="sr-Latn-BA" smtClean="0"/>
              <a:t>(nastavak)</a:t>
            </a:r>
            <a:endParaRPr lang="en-US"/>
          </a:p>
        </p:txBody>
      </p:sp>
      <p:sp>
        <p:nvSpPr>
          <p:cNvPr id="3" name="Content Placeholder 2"/>
          <p:cNvSpPr>
            <a:spLocks noGrp="1"/>
          </p:cNvSpPr>
          <p:nvPr>
            <p:ph idx="1"/>
          </p:nvPr>
        </p:nvSpPr>
        <p:spPr/>
        <p:txBody>
          <a:bodyPr>
            <a:normAutofit/>
          </a:bodyPr>
          <a:lstStyle/>
          <a:p>
            <a:r>
              <a:rPr lang="en-US" smtClean="0"/>
              <a:t>Mnogi </a:t>
            </a:r>
            <a:r>
              <a:rPr lang="sr-Latn-BA" smtClean="0"/>
              <a:t>multimedijalni </a:t>
            </a:r>
            <a:r>
              <a:rPr lang="en-US" smtClean="0"/>
              <a:t>signali</a:t>
            </a:r>
            <a:r>
              <a:rPr lang="sr-Latn-BA" smtClean="0"/>
              <a:t> imaju analognu prirodu </a:t>
            </a:r>
          </a:p>
          <a:p>
            <a:pPr lvl="1"/>
            <a:r>
              <a:rPr lang="sr-Latn-BA" smtClean="0"/>
              <a:t>Vrijednost vazdušnog </a:t>
            </a:r>
            <a:r>
              <a:rPr lang="sr-Latn-BA" smtClean="0"/>
              <a:t>pritiska</a:t>
            </a:r>
            <a:r>
              <a:rPr lang="en-US" smtClean="0"/>
              <a:t> (inten</a:t>
            </a:r>
            <a:r>
              <a:rPr lang="sr-Latn-RS" smtClean="0"/>
              <a:t>zitet zvuka)</a:t>
            </a:r>
            <a:r>
              <a:rPr lang="sr-Latn-BA" smtClean="0"/>
              <a:t>,</a:t>
            </a:r>
            <a:endParaRPr lang="sr-Latn-BA" smtClean="0"/>
          </a:p>
          <a:p>
            <a:pPr lvl="1"/>
            <a:r>
              <a:rPr lang="sr-Latn-BA" smtClean="0"/>
              <a:t>Intenzitet/boja svjetlosti</a:t>
            </a:r>
          </a:p>
          <a:p>
            <a:r>
              <a:rPr lang="sr-Latn-BA" smtClean="0"/>
              <a:t>Električni senzori pretvaraju medije na svom ulazu u električne signale</a:t>
            </a:r>
          </a:p>
          <a:p>
            <a:pPr lvl="1"/>
            <a:r>
              <a:rPr lang="sr-Latn-BA" smtClean="0"/>
              <a:t>akustični senzori: mikrofoni</a:t>
            </a:r>
          </a:p>
          <a:p>
            <a:pPr lvl="1"/>
            <a:r>
              <a:rPr lang="sr-Latn-BA" smtClean="0"/>
              <a:t>senzori svjetlosti: kamere</a:t>
            </a:r>
            <a:endParaRPr lang="en-US"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Efekat preklapanja spektra kod slike</a:t>
            </a:r>
            <a:endParaRPr lang="en-GB"/>
          </a:p>
        </p:txBody>
      </p:sp>
      <p:pic>
        <p:nvPicPr>
          <p:cNvPr id="2050" name="Picture 2"/>
          <p:cNvPicPr>
            <a:picLocks noGrp="1" noChangeAspect="1" noChangeArrowheads="1"/>
          </p:cNvPicPr>
          <p:nvPr>
            <p:ph idx="1"/>
          </p:nvPr>
        </p:nvPicPr>
        <p:blipFill>
          <a:blip r:embed="rId3" cstate="print"/>
          <a:srcRect/>
          <a:stretch>
            <a:fillRect/>
          </a:stretch>
        </p:blipFill>
        <p:spPr bwMode="auto">
          <a:xfrm>
            <a:off x="285720" y="1500174"/>
            <a:ext cx="5112803" cy="4525963"/>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4857752" y="1428736"/>
            <a:ext cx="4000500" cy="3257550"/>
          </a:xfrm>
          <a:prstGeom prst="rect">
            <a:avLst/>
          </a:prstGeom>
          <a:noFill/>
          <a:ln w="9525">
            <a:noFill/>
            <a:miter lim="800000"/>
            <a:headEnd/>
            <a:tailEnd/>
          </a:ln>
          <a:effectLst/>
        </p:spPr>
      </p:pic>
      <p:sp>
        <p:nvSpPr>
          <p:cNvPr id="7" name="TextBox 6"/>
          <p:cNvSpPr txBox="1"/>
          <p:nvPr/>
        </p:nvSpPr>
        <p:spPr>
          <a:xfrm>
            <a:off x="5643570" y="4429132"/>
            <a:ext cx="2428892" cy="923330"/>
          </a:xfrm>
          <a:prstGeom prst="rect">
            <a:avLst/>
          </a:prstGeom>
          <a:noFill/>
        </p:spPr>
        <p:txBody>
          <a:bodyPr wrap="square" rtlCol="0">
            <a:spAutoFit/>
          </a:bodyPr>
          <a:lstStyle/>
          <a:p>
            <a:r>
              <a:rPr lang="sr-Latn-RS" smtClean="0"/>
              <a:t>Slika smanjena dva puta uz korišćenje ‘nearest neighbor’ interpolacije.</a:t>
            </a:r>
            <a:endParaRPr lang="en-GB"/>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Kako izbjeći preklapanje spektra?</a:t>
            </a:r>
            <a:endParaRPr lang="en-GB"/>
          </a:p>
        </p:txBody>
      </p:sp>
      <p:pic>
        <p:nvPicPr>
          <p:cNvPr id="3074" name="Picture 2"/>
          <p:cNvPicPr>
            <a:picLocks noChangeAspect="1" noChangeArrowheads="1"/>
          </p:cNvPicPr>
          <p:nvPr/>
        </p:nvPicPr>
        <p:blipFill>
          <a:blip r:embed="rId3" cstate="print"/>
          <a:srcRect/>
          <a:stretch>
            <a:fillRect/>
          </a:stretch>
        </p:blipFill>
        <p:spPr bwMode="auto">
          <a:xfrm>
            <a:off x="4857752" y="1428736"/>
            <a:ext cx="4000500" cy="3257550"/>
          </a:xfrm>
          <a:prstGeom prst="rect">
            <a:avLst/>
          </a:prstGeom>
          <a:noFill/>
          <a:ln w="9525">
            <a:noFill/>
            <a:miter lim="800000"/>
            <a:headEnd/>
            <a:tailEnd/>
          </a:ln>
          <a:effectLst/>
        </p:spPr>
      </p:pic>
      <p:pic>
        <p:nvPicPr>
          <p:cNvPr id="7" name="Picture 2"/>
          <p:cNvPicPr>
            <a:picLocks noChangeAspect="1" noChangeArrowheads="1"/>
          </p:cNvPicPr>
          <p:nvPr/>
        </p:nvPicPr>
        <p:blipFill>
          <a:blip r:embed="rId4" cstate="print"/>
          <a:srcRect/>
          <a:stretch>
            <a:fillRect/>
          </a:stretch>
        </p:blipFill>
        <p:spPr bwMode="auto">
          <a:xfrm>
            <a:off x="285720" y="1500174"/>
            <a:ext cx="5112803" cy="4525963"/>
          </a:xfrm>
          <a:prstGeom prst="rect">
            <a:avLst/>
          </a:prstGeom>
          <a:noFill/>
          <a:ln w="9525">
            <a:noFill/>
            <a:miter lim="800000"/>
            <a:headEnd/>
            <a:tailEnd/>
          </a:ln>
          <a:effectLst/>
        </p:spPr>
      </p:pic>
      <p:sp>
        <p:nvSpPr>
          <p:cNvPr id="8" name="TextBox 7"/>
          <p:cNvSpPr txBox="1"/>
          <p:nvPr/>
        </p:nvSpPr>
        <p:spPr>
          <a:xfrm>
            <a:off x="5643570" y="4429132"/>
            <a:ext cx="2428892" cy="923330"/>
          </a:xfrm>
          <a:prstGeom prst="rect">
            <a:avLst/>
          </a:prstGeom>
          <a:noFill/>
        </p:spPr>
        <p:txBody>
          <a:bodyPr wrap="square" rtlCol="0">
            <a:spAutoFit/>
          </a:bodyPr>
          <a:lstStyle/>
          <a:p>
            <a:r>
              <a:rPr lang="sr-Latn-RS" smtClean="0"/>
              <a:t>Slika smanjena dva puta uz korišćenje ‘bilinear’ interpolacije.</a:t>
            </a:r>
            <a:endParaRPr lang="en-GB"/>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600200"/>
            <a:ext cx="8229600" cy="2757493"/>
          </a:xfrm>
        </p:spPr>
        <p:txBody>
          <a:bodyPr>
            <a:normAutofit fontScale="85000" lnSpcReduction="20000"/>
          </a:bodyPr>
          <a:lstStyle/>
          <a:p>
            <a:r>
              <a:rPr lang="sr-Latn-RS" smtClean="0"/>
              <a:t>Niskopropusnim filtrom ukloniti komponente ulaznog signala čija je frekvencija veća od polovine frekvencije odmjeravanja</a:t>
            </a:r>
          </a:p>
          <a:p>
            <a:r>
              <a:rPr lang="sr-Latn-RS" smtClean="0"/>
              <a:t>Niskopropusno filtriranje je potrebno i kod promjene brzine odmjeravanja</a:t>
            </a:r>
          </a:p>
          <a:p>
            <a:pPr lvl="1"/>
            <a:r>
              <a:rPr lang="sr-Latn-RS" smtClean="0"/>
              <a:t>Npr. promjena veličine slike</a:t>
            </a:r>
          </a:p>
          <a:p>
            <a:r>
              <a:rPr lang="sr-Latn-RS" smtClean="0"/>
              <a:t>Predfiltar ili antialiasing filtar</a:t>
            </a:r>
            <a:endParaRPr lang="en-GB"/>
          </a:p>
        </p:txBody>
      </p:sp>
      <p:sp>
        <p:nvSpPr>
          <p:cNvPr id="2" name="Title 1"/>
          <p:cNvSpPr>
            <a:spLocks noGrp="1"/>
          </p:cNvSpPr>
          <p:nvPr>
            <p:ph type="title"/>
          </p:nvPr>
        </p:nvSpPr>
        <p:spPr/>
        <p:txBody>
          <a:bodyPr/>
          <a:lstStyle/>
          <a:p>
            <a:r>
              <a:rPr lang="sr-Latn-RS" smtClean="0"/>
              <a:t>Kako izbjeći preklapanje spektra?</a:t>
            </a:r>
            <a:endParaRPr lang="en-GB"/>
          </a:p>
        </p:txBody>
      </p:sp>
      <p:sp>
        <p:nvSpPr>
          <p:cNvPr id="7" name="Rectangle 6"/>
          <p:cNvSpPr/>
          <p:nvPr/>
        </p:nvSpPr>
        <p:spPr>
          <a:xfrm>
            <a:off x="1643042" y="4786322"/>
            <a:ext cx="2143140"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mtClean="0"/>
              <a:t>Antialiasing</a:t>
            </a:r>
          </a:p>
          <a:p>
            <a:pPr algn="ctr"/>
            <a:r>
              <a:rPr lang="sr-Latn-RS" smtClean="0"/>
              <a:t>filtar</a:t>
            </a:r>
            <a:endParaRPr lang="en-GB"/>
          </a:p>
        </p:txBody>
      </p:sp>
      <p:sp>
        <p:nvSpPr>
          <p:cNvPr id="8" name="Rectangle 7"/>
          <p:cNvSpPr/>
          <p:nvPr/>
        </p:nvSpPr>
        <p:spPr>
          <a:xfrm>
            <a:off x="5143504" y="4786322"/>
            <a:ext cx="2143140"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mtClean="0"/>
              <a:t>A/D konvertor</a:t>
            </a:r>
            <a:endParaRPr lang="en-GB"/>
          </a:p>
        </p:txBody>
      </p:sp>
      <p:cxnSp>
        <p:nvCxnSpPr>
          <p:cNvPr id="10" name="Straight Arrow Connector 9"/>
          <p:cNvCxnSpPr>
            <a:endCxn id="7" idx="1"/>
          </p:cNvCxnSpPr>
          <p:nvPr/>
        </p:nvCxnSpPr>
        <p:spPr>
          <a:xfrm>
            <a:off x="285720" y="5214950"/>
            <a:ext cx="1357322"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3"/>
            <a:endCxn id="8" idx="1"/>
          </p:cNvCxnSpPr>
          <p:nvPr/>
        </p:nvCxnSpPr>
        <p:spPr>
          <a:xfrm>
            <a:off x="3786182" y="5214950"/>
            <a:ext cx="1357322"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072330" y="5214950"/>
            <a:ext cx="1357322"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57158" y="4572008"/>
            <a:ext cx="1143008" cy="646331"/>
          </a:xfrm>
          <a:prstGeom prst="rect">
            <a:avLst/>
          </a:prstGeom>
          <a:noFill/>
        </p:spPr>
        <p:txBody>
          <a:bodyPr wrap="square" rtlCol="0">
            <a:spAutoFit/>
          </a:bodyPr>
          <a:lstStyle/>
          <a:p>
            <a:pPr algn="ctr"/>
            <a:r>
              <a:rPr lang="sr-Latn-RS" smtClean="0"/>
              <a:t>Analogni signal</a:t>
            </a:r>
            <a:endParaRPr lang="en-GB"/>
          </a:p>
        </p:txBody>
      </p:sp>
      <p:sp>
        <p:nvSpPr>
          <p:cNvPr id="16" name="TextBox 15"/>
          <p:cNvSpPr txBox="1"/>
          <p:nvPr/>
        </p:nvSpPr>
        <p:spPr>
          <a:xfrm>
            <a:off x="7143768" y="4572008"/>
            <a:ext cx="1214446" cy="646331"/>
          </a:xfrm>
          <a:prstGeom prst="rect">
            <a:avLst/>
          </a:prstGeom>
          <a:noFill/>
        </p:spPr>
        <p:txBody>
          <a:bodyPr wrap="square" rtlCol="0">
            <a:spAutoFit/>
          </a:bodyPr>
          <a:lstStyle/>
          <a:p>
            <a:pPr algn="ctr"/>
            <a:r>
              <a:rPr lang="sr-Latn-RS" smtClean="0"/>
              <a:t>Digitalni signal</a:t>
            </a:r>
            <a:endParaRPr lang="en-GB"/>
          </a:p>
        </p:txBody>
      </p:sp>
      <p:sp>
        <p:nvSpPr>
          <p:cNvPr id="17" name="TextBox 16"/>
          <p:cNvSpPr txBox="1"/>
          <p:nvPr/>
        </p:nvSpPr>
        <p:spPr>
          <a:xfrm>
            <a:off x="3786182" y="4286256"/>
            <a:ext cx="1428760" cy="923330"/>
          </a:xfrm>
          <a:prstGeom prst="rect">
            <a:avLst/>
          </a:prstGeom>
          <a:noFill/>
        </p:spPr>
        <p:txBody>
          <a:bodyPr wrap="square" rtlCol="0">
            <a:spAutoFit/>
          </a:bodyPr>
          <a:lstStyle/>
          <a:p>
            <a:pPr algn="ctr"/>
            <a:r>
              <a:rPr lang="sr-Latn-RS" smtClean="0"/>
              <a:t>Frekvencijski ograničen signal</a:t>
            </a:r>
            <a:endParaRPr lang="en-GB"/>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Kvantizacija signala</a:t>
            </a:r>
            <a:endParaRPr lang="en-GB"/>
          </a:p>
        </p:txBody>
      </p:sp>
      <p:sp>
        <p:nvSpPr>
          <p:cNvPr id="3" name="Content Placeholder 2"/>
          <p:cNvSpPr>
            <a:spLocks noGrp="1"/>
          </p:cNvSpPr>
          <p:nvPr>
            <p:ph idx="1"/>
          </p:nvPr>
        </p:nvSpPr>
        <p:spPr>
          <a:xfrm>
            <a:off x="457200" y="1600200"/>
            <a:ext cx="4114800" cy="4525963"/>
          </a:xfrm>
        </p:spPr>
        <p:txBody>
          <a:bodyPr>
            <a:normAutofit fontScale="62500" lnSpcReduction="20000"/>
          </a:bodyPr>
          <a:lstStyle/>
          <a:p>
            <a:r>
              <a:rPr lang="sr-Latn-RS" smtClean="0"/>
              <a:t>Kvantizacija signala je diskretizacija njegovih vrijednosti</a:t>
            </a:r>
          </a:p>
          <a:p>
            <a:r>
              <a:rPr lang="sr-Latn-RS" smtClean="0"/>
              <a:t>Vrijednosti koje kvantovani signal može poprimiti su </a:t>
            </a:r>
            <a:r>
              <a:rPr lang="sr-Latn-RS" b="1" smtClean="0"/>
              <a:t>nivoi kvantizacije</a:t>
            </a:r>
            <a:endParaRPr lang="sr-Latn-RS" smtClean="0"/>
          </a:p>
          <a:p>
            <a:r>
              <a:rPr lang="sr-Latn-RS" smtClean="0"/>
              <a:t>Razmak između nivoa kvantizacije je </a:t>
            </a:r>
            <a:r>
              <a:rPr lang="sr-Latn-RS" b="1" smtClean="0"/>
              <a:t>korak kvantizacije</a:t>
            </a:r>
            <a:endParaRPr lang="sr-Latn-RS" smtClean="0"/>
          </a:p>
          <a:p>
            <a:r>
              <a:rPr lang="sr-Latn-RS" smtClean="0"/>
              <a:t>Broj nivoa kvantizacije zavisi od broja bita koji su na raspolaganju za kodovanje jednog odmjerka</a:t>
            </a:r>
          </a:p>
          <a:p>
            <a:pPr lvl="1"/>
            <a:r>
              <a:rPr lang="en-GB" smtClean="0"/>
              <a:t>N</a:t>
            </a:r>
            <a:r>
              <a:rPr lang="sr-Latn-RS" smtClean="0"/>
              <a:t>pr. sa 8 bita se može predstaviti 2</a:t>
            </a:r>
            <a:r>
              <a:rPr lang="sr-Latn-RS" baseline="30000" smtClean="0"/>
              <a:t>8 </a:t>
            </a:r>
            <a:r>
              <a:rPr lang="sr-Latn-RS" smtClean="0"/>
              <a:t>= 256 nivoa</a:t>
            </a:r>
          </a:p>
          <a:p>
            <a:r>
              <a:rPr lang="sr-Latn-RS" smtClean="0"/>
              <a:t>Korak kvantizacije može biti fiksan (</a:t>
            </a:r>
            <a:r>
              <a:rPr lang="sr-Latn-RS" b="1" smtClean="0"/>
              <a:t>uniformna kvantizacija</a:t>
            </a:r>
            <a:r>
              <a:rPr lang="sr-Latn-RS" smtClean="0"/>
              <a:t>) ili promjenljiv (</a:t>
            </a:r>
            <a:r>
              <a:rPr lang="sr-Latn-RS" b="1" smtClean="0"/>
              <a:t>neuniformna kvantizacija</a:t>
            </a:r>
            <a:r>
              <a:rPr lang="sr-Latn-RS" smtClean="0"/>
              <a:t>)</a:t>
            </a:r>
            <a:endParaRPr lang="en-GB"/>
          </a:p>
        </p:txBody>
      </p:sp>
      <p:pic>
        <p:nvPicPr>
          <p:cNvPr id="4" name="Picture 3"/>
          <p:cNvPicPr>
            <a:picLocks noChangeAspect="1" noChangeArrowheads="1"/>
          </p:cNvPicPr>
          <p:nvPr/>
        </p:nvPicPr>
        <p:blipFill>
          <a:blip r:embed="rId3" cstate="print"/>
          <a:srcRect/>
          <a:stretch>
            <a:fillRect/>
          </a:stretch>
        </p:blipFill>
        <p:spPr bwMode="auto">
          <a:xfrm>
            <a:off x="4143372" y="1714488"/>
            <a:ext cx="5334000" cy="4000500"/>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smtClean="0"/>
              <a:t>Uticaj kvantizacije na količinu podataka i kvalitet signala</a:t>
            </a:r>
            <a:endParaRPr lang="en-GB"/>
          </a:p>
        </p:txBody>
      </p:sp>
      <p:sp>
        <p:nvSpPr>
          <p:cNvPr id="3" name="Text Placeholder 2"/>
          <p:cNvSpPr>
            <a:spLocks noGrp="1"/>
          </p:cNvSpPr>
          <p:nvPr>
            <p:ph type="body" idx="1"/>
          </p:nvPr>
        </p:nvSpPr>
        <p:spPr/>
        <p:txBody>
          <a:bodyPr/>
          <a:lstStyle/>
          <a:p>
            <a:r>
              <a:rPr lang="sr-Latn-RS" smtClean="0"/>
              <a:t>Kako kvantizacija utiče na količinu podataka?</a:t>
            </a:r>
            <a:endParaRPr lang="en-GB"/>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smtClean="0"/>
              <a:t>Uticaj kvantizacije na količinu podataka i kvalitet signala</a:t>
            </a:r>
            <a:endParaRPr lang="en-GB"/>
          </a:p>
        </p:txBody>
      </p:sp>
      <p:sp>
        <p:nvSpPr>
          <p:cNvPr id="3" name="Text Placeholder 2"/>
          <p:cNvSpPr>
            <a:spLocks noGrp="1"/>
          </p:cNvSpPr>
          <p:nvPr>
            <p:ph type="body" idx="1"/>
          </p:nvPr>
        </p:nvSpPr>
        <p:spPr/>
        <p:txBody>
          <a:bodyPr/>
          <a:lstStyle/>
          <a:p>
            <a:r>
              <a:rPr lang="sr-Latn-RS" smtClean="0"/>
              <a:t>Kako kvantizacija utiče na količinu podataka?</a:t>
            </a:r>
          </a:p>
          <a:p>
            <a:pPr lvl="1"/>
            <a:r>
              <a:rPr lang="sr-Latn-RS" smtClean="0"/>
              <a:t>Ako je korak kvantizacije veći signal se kvantuje sa manje nivoa (grublja kvantizacija) pa je potrebno manje bitova za kodovanje odmjeraka – manja količina podataka</a:t>
            </a:r>
          </a:p>
          <a:p>
            <a:pPr lvl="1"/>
            <a:endParaRPr lang="sr-Latn-RS" smtClean="0"/>
          </a:p>
          <a:p>
            <a:pPr lvl="1"/>
            <a:endParaRPr lang="en-GB"/>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smtClean="0"/>
              <a:t>Uticaj kvantizacije na količinu podataka i kvalitet signala</a:t>
            </a:r>
            <a:endParaRPr lang="en-GB"/>
          </a:p>
        </p:txBody>
      </p:sp>
      <p:sp>
        <p:nvSpPr>
          <p:cNvPr id="3" name="Text Placeholder 2"/>
          <p:cNvSpPr>
            <a:spLocks noGrp="1"/>
          </p:cNvSpPr>
          <p:nvPr>
            <p:ph type="body" idx="1"/>
          </p:nvPr>
        </p:nvSpPr>
        <p:spPr/>
        <p:txBody>
          <a:bodyPr/>
          <a:lstStyle/>
          <a:p>
            <a:r>
              <a:rPr lang="sr-Latn-RS" smtClean="0"/>
              <a:t>Kako kvantizacija utiče na količinu podataka?</a:t>
            </a:r>
          </a:p>
          <a:p>
            <a:pPr lvl="1"/>
            <a:r>
              <a:rPr lang="sr-Latn-RS" smtClean="0"/>
              <a:t>Ako je korak kvantizacije veći signal se kvantuje sa manje nivoa (grublja kvantizacija) pa je potrebno manje bitova za kodovanje odmjeraka – manja količina podataka</a:t>
            </a:r>
          </a:p>
          <a:p>
            <a:r>
              <a:rPr lang="sr-Latn-RS" smtClean="0"/>
              <a:t>Kako kvantizacija utiče na kvalitet signala?</a:t>
            </a:r>
          </a:p>
          <a:p>
            <a:pPr lvl="1"/>
            <a:endParaRPr lang="en-GB"/>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smtClean="0"/>
              <a:t>Uticaj kvantizacije na količinu podataka i kvalitet signala</a:t>
            </a:r>
            <a:endParaRPr lang="en-GB"/>
          </a:p>
        </p:txBody>
      </p:sp>
      <p:sp>
        <p:nvSpPr>
          <p:cNvPr id="3" name="Text Placeholder 2"/>
          <p:cNvSpPr>
            <a:spLocks noGrp="1"/>
          </p:cNvSpPr>
          <p:nvPr>
            <p:ph type="body" idx="1"/>
          </p:nvPr>
        </p:nvSpPr>
        <p:spPr/>
        <p:txBody>
          <a:bodyPr>
            <a:normAutofit lnSpcReduction="10000"/>
          </a:bodyPr>
          <a:lstStyle/>
          <a:p>
            <a:r>
              <a:rPr lang="sr-Latn-RS" smtClean="0"/>
              <a:t>Kako kvantizacija utiče na količinu podataka?</a:t>
            </a:r>
          </a:p>
          <a:p>
            <a:pPr lvl="1"/>
            <a:r>
              <a:rPr lang="sr-Latn-RS" smtClean="0"/>
              <a:t>Ako je korak kvantizacije veći signal se kvantuje sa manje nivoa (grublja kvantizacija) pa je potrebno manje bitova za kodovanje odmjeraka – manja količina podataka</a:t>
            </a:r>
          </a:p>
          <a:p>
            <a:r>
              <a:rPr lang="sr-Latn-RS" smtClean="0"/>
              <a:t>Kako kvantizacija utiče na kvalitet signala?</a:t>
            </a:r>
          </a:p>
          <a:p>
            <a:pPr lvl="1"/>
            <a:r>
              <a:rPr lang="sr-Latn-RS" smtClean="0"/>
              <a:t>Kvantizacijom se unosi greška u reprezentaciju signala – </a:t>
            </a:r>
            <a:r>
              <a:rPr lang="sr-Latn-RS" smtClean="0">
                <a:solidFill>
                  <a:schemeClr val="tx2"/>
                </a:solidFill>
              </a:rPr>
              <a:t>šum kvantizacije</a:t>
            </a:r>
          </a:p>
          <a:p>
            <a:pPr lvl="1"/>
            <a:r>
              <a:rPr lang="sr-Latn-RS" smtClean="0"/>
              <a:t>Grublja kvantizacija povlači izraženiji šum kvantizacije čime je kvalitet signala lošiji</a:t>
            </a:r>
            <a:endParaRPr lang="en-GB"/>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mtClean="0"/>
              <a:t>Kvantizacija intenziteta piksela</a:t>
            </a:r>
            <a:endParaRPr lang="en-GB"/>
          </a:p>
        </p:txBody>
      </p:sp>
      <p:sp>
        <p:nvSpPr>
          <p:cNvPr id="3" name="Text Placeholder 2"/>
          <p:cNvSpPr>
            <a:spLocks noGrp="1"/>
          </p:cNvSpPr>
          <p:nvPr>
            <p:ph type="body" idx="1"/>
          </p:nvPr>
        </p:nvSpPr>
        <p:spPr>
          <a:xfrm>
            <a:off x="457200" y="1600200"/>
            <a:ext cx="4186238" cy="4525963"/>
          </a:xfrm>
        </p:spPr>
        <p:txBody>
          <a:bodyPr>
            <a:normAutofit fontScale="70000" lnSpcReduction="20000"/>
          </a:bodyPr>
          <a:lstStyle/>
          <a:p>
            <a:r>
              <a:rPr lang="sr-Latn-RS" smtClean="0"/>
              <a:t>Kvantizacija vrijednosti intenziteta piksela na slici sa različitim brojem kvantizacionih nivoa – 2, 4, 8, 16, 32, 64, 128, 256 (odozdo prema gore)</a:t>
            </a:r>
          </a:p>
          <a:p>
            <a:r>
              <a:rPr lang="sr-Latn-RS" smtClean="0"/>
              <a:t>Pri malom broju nivoa vidljivi su prelazi između nijansi sive – </a:t>
            </a:r>
            <a:r>
              <a:rPr lang="sr-Latn-RS" smtClean="0">
                <a:solidFill>
                  <a:schemeClr val="tx2"/>
                </a:solidFill>
              </a:rPr>
              <a:t>banding</a:t>
            </a:r>
          </a:p>
          <a:p>
            <a:r>
              <a:rPr lang="sr-Latn-RS" smtClean="0"/>
              <a:t>Sa povećanjem broja nivoa dobija se utisak kontinuirane promjene intenziteta zato što ljudsko oko nije u stanju da razlikuje više od oko 200 različitih nijansi jedne boje</a:t>
            </a:r>
            <a:endParaRPr lang="sr-Latn-RS"/>
          </a:p>
        </p:txBody>
      </p:sp>
      <p:pic>
        <p:nvPicPr>
          <p:cNvPr id="23554" name="Picture 2"/>
          <p:cNvPicPr>
            <a:picLocks noChangeAspect="1" noChangeArrowheads="1"/>
          </p:cNvPicPr>
          <p:nvPr/>
        </p:nvPicPr>
        <p:blipFill>
          <a:blip r:embed="rId3" cstate="print"/>
          <a:srcRect/>
          <a:stretch>
            <a:fillRect/>
          </a:stretch>
        </p:blipFill>
        <p:spPr bwMode="auto">
          <a:xfrm>
            <a:off x="4857752" y="1357298"/>
            <a:ext cx="4152900" cy="4819650"/>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Posterizacija</a:t>
            </a:r>
            <a:endParaRPr lang="en-GB"/>
          </a:p>
        </p:txBody>
      </p:sp>
      <p:sp>
        <p:nvSpPr>
          <p:cNvPr id="3" name="Text Placeholder 2"/>
          <p:cNvSpPr>
            <a:spLocks noGrp="1"/>
          </p:cNvSpPr>
          <p:nvPr>
            <p:ph type="body" idx="1"/>
          </p:nvPr>
        </p:nvSpPr>
        <p:spPr>
          <a:xfrm>
            <a:off x="457200" y="1600200"/>
            <a:ext cx="4186238" cy="4525963"/>
          </a:xfrm>
        </p:spPr>
        <p:txBody>
          <a:bodyPr>
            <a:normAutofit fontScale="92500" lnSpcReduction="10000"/>
          </a:bodyPr>
          <a:lstStyle/>
          <a:p>
            <a:r>
              <a:rPr lang="sr-Latn-RS" smtClean="0"/>
              <a:t>Smanjenjem broja kvantizacionih nivoa u reprezentaciji slike dobija se efekat poznat kao </a:t>
            </a:r>
            <a:r>
              <a:rPr lang="sr-Latn-RS" smtClean="0">
                <a:solidFill>
                  <a:schemeClr val="tx2"/>
                </a:solidFill>
              </a:rPr>
              <a:t>posterizacija</a:t>
            </a:r>
          </a:p>
          <a:p>
            <a:pPr lvl="1"/>
            <a:r>
              <a:rPr lang="sr-Latn-RS" smtClean="0"/>
              <a:t>Neželjena posterizacija – banding</a:t>
            </a:r>
          </a:p>
          <a:p>
            <a:pPr lvl="1"/>
            <a:r>
              <a:rPr lang="sr-Latn-RS" smtClean="0"/>
              <a:t>Posterizacija kao fotografski efekat – prisutna u softveru za obradu slike</a:t>
            </a:r>
            <a:endParaRPr lang="en-GB"/>
          </a:p>
        </p:txBody>
      </p:sp>
      <p:pic>
        <p:nvPicPr>
          <p:cNvPr id="5" name="Picture 4" descr="Posterization_example.jpg"/>
          <p:cNvPicPr>
            <a:picLocks noChangeAspect="1"/>
          </p:cNvPicPr>
          <p:nvPr/>
        </p:nvPicPr>
        <p:blipFill>
          <a:blip r:embed="rId2" cstate="print"/>
          <a:stretch>
            <a:fillRect/>
          </a:stretch>
        </p:blipFill>
        <p:spPr>
          <a:xfrm>
            <a:off x="5072066" y="1214422"/>
            <a:ext cx="3626094" cy="4929222"/>
          </a:xfrm>
          <a:prstGeom prst="rect">
            <a:avLst/>
          </a:prstGeom>
        </p:spPr>
      </p:pic>
      <p:sp>
        <p:nvSpPr>
          <p:cNvPr id="6" name="TextBox 5"/>
          <p:cNvSpPr txBox="1"/>
          <p:nvPr/>
        </p:nvSpPr>
        <p:spPr>
          <a:xfrm>
            <a:off x="5072066" y="6357958"/>
            <a:ext cx="3643338" cy="369332"/>
          </a:xfrm>
          <a:prstGeom prst="rect">
            <a:avLst/>
          </a:prstGeom>
          <a:noFill/>
        </p:spPr>
        <p:txBody>
          <a:bodyPr wrap="square" rtlCol="0">
            <a:spAutoFit/>
          </a:bodyPr>
          <a:lstStyle/>
          <a:p>
            <a:r>
              <a:rPr lang="sr-Latn-RS" smtClean="0"/>
              <a:t>Izvor: Wikipedia</a:t>
            </a: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Analogni signal</a:t>
            </a:r>
            <a:endParaRPr lang="en-GB"/>
          </a:p>
        </p:txBody>
      </p:sp>
      <p:sp>
        <p:nvSpPr>
          <p:cNvPr id="3" name="Content Placeholder 2"/>
          <p:cNvSpPr>
            <a:spLocks noGrp="1"/>
          </p:cNvSpPr>
          <p:nvPr>
            <p:ph idx="1"/>
          </p:nvPr>
        </p:nvSpPr>
        <p:spPr>
          <a:xfrm>
            <a:off x="457200" y="1142984"/>
            <a:ext cx="8229600" cy="2071702"/>
          </a:xfrm>
        </p:spPr>
        <p:txBody>
          <a:bodyPr>
            <a:normAutofit fontScale="62500" lnSpcReduction="20000"/>
          </a:bodyPr>
          <a:lstStyle/>
          <a:p>
            <a:r>
              <a:rPr lang="sr-Latn-RS" smtClean="0"/>
              <a:t>Ako je signal određen u svakoj tački vremena/prostora i uz to njegove vrijednosti mogu biti proizvoljni realni brojevi govorimo o </a:t>
            </a:r>
            <a:r>
              <a:rPr lang="sr-Latn-RS" smtClean="0">
                <a:solidFill>
                  <a:srgbClr val="FF0000"/>
                </a:solidFill>
              </a:rPr>
              <a:t>analognom signalu</a:t>
            </a:r>
            <a:endParaRPr lang="en-US" smtClean="0">
              <a:solidFill>
                <a:srgbClr val="FF0000"/>
              </a:solidFill>
            </a:endParaRPr>
          </a:p>
          <a:p>
            <a:r>
              <a:rPr lang="en-US" smtClean="0"/>
              <a:t>Signal je </a:t>
            </a:r>
            <a:r>
              <a:rPr lang="en-US" smtClean="0">
                <a:solidFill>
                  <a:schemeClr val="tx2"/>
                </a:solidFill>
              </a:rPr>
              <a:t>kontinualan </a:t>
            </a:r>
            <a:r>
              <a:rPr lang="en-US" smtClean="0"/>
              <a:t>u vremenu/prostoru i </a:t>
            </a:r>
            <a:r>
              <a:rPr lang="en-US" smtClean="0"/>
              <a:t>amplitudi</a:t>
            </a:r>
            <a:endParaRPr lang="sr-Latn-RS" smtClean="0"/>
          </a:p>
          <a:p>
            <a:r>
              <a:rPr lang="sr-Latn-RS" smtClean="0">
                <a:solidFill>
                  <a:schemeClr val="tx2"/>
                </a:solidFill>
              </a:rPr>
              <a:t>Matematička reprezentacija – </a:t>
            </a:r>
            <a:r>
              <a:rPr lang="sr-Latn-RS" smtClean="0">
                <a:solidFill>
                  <a:srgbClr val="C00000"/>
                </a:solidFill>
              </a:rPr>
              <a:t>funkcija</a:t>
            </a:r>
          </a:p>
          <a:p>
            <a:pPr lvl="1"/>
            <a:r>
              <a:rPr lang="sr-Latn-RS" smtClean="0"/>
              <a:t>Vremena</a:t>
            </a:r>
          </a:p>
          <a:p>
            <a:pPr lvl="1"/>
            <a:r>
              <a:rPr lang="sr-Latn-RS" smtClean="0"/>
              <a:t>Prostornih koordinata</a:t>
            </a:r>
            <a:endParaRPr lang="sr-Latn-RS" smtClean="0"/>
          </a:p>
          <a:p>
            <a:endParaRPr lang="en-GB"/>
          </a:p>
        </p:txBody>
      </p:sp>
      <p:pic>
        <p:nvPicPr>
          <p:cNvPr id="1027" name="Picture 3"/>
          <p:cNvPicPr>
            <a:picLocks noChangeAspect="1" noChangeArrowheads="1"/>
          </p:cNvPicPr>
          <p:nvPr/>
        </p:nvPicPr>
        <p:blipFill>
          <a:blip r:embed="rId4" cstate="print"/>
          <a:srcRect/>
          <a:stretch>
            <a:fillRect/>
          </a:stretch>
        </p:blipFill>
        <p:spPr bwMode="auto">
          <a:xfrm>
            <a:off x="1905000" y="2857524"/>
            <a:ext cx="5334000" cy="4000500"/>
          </a:xfrm>
          <a:prstGeom prst="rect">
            <a:avLst/>
          </a:prstGeom>
          <a:noFill/>
          <a:ln w="9525">
            <a:noFill/>
            <a:miter lim="800000"/>
            <a:headEnd/>
            <a:tailEnd/>
          </a:ln>
          <a:effectLst/>
        </p:spPr>
      </p:pic>
      <p:pic>
        <p:nvPicPr>
          <p:cNvPr id="6" name="banjo.wav">
            <a:hlinkClick r:id="" action="ppaction://media"/>
          </p:cNvPr>
          <p:cNvPicPr>
            <a:picLocks noRot="1" noChangeAspect="1"/>
          </p:cNvPicPr>
          <p:nvPr>
            <a:wavAudioFile r:embed="rId1" name="banjo.wav"/>
          </p:nvPr>
        </p:nvPicPr>
        <p:blipFill>
          <a:blip r:embed="rId5" cstate="print"/>
          <a:stretch>
            <a:fillRect/>
          </a:stretch>
        </p:blipFill>
        <p:spPr>
          <a:xfrm>
            <a:off x="1214414" y="4643446"/>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6"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Digitalizacija signala</a:t>
            </a:r>
            <a:endParaRPr lang="en-GB"/>
          </a:p>
        </p:txBody>
      </p:sp>
      <p:sp>
        <p:nvSpPr>
          <p:cNvPr id="3" name="Content Placeholder 2"/>
          <p:cNvSpPr>
            <a:spLocks noGrp="1"/>
          </p:cNvSpPr>
          <p:nvPr>
            <p:ph idx="1"/>
          </p:nvPr>
        </p:nvSpPr>
        <p:spPr/>
        <p:txBody>
          <a:bodyPr/>
          <a:lstStyle/>
          <a:p>
            <a:r>
              <a:rPr lang="sr-Latn-RS" smtClean="0"/>
              <a:t>Prilikom digitalizacije signala potrebno je odgovoriti na tri pitanja:</a:t>
            </a:r>
          </a:p>
          <a:p>
            <a:pPr marL="914400" lvl="1" indent="-514350">
              <a:buFont typeface="+mj-lt"/>
              <a:buAutoNum type="arabicPeriod"/>
            </a:pPr>
            <a:r>
              <a:rPr lang="sr-Latn-RS" smtClean="0"/>
              <a:t>Kolika je brzina odmjeravanja?</a:t>
            </a:r>
          </a:p>
          <a:p>
            <a:pPr marL="914400" lvl="1" indent="-514350">
              <a:buFont typeface="+mj-lt"/>
              <a:buAutoNum type="arabicPeriod"/>
            </a:pPr>
            <a:r>
              <a:rPr lang="sr-Latn-RS" smtClean="0"/>
              <a:t>Koliko mora biti fina kvantizacija i da li je kvantizacija uniformna?</a:t>
            </a:r>
          </a:p>
          <a:p>
            <a:pPr marL="914400" lvl="1" indent="-514350">
              <a:buFont typeface="+mj-lt"/>
              <a:buAutoNum type="arabicPeriod"/>
            </a:pPr>
            <a:r>
              <a:rPr lang="sr-Latn-RS" smtClean="0"/>
              <a:t>U kom formatu će biti kodovani podaci (kakav je format fajla)?</a:t>
            </a: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Digitalni podaci</a:t>
            </a:r>
            <a:endParaRPr lang="en-GB"/>
          </a:p>
        </p:txBody>
      </p:sp>
      <p:sp>
        <p:nvSpPr>
          <p:cNvPr id="3" name="Content Placeholder 2"/>
          <p:cNvSpPr>
            <a:spLocks noGrp="1"/>
          </p:cNvSpPr>
          <p:nvPr>
            <p:ph idx="1"/>
          </p:nvPr>
        </p:nvSpPr>
        <p:spPr/>
        <p:txBody>
          <a:bodyPr>
            <a:normAutofit fontScale="92500" lnSpcReduction="20000"/>
          </a:bodyPr>
          <a:lstStyle/>
          <a:p>
            <a:r>
              <a:rPr lang="sr-Latn-RS" smtClean="0"/>
              <a:t>Osnovna jedinica podataka u digitalnom računaru je </a:t>
            </a:r>
            <a:r>
              <a:rPr lang="sr-Latn-RS" b="1" smtClean="0"/>
              <a:t>bit</a:t>
            </a:r>
          </a:p>
          <a:p>
            <a:r>
              <a:rPr lang="sr-Latn-RS" smtClean="0"/>
              <a:t>Bit može imati jednu od dvije vrijednosti (obično se smatra da su to 0 i 1)</a:t>
            </a:r>
          </a:p>
          <a:p>
            <a:r>
              <a:rPr lang="sr-Latn-RS" smtClean="0"/>
              <a:t>Jedan </a:t>
            </a:r>
            <a:r>
              <a:rPr lang="sr-Latn-RS" b="1" smtClean="0"/>
              <a:t>bajt</a:t>
            </a:r>
            <a:r>
              <a:rPr lang="sr-Latn-RS" smtClean="0"/>
              <a:t> je grupa od </a:t>
            </a:r>
            <a:r>
              <a:rPr lang="sr-Latn-RS" i="1" smtClean="0"/>
              <a:t>osam bita</a:t>
            </a:r>
          </a:p>
          <a:p>
            <a:r>
              <a:rPr lang="sr-Latn-RS" smtClean="0"/>
              <a:t>Memorija današnjih računara je konačna – može se čuvati samo konačan broj elemenata niza + vrijednosti elemenata moraju biti iz konačnog  skupa diskretnih vrijednosti</a:t>
            </a:r>
          </a:p>
          <a:p>
            <a:r>
              <a:rPr lang="sr-Latn-RS" smtClean="0"/>
              <a:t>Pomoću </a:t>
            </a:r>
            <a:r>
              <a:rPr lang="sr-Latn-RS" i="1" smtClean="0"/>
              <a:t>n </a:t>
            </a:r>
            <a:r>
              <a:rPr lang="sr-Latn-RS" smtClean="0"/>
              <a:t>bita moguće je predstaviti 2</a:t>
            </a:r>
            <a:r>
              <a:rPr lang="sr-Latn-RS" i="1" baseline="30000" smtClean="0"/>
              <a:t>n</a:t>
            </a:r>
            <a:r>
              <a:rPr lang="sr-Latn-RS" baseline="30000" smtClean="0"/>
              <a:t> </a:t>
            </a:r>
            <a:r>
              <a:rPr lang="sr-Latn-RS" smtClean="0"/>
              <a:t>različitih vrijednosti</a:t>
            </a:r>
          </a:p>
          <a:p>
            <a:endParaRPr lang="en-GB"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Diskretni signal</a:t>
            </a:r>
            <a:endParaRPr lang="en-GB"/>
          </a:p>
        </p:txBody>
      </p:sp>
      <p:sp>
        <p:nvSpPr>
          <p:cNvPr id="3" name="Content Placeholder 2"/>
          <p:cNvSpPr>
            <a:spLocks noGrp="1"/>
          </p:cNvSpPr>
          <p:nvPr>
            <p:ph idx="1"/>
          </p:nvPr>
        </p:nvSpPr>
        <p:spPr>
          <a:xfrm>
            <a:off x="457200" y="1428736"/>
            <a:ext cx="8229600" cy="1643075"/>
          </a:xfrm>
        </p:spPr>
        <p:txBody>
          <a:bodyPr>
            <a:normAutofit fontScale="85000" lnSpcReduction="20000"/>
          </a:bodyPr>
          <a:lstStyle/>
          <a:p>
            <a:r>
              <a:rPr lang="sr-Latn-RS" sz="2800" b="1" smtClean="0"/>
              <a:t>Diskretni signal </a:t>
            </a:r>
            <a:r>
              <a:rPr lang="sr-Latn-RS" sz="2800" smtClean="0"/>
              <a:t>je definisan samo u određenim (diskretnim) vremenskim trenucima, a njegova vrijednost može biti proizvoljan realan </a:t>
            </a:r>
            <a:r>
              <a:rPr lang="sr-Latn-RS" sz="2800" smtClean="0"/>
              <a:t>broj</a:t>
            </a:r>
          </a:p>
          <a:p>
            <a:r>
              <a:rPr lang="sr-Latn-RS" sz="2800" smtClean="0"/>
              <a:t>Matematička reprezentacija – </a:t>
            </a:r>
            <a:r>
              <a:rPr lang="sr-Latn-RS" sz="2800" smtClean="0">
                <a:solidFill>
                  <a:srgbClr val="C00000"/>
                </a:solidFill>
              </a:rPr>
              <a:t>numerički niz </a:t>
            </a:r>
          </a:p>
          <a:p>
            <a:pPr lvl="1"/>
            <a:r>
              <a:rPr lang="sr-Latn-RS" sz="2400" smtClean="0"/>
              <a:t>Elementi niza – realni brojevi</a:t>
            </a:r>
          </a:p>
        </p:txBody>
      </p:sp>
      <p:pic>
        <p:nvPicPr>
          <p:cNvPr id="2052" name="Picture 4"/>
          <p:cNvPicPr>
            <a:picLocks noChangeAspect="1" noChangeArrowheads="1"/>
          </p:cNvPicPr>
          <p:nvPr/>
        </p:nvPicPr>
        <p:blipFill>
          <a:blip r:embed="rId3" cstate="print"/>
          <a:srcRect/>
          <a:stretch>
            <a:fillRect/>
          </a:stretch>
        </p:blipFill>
        <p:spPr bwMode="auto">
          <a:xfrm>
            <a:off x="1905000" y="2857524"/>
            <a:ext cx="5334000" cy="4000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mtClean="0"/>
              <a:t>Digitalni signal</a:t>
            </a:r>
            <a:endParaRPr lang="en-GB"/>
          </a:p>
        </p:txBody>
      </p:sp>
      <p:sp>
        <p:nvSpPr>
          <p:cNvPr id="3" name="Content Placeholder 2"/>
          <p:cNvSpPr>
            <a:spLocks noGrp="1"/>
          </p:cNvSpPr>
          <p:nvPr>
            <p:ph idx="1"/>
          </p:nvPr>
        </p:nvSpPr>
        <p:spPr>
          <a:xfrm>
            <a:off x="457200" y="1600201"/>
            <a:ext cx="8229600" cy="1471610"/>
          </a:xfrm>
        </p:spPr>
        <p:txBody>
          <a:bodyPr>
            <a:normAutofit fontScale="70000" lnSpcReduction="20000"/>
          </a:bodyPr>
          <a:lstStyle/>
          <a:p>
            <a:r>
              <a:rPr lang="sr-Latn-RS" sz="2800" b="1" smtClean="0"/>
              <a:t>Digitalni signal </a:t>
            </a:r>
            <a:r>
              <a:rPr lang="sr-Latn-RS" sz="2800" smtClean="0"/>
              <a:t>je definisan samo u određenim (diskretnim) vremenskim trenucima i može poprimiti vrijednosti samo iz konačnog skupa diskretnih </a:t>
            </a:r>
            <a:r>
              <a:rPr lang="sr-Latn-RS" sz="2800" smtClean="0"/>
              <a:t>vrijednosti</a:t>
            </a:r>
          </a:p>
          <a:p>
            <a:r>
              <a:rPr lang="sr-Latn-RS" sz="2800" smtClean="0"/>
              <a:t>Matematička reprezentacija – numerički niz</a:t>
            </a:r>
          </a:p>
          <a:p>
            <a:pPr lvl="1"/>
            <a:r>
              <a:rPr lang="sr-Latn-RS" sz="2400" smtClean="0"/>
              <a:t>Elementi niza iz konačnog skupa diskretnih vrijednosti</a:t>
            </a:r>
            <a:endParaRPr lang="en-GB" sz="2400"/>
          </a:p>
        </p:txBody>
      </p:sp>
      <p:pic>
        <p:nvPicPr>
          <p:cNvPr id="3075" name="Picture 3"/>
          <p:cNvPicPr>
            <a:picLocks noChangeAspect="1" noChangeArrowheads="1"/>
          </p:cNvPicPr>
          <p:nvPr/>
        </p:nvPicPr>
        <p:blipFill>
          <a:blip r:embed="rId4" cstate="print"/>
          <a:srcRect/>
          <a:stretch>
            <a:fillRect/>
          </a:stretch>
        </p:blipFill>
        <p:spPr bwMode="auto">
          <a:xfrm>
            <a:off x="1905000" y="2857524"/>
            <a:ext cx="5334000" cy="4000500"/>
          </a:xfrm>
          <a:prstGeom prst="rect">
            <a:avLst/>
          </a:prstGeom>
          <a:noFill/>
          <a:ln w="9525">
            <a:noFill/>
            <a:miter lim="800000"/>
            <a:headEnd/>
            <a:tailEnd/>
          </a:ln>
          <a:effectLst/>
        </p:spPr>
      </p:pic>
      <p:pic>
        <p:nvPicPr>
          <p:cNvPr id="6" name="banjo.wav">
            <a:hlinkClick r:id="" action="ppaction://media"/>
          </p:cNvPr>
          <p:cNvPicPr>
            <a:picLocks noRot="1" noChangeAspect="1"/>
          </p:cNvPicPr>
          <p:nvPr>
            <a:wavAudioFile r:embed="rId1" name="banjo.wav"/>
          </p:nvPr>
        </p:nvPicPr>
        <p:blipFill>
          <a:blip r:embed="rId5" cstate="print"/>
          <a:stretch>
            <a:fillRect/>
          </a:stretch>
        </p:blipFill>
        <p:spPr>
          <a:xfrm>
            <a:off x="1214414" y="4643446"/>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6"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 = A \sin \left(2 \pi F t\right)$&#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 = A \sin \left(2 \pi F t + \phi \right)$&#10;&#10;&#10;\end{document}"/>
  <p:tag name="IGUANATEXSIZE" val="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6081</TotalTime>
  <Words>2466</Words>
  <Application>Microsoft Office PowerPoint</Application>
  <PresentationFormat>On-screen Show (4:3)</PresentationFormat>
  <Paragraphs>267</Paragraphs>
  <Slides>60</Slides>
  <Notes>22</Notes>
  <HiddenSlides>0</HiddenSlides>
  <MMClips>6</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60</vt:i4>
      </vt:variant>
    </vt:vector>
  </HeadingPairs>
  <TitlesOfParts>
    <vt:vector size="63" baseType="lpstr">
      <vt:lpstr>Arial</vt:lpstr>
      <vt:lpstr>Calibri</vt:lpstr>
      <vt:lpstr>Office Theme</vt:lpstr>
      <vt:lpstr>Digitalizacija</vt:lpstr>
      <vt:lpstr>Digitalna multimedija</vt:lpstr>
      <vt:lpstr>Analogni i digitalni podaci</vt:lpstr>
      <vt:lpstr>Analogni i digitalni signali</vt:lpstr>
      <vt:lpstr>Analogni i digitalni signali (nastavak)</vt:lpstr>
      <vt:lpstr>Analogni signal</vt:lpstr>
      <vt:lpstr>Digitalni podaci</vt:lpstr>
      <vt:lpstr>Diskretni signal</vt:lpstr>
      <vt:lpstr>Digitalni signal</vt:lpstr>
      <vt:lpstr>Digitalni podaci</vt:lpstr>
      <vt:lpstr>Digitalni podaci</vt:lpstr>
      <vt:lpstr>Digitalni podaci</vt:lpstr>
      <vt:lpstr>Digitalni podaci</vt:lpstr>
      <vt:lpstr>Digitalizacija</vt:lpstr>
      <vt:lpstr>Digitalizacija</vt:lpstr>
      <vt:lpstr>Odmjeravanje signala</vt:lpstr>
      <vt:lpstr>Kvantizacija signala</vt:lpstr>
      <vt:lpstr>Kodovanje signala</vt:lpstr>
      <vt:lpstr>Digitalizacija signala</vt:lpstr>
      <vt:lpstr>Digitalizacija signala</vt:lpstr>
      <vt:lpstr>Digitalno/analogna konverzija</vt:lpstr>
      <vt:lpstr>Ali...</vt:lpstr>
      <vt:lpstr>Ali...</vt:lpstr>
      <vt:lpstr>Sinusoida</vt:lpstr>
      <vt:lpstr>Parametri sinusoide Amplituda</vt:lpstr>
      <vt:lpstr>Parametri sinusoide Frekvencija</vt:lpstr>
      <vt:lpstr>Parametri sinusoide Frekvencija</vt:lpstr>
      <vt:lpstr>Parametri sinusoide Početna faza</vt:lpstr>
      <vt:lpstr>Odmjeravanje sinusoide</vt:lpstr>
      <vt:lpstr>Odmjeravanje sinusoide</vt:lpstr>
      <vt:lpstr>Odmjeravanje sinusoide (nastavak)</vt:lpstr>
      <vt:lpstr>Odmjeravanje sinusoide (nastavak)</vt:lpstr>
      <vt:lpstr>Kriterijum za odmjeravanje sinusoide</vt:lpstr>
      <vt:lpstr>Šta ako promašimo?</vt:lpstr>
      <vt:lpstr>Dobar primjer na neočekivanom mjestu </vt:lpstr>
      <vt:lpstr>Odmjeravanje okretanja točka 1</vt:lpstr>
      <vt:lpstr>Odmjeravanje okretanja točka 2</vt:lpstr>
      <vt:lpstr>Moiré efekat</vt:lpstr>
      <vt:lpstr>Šta sa signalima iz stvarnog svijeta?</vt:lpstr>
      <vt:lpstr>Frekvencijska reprezentacija signala</vt:lpstr>
      <vt:lpstr>Frekvencijska reprezentacija signala</vt:lpstr>
      <vt:lpstr>Frekvencijska reprezentacija signala (nastavak)</vt:lpstr>
      <vt:lpstr>Frekvencijska reprezentacija signala (nastavak)</vt:lpstr>
      <vt:lpstr>Furijeov red</vt:lpstr>
      <vt:lpstr>Frekvencijska analiza signala (Spektar signala)</vt:lpstr>
      <vt:lpstr>Furijeova analiza signala</vt:lpstr>
      <vt:lpstr>Teorema o odmjeravanju</vt:lpstr>
      <vt:lpstr>Preklapanje spektra</vt:lpstr>
      <vt:lpstr>Efekat preklapanja spektra kod slike</vt:lpstr>
      <vt:lpstr>Efekat preklapanja spektra kod slike</vt:lpstr>
      <vt:lpstr>Kako izbjeći preklapanje spektra?</vt:lpstr>
      <vt:lpstr>Kako izbjeći preklapanje spektra?</vt:lpstr>
      <vt:lpstr>Kvantizacija signala</vt:lpstr>
      <vt:lpstr>Uticaj kvantizacije na količinu podataka i kvalitet signala</vt:lpstr>
      <vt:lpstr>Uticaj kvantizacije na količinu podataka i kvalitet signala</vt:lpstr>
      <vt:lpstr>Uticaj kvantizacije na količinu podataka i kvalitet signala</vt:lpstr>
      <vt:lpstr>Uticaj kvantizacije na količinu podataka i kvalitet signala</vt:lpstr>
      <vt:lpstr>Kvantizacija intenziteta piksela</vt:lpstr>
      <vt:lpstr>Posterizacija</vt:lpstr>
      <vt:lpstr>Digitalizacija signala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vlador</dc:creator>
  <cp:lastModifiedBy>vlador</cp:lastModifiedBy>
  <cp:revision>99</cp:revision>
  <dcterms:created xsi:type="dcterms:W3CDTF">2014-10-08T13:01:11Z</dcterms:created>
  <dcterms:modified xsi:type="dcterms:W3CDTF">2017-03-30T10:43:22Z</dcterms:modified>
</cp:coreProperties>
</file>