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Default Extension="vml" ContentType="application/vnd.openxmlformats-officedocument.vmlDrawing"/>
  <Override PartName="/ppt/tags/tag24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304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69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283" r:id="rId35"/>
    <p:sldId id="284" r:id="rId36"/>
    <p:sldId id="285" r:id="rId37"/>
    <p:sldId id="287" r:id="rId38"/>
    <p:sldId id="297" r:id="rId39"/>
    <p:sldId id="298" r:id="rId40"/>
    <p:sldId id="299" r:id="rId41"/>
    <p:sldId id="300" r:id="rId42"/>
    <p:sldId id="301" r:id="rId43"/>
    <p:sldId id="302" r:id="rId44"/>
    <p:sldId id="303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8FF59-724F-4CE5-B99E-02A0287D8F0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0F33B-F9CE-407B-B11A-AF87A635C55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smtClean="0"/>
              <a:t>Dodavanjem većeg broja članova Furijeovog reda aproksimacija je sve</a:t>
            </a:r>
            <a:r>
              <a:rPr lang="sr-Latn-BA" baseline="0" smtClean="0"/>
              <a:t> bolja. granična vrijednost reda je polazni signal (u ovom slučaju pravougaoni).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42B6E-A24D-481E-9B4D-D645F5DC86D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42B6E-A24D-481E-9B4D-D645F5DC86D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01265-9314-477F-8011-292123EB3079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FT =</a:t>
            </a:r>
            <a:r>
              <a:rPr lang="en-US" baseline="0" smtClean="0"/>
              <a:t> Furijeova transformacija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0F33B-F9CE-407B-B11A-AF87A635C552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E69FD-D296-4F3C-A4B6-3CD365F6946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D006E-30E4-4ACC-B75B-EE5D0401C44C}" type="datetimeFigureOut">
              <a:rPr lang="en-US" smtClean="0"/>
              <a:pPr/>
              <a:t>4/4/2016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9B99D-C40A-49E0-A219-F700D769358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6" Type="http://schemas.openxmlformats.org/officeDocument/2006/relationships/hyperlink" Target="acoustic.wav" TargetMode="External"/><Relationship Id="rId5" Type="http://schemas.openxmlformats.org/officeDocument/2006/relationships/hyperlink" Target="out_trebleshelf.wav" TargetMode="External"/><Relationship Id="rId4" Type="http://schemas.openxmlformats.org/officeDocument/2006/relationships/hyperlink" Target="out_bassshelf.wav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notesSlide" Target="../notesSlides/notesSlide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29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tags" Target="../tags/tag15.xml"/><Relationship Id="rId7" Type="http://schemas.openxmlformats.org/officeDocument/2006/relationships/image" Target="../media/image30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33.png"/><Relationship Id="rId4" Type="http://schemas.openxmlformats.org/officeDocument/2006/relationships/tags" Target="../tags/tag16.xml"/><Relationship Id="rId9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5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Relationship Id="rId5" Type="http://schemas.openxmlformats.org/officeDocument/2006/relationships/hyperlink" Target="out_convreverb_room.wav" TargetMode="External"/><Relationship Id="rId4" Type="http://schemas.openxmlformats.org/officeDocument/2006/relationships/hyperlink" Target="impulse_room.wav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Relationship Id="rId5" Type="http://schemas.openxmlformats.org/officeDocument/2006/relationships/hyperlink" Target="out_convreverb_bathroom.wav" TargetMode="External"/><Relationship Id="rId4" Type="http://schemas.openxmlformats.org/officeDocument/2006/relationships/hyperlink" Target="impulse_bathroom.wav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Relationship Id="rId5" Type="http://schemas.openxmlformats.org/officeDocument/2006/relationships/hyperlink" Target="out_convreverb_cathedral.wav" TargetMode="External"/><Relationship Id="rId4" Type="http://schemas.openxmlformats.org/officeDocument/2006/relationships/hyperlink" Target="impulse_cathedral.wav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Relationship Id="rId6" Type="http://schemas.openxmlformats.org/officeDocument/2006/relationships/hyperlink" Target="dnb_banjo.wav" TargetMode="External"/><Relationship Id="rId5" Type="http://schemas.openxmlformats.org/officeDocument/2006/relationships/hyperlink" Target="dnb5.wav" TargetMode="External"/><Relationship Id="rId4" Type="http://schemas.openxmlformats.org/officeDocument/2006/relationships/hyperlink" Target="banjo.wav" TargetMode="Externa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anoteq.com/" TargetMode="External"/><Relationship Id="rId2" Type="http://schemas.openxmlformats.org/officeDocument/2006/relationships/hyperlink" Target="http://www.audioease.com/Pages/Altiverb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Obrada audio signala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Multimediji</a:t>
            </a:r>
          </a:p>
          <a:p>
            <a:r>
              <a:rPr lang="en-GB" smtClean="0"/>
              <a:t>Tehnolo</a:t>
            </a:r>
            <a:r>
              <a:rPr lang="sr-Latn-BA" smtClean="0"/>
              <a:t>ški fakultet</a:t>
            </a:r>
          </a:p>
          <a:p>
            <a:r>
              <a:rPr lang="sr-Latn-BA" smtClean="0"/>
              <a:t>Univerzitet u Banjoj Luci</a:t>
            </a:r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mtClean="0"/>
              <a:t>Obrada audio signala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smtClean="0"/>
              <a:t>Danas su digitalni audio efekti u osnovi muzičke produkcije</a:t>
            </a:r>
          </a:p>
          <a:p>
            <a:r>
              <a:rPr lang="sr-Latn-RS" smtClean="0"/>
              <a:t>Audio efekti se mogu primjeniti</a:t>
            </a:r>
          </a:p>
          <a:p>
            <a:pPr lvl="1"/>
            <a:r>
              <a:rPr lang="sr-Latn-RS" smtClean="0"/>
              <a:t>Kao dio sinteze zvuka</a:t>
            </a:r>
          </a:p>
          <a:p>
            <a:pPr lvl="1"/>
            <a:r>
              <a:rPr lang="sr-Latn-RS" smtClean="0"/>
              <a:t>Na kraju audio lanca – dio produkcije/masteringa </a:t>
            </a:r>
          </a:p>
          <a:p>
            <a:pPr lvl="1"/>
            <a:r>
              <a:rPr lang="sr-Latn-RS" smtClean="0"/>
              <a:t>Efekti se mogu primjeniti različitim redoslijedom</a:t>
            </a:r>
          </a:p>
          <a:p>
            <a:pPr lvl="1"/>
            <a:r>
              <a:rPr lang="sr-Latn-RS" smtClean="0"/>
              <a:t>Redoslijed primjene efekata je bitan i rezultati mogu biti značajno različiti</a:t>
            </a:r>
          </a:p>
          <a:p>
            <a:pPr lvl="1"/>
            <a:r>
              <a:rPr lang="sr-Latn-RS" smtClean="0"/>
              <a:t>Ne postoji neko pravilo za redoslijed primjene efekata</a:t>
            </a:r>
          </a:p>
          <a:p>
            <a:pPr lvl="1"/>
            <a:r>
              <a:rPr lang="sr-Latn-RS" smtClean="0"/>
              <a:t>Primjer:</a:t>
            </a:r>
          </a:p>
          <a:p>
            <a:pPr lvl="2"/>
            <a:r>
              <a:rPr lang="fr-FR"/>
              <a:t>Compression </a:t>
            </a:r>
            <a:r>
              <a:rPr lang="fr-FR" smtClean="0">
                <a:sym typeface="Symbol"/>
              </a:rPr>
              <a:t></a:t>
            </a:r>
            <a:r>
              <a:rPr lang="fr-FR" smtClean="0"/>
              <a:t> </a:t>
            </a:r>
            <a:r>
              <a:rPr lang="fr-FR"/>
              <a:t>Distortion </a:t>
            </a:r>
            <a:r>
              <a:rPr lang="fr-FR" smtClean="0">
                <a:sym typeface="Symbol"/>
              </a:rPr>
              <a:t></a:t>
            </a:r>
            <a:r>
              <a:rPr lang="fr-FR" smtClean="0"/>
              <a:t> </a:t>
            </a:r>
            <a:r>
              <a:rPr lang="fr-FR"/>
              <a:t>EQ </a:t>
            </a:r>
            <a:r>
              <a:rPr lang="fr-FR" smtClean="0">
                <a:sym typeface="Symbol"/>
              </a:rPr>
              <a:t></a:t>
            </a:r>
            <a:r>
              <a:rPr lang="fr-FR" smtClean="0"/>
              <a:t> </a:t>
            </a:r>
            <a:r>
              <a:rPr lang="fr-FR"/>
              <a:t>Noise Redux </a:t>
            </a:r>
            <a:r>
              <a:rPr lang="fr-FR" smtClean="0">
                <a:sym typeface="Symbol"/>
              </a:rPr>
              <a:t></a:t>
            </a:r>
            <a:r>
              <a:rPr lang="fr-FR" smtClean="0"/>
              <a:t> </a:t>
            </a:r>
            <a:r>
              <a:rPr lang="fr-FR"/>
              <a:t>Amp Sim </a:t>
            </a:r>
            <a:r>
              <a:rPr lang="fr-FR" smtClean="0">
                <a:sym typeface="Symbol"/>
              </a:rPr>
              <a:t></a:t>
            </a:r>
            <a:r>
              <a:rPr lang="fr-FR" smtClean="0"/>
              <a:t> </a:t>
            </a:r>
            <a:r>
              <a:rPr lang="fr-FR"/>
              <a:t>Modulation </a:t>
            </a:r>
            <a:r>
              <a:rPr lang="fr-FR" smtClean="0">
                <a:sym typeface="Symbol"/>
              </a:rPr>
              <a:t></a:t>
            </a:r>
            <a:r>
              <a:rPr lang="fr-FR" smtClean="0"/>
              <a:t> </a:t>
            </a:r>
            <a:r>
              <a:rPr lang="fr-FR"/>
              <a:t>Delay </a:t>
            </a:r>
            <a:r>
              <a:rPr lang="fr-FR" smtClean="0">
                <a:sym typeface="Symbol"/>
              </a:rPr>
              <a:t></a:t>
            </a:r>
            <a:r>
              <a:rPr lang="fr-FR" smtClean="0"/>
              <a:t> </a:t>
            </a:r>
            <a:r>
              <a:rPr lang="fr-FR"/>
              <a:t>Reverb</a:t>
            </a:r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Realizacija efekata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smtClean="0"/>
              <a:t>Digitalni audio efekti se realizuju tehnikama digitalne obrade signala</a:t>
            </a:r>
          </a:p>
          <a:p>
            <a:r>
              <a:rPr lang="sr-Latn-RS" smtClean="0"/>
              <a:t>Efekti se mogu klasifikovati prema načinu obrade signala:</a:t>
            </a:r>
          </a:p>
          <a:p>
            <a:pPr lvl="1"/>
            <a:r>
              <a:rPr lang="sr-Latn-RS" smtClean="0">
                <a:solidFill>
                  <a:schemeClr val="tx2"/>
                </a:solidFill>
              </a:rPr>
              <a:t>Filtriranje</a:t>
            </a:r>
            <a:r>
              <a:rPr lang="sr-Latn-RS" smtClean="0"/>
              <a:t>: nisko/visokopropusni filtri, ekvilajzer</a:t>
            </a:r>
          </a:p>
          <a:p>
            <a:pPr lvl="1"/>
            <a:r>
              <a:rPr lang="sr-Latn-RS" smtClean="0">
                <a:solidFill>
                  <a:schemeClr val="tx2"/>
                </a:solidFill>
              </a:rPr>
              <a:t>Vremenski promjenljivi filtri</a:t>
            </a:r>
            <a:r>
              <a:rPr lang="sr-Latn-RS" smtClean="0"/>
              <a:t>: Wah-wah, phaser</a:t>
            </a:r>
          </a:p>
          <a:p>
            <a:pPr lvl="1"/>
            <a:r>
              <a:rPr lang="sr-Latn-RS" smtClean="0">
                <a:solidFill>
                  <a:schemeClr val="tx2"/>
                </a:solidFill>
              </a:rPr>
              <a:t>Kašnjenja</a:t>
            </a:r>
            <a:r>
              <a:rPr lang="sr-Latn-RS" smtClean="0"/>
              <a:t>: Vibrato, flanger, chorus, eho</a:t>
            </a:r>
          </a:p>
          <a:p>
            <a:pPr lvl="1"/>
            <a:r>
              <a:rPr lang="sr-Latn-RS" smtClean="0">
                <a:solidFill>
                  <a:schemeClr val="tx2"/>
                </a:solidFill>
              </a:rPr>
              <a:t>Modulatori</a:t>
            </a:r>
            <a:r>
              <a:rPr lang="sr-Latn-RS" smtClean="0"/>
              <a:t>: Ring modulacija, tremolo, vibrato</a:t>
            </a:r>
          </a:p>
          <a:p>
            <a:pPr lvl="1"/>
            <a:r>
              <a:rPr lang="sr-Latn-RS" smtClean="0">
                <a:solidFill>
                  <a:schemeClr val="tx2"/>
                </a:solidFill>
              </a:rPr>
              <a:t>Nelinearna obrada</a:t>
            </a:r>
            <a:r>
              <a:rPr lang="sr-Latn-RS" smtClean="0"/>
              <a:t>: Kompresija, limiter, distorzija</a:t>
            </a:r>
          </a:p>
          <a:p>
            <a:pPr lvl="1"/>
            <a:r>
              <a:rPr lang="sr-Latn-RS" smtClean="0">
                <a:solidFill>
                  <a:schemeClr val="tx2"/>
                </a:solidFill>
              </a:rPr>
              <a:t>Specijalni efekti</a:t>
            </a:r>
            <a:r>
              <a:rPr lang="sr-Latn-RS" smtClean="0"/>
              <a:t>: Panning, reverb, surround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Filtriranje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Uklanjanje frekvencijskih komponenata i</a:t>
            </a:r>
            <a:r>
              <a:rPr lang="sr-Latn-BA" smtClean="0"/>
              <a:t>z nekog dijela spektra signala</a:t>
            </a:r>
          </a:p>
          <a:p>
            <a:pPr lvl="1"/>
            <a:r>
              <a:rPr lang="sr-Latn-BA" smtClean="0"/>
              <a:t>Niskopropusni filtar – uklanja visoke frekvencije iz ulaznog signala, a ostavlja niske</a:t>
            </a:r>
          </a:p>
          <a:p>
            <a:pPr lvl="1"/>
            <a:r>
              <a:rPr lang="sr-Latn-BA" smtClean="0"/>
              <a:t>Visokopropusni filtar – uklanja niske frekvencije iz ulaznog signala, a ostavlja visoke</a:t>
            </a:r>
          </a:p>
          <a:p>
            <a:pPr lvl="1"/>
            <a:r>
              <a:rPr lang="sr-Latn-BA" smtClean="0"/>
              <a:t>Filtar propusnik opsega – uklanja frekvencije iz određenog opsega</a:t>
            </a:r>
          </a:p>
          <a:p>
            <a:r>
              <a:rPr lang="sr-Latn-BA" smtClean="0"/>
              <a:t>Komponente najčešće nisu u potpunosti uklonjene već oslabljene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Frekvencijska karakteristika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68760"/>
          </a:xfrm>
        </p:spPr>
        <p:txBody>
          <a:bodyPr>
            <a:normAutofit fontScale="85000" lnSpcReduction="10000"/>
          </a:bodyPr>
          <a:lstStyle/>
          <a:p>
            <a:r>
              <a:rPr lang="en-US" smtClean="0"/>
              <a:t>Filtar je opisan </a:t>
            </a:r>
            <a:r>
              <a:rPr lang="en-US" smtClean="0">
                <a:solidFill>
                  <a:srgbClr val="C00000"/>
                </a:solidFill>
              </a:rPr>
              <a:t>frekvencijskom karakteristikom</a:t>
            </a:r>
          </a:p>
          <a:p>
            <a:r>
              <a:rPr lang="en-US" smtClean="0"/>
              <a:t>Frekvencijska karakteristika </a:t>
            </a:r>
            <a:r>
              <a:rPr lang="sr-Latn-BA" smtClean="0"/>
              <a:t>određuje kako će filtar uticati na pojedine komponente (harmonike) signala</a:t>
            </a:r>
            <a:endParaRPr lang="sr-Latn-BA"/>
          </a:p>
        </p:txBody>
      </p:sp>
      <p:sp>
        <p:nvSpPr>
          <p:cNvPr id="6" name="TextBox 5"/>
          <p:cNvSpPr txBox="1"/>
          <p:nvPr/>
        </p:nvSpPr>
        <p:spPr>
          <a:xfrm>
            <a:off x="1212096" y="320368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Niskopropusni filtar</a:t>
            </a:r>
            <a:endParaRPr lang="sr-Latn-BA"/>
          </a:p>
        </p:txBody>
      </p:sp>
      <p:sp>
        <p:nvSpPr>
          <p:cNvPr id="7" name="TextBox 6"/>
          <p:cNvSpPr txBox="1"/>
          <p:nvPr/>
        </p:nvSpPr>
        <p:spPr>
          <a:xfrm>
            <a:off x="5460568" y="3203684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Visokopropusni filtar</a:t>
            </a:r>
            <a:endParaRPr lang="sr-Latn-BA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504" y="3429000"/>
            <a:ext cx="4224000" cy="31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2456" y="3501008"/>
            <a:ext cx="4224000" cy="31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sz="4000" smtClean="0"/>
              <a:t>Realizacija filtra</a:t>
            </a:r>
            <a:endParaRPr lang="en-US" sz="4000" smtClean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1" name="Picture 3" descr="Picture 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Box 18"/>
          <p:cNvSpPr txBox="1">
            <a:spLocks noChangeArrowheads="1"/>
          </p:cNvSpPr>
          <p:nvPr/>
        </p:nvSpPr>
        <p:spPr bwMode="auto">
          <a:xfrm>
            <a:off x="152400" y="1230313"/>
            <a:ext cx="9348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= </a:t>
            </a:r>
            <a:r>
              <a:rPr lang="sr-Latn-BA" smtClean="0">
                <a:latin typeface="Calibri" pitchFamily="34" charset="0"/>
              </a:rPr>
              <a:t>ulaz</a:t>
            </a:r>
            <a:r>
              <a:rPr lang="en-US" smtClean="0"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1120775" y="1447800"/>
            <a:ext cx="1089025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37894" name="TextBox 27"/>
          <p:cNvSpPr txBox="1">
            <a:spLocks noChangeArrowheads="1"/>
          </p:cNvSpPr>
          <p:nvPr/>
        </p:nvSpPr>
        <p:spPr bwMode="auto">
          <a:xfrm>
            <a:off x="1603375" y="1371600"/>
            <a:ext cx="643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mtClean="0">
                <a:latin typeface="Calibri" pitchFamily="34" charset="0"/>
              </a:rPr>
              <a:t>FT(</a:t>
            </a:r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)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sz="4000" smtClean="0"/>
              <a:t>Realizacija filtra</a:t>
            </a:r>
            <a:endParaRPr lang="en-US" sz="4000" smtClean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8915" name="Picture 3" descr="Picture 8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9812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57200" y="5864225"/>
            <a:ext cx="3579813" cy="612775"/>
            <a:chOff x="457200" y="5181095"/>
            <a:chExt cx="3579812" cy="612012"/>
          </a:xfrm>
        </p:grpSpPr>
        <p:cxnSp>
          <p:nvCxnSpPr>
            <p:cNvPr id="6" name="Straight Connector 5"/>
            <p:cNvCxnSpPr>
              <a:cxnSpLocks noChangeShapeType="1"/>
            </p:cNvCxnSpPr>
            <p:nvPr/>
          </p:nvCxnSpPr>
          <p:spPr bwMode="auto">
            <a:xfrm>
              <a:off x="457200" y="5181095"/>
              <a:ext cx="1447800" cy="158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>
              <a:off x="2971800" y="5791522"/>
              <a:ext cx="1065212" cy="158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 rot="5400000" flipH="1" flipV="1">
              <a:off x="2667381" y="5485513"/>
              <a:ext cx="608841" cy="31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5" name="Straight Connector 14"/>
            <p:cNvCxnSpPr>
              <a:cxnSpLocks noChangeShapeType="1"/>
            </p:cNvCxnSpPr>
            <p:nvPr/>
          </p:nvCxnSpPr>
          <p:spPr bwMode="auto">
            <a:xfrm>
              <a:off x="1828800" y="5181095"/>
              <a:ext cx="1141412" cy="317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38917" name="TextBox 16"/>
          <p:cNvSpPr txBox="1">
            <a:spLocks noChangeArrowheads="1"/>
          </p:cNvSpPr>
          <p:nvPr/>
        </p:nvSpPr>
        <p:spPr bwMode="auto">
          <a:xfrm>
            <a:off x="152400" y="56499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1</a:t>
            </a:r>
          </a:p>
        </p:txBody>
      </p:sp>
      <p:sp>
        <p:nvSpPr>
          <p:cNvPr id="38918" name="TextBox 17"/>
          <p:cNvSpPr txBox="1">
            <a:spLocks noChangeArrowheads="1"/>
          </p:cNvSpPr>
          <p:nvPr/>
        </p:nvSpPr>
        <p:spPr bwMode="auto">
          <a:xfrm>
            <a:off x="2593975" y="61722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0</a:t>
            </a:r>
          </a:p>
        </p:txBody>
      </p:sp>
      <p:sp>
        <p:nvSpPr>
          <p:cNvPr id="38919" name="TextBox 19"/>
          <p:cNvSpPr txBox="1">
            <a:spLocks noChangeArrowheads="1"/>
          </p:cNvSpPr>
          <p:nvPr/>
        </p:nvSpPr>
        <p:spPr bwMode="auto">
          <a:xfrm>
            <a:off x="2209800" y="5029200"/>
            <a:ext cx="415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.*</a:t>
            </a:r>
          </a:p>
        </p:txBody>
      </p:sp>
      <p:sp>
        <p:nvSpPr>
          <p:cNvPr id="38920" name="TextBox 18"/>
          <p:cNvSpPr txBox="1">
            <a:spLocks noChangeArrowheads="1"/>
          </p:cNvSpPr>
          <p:nvPr/>
        </p:nvSpPr>
        <p:spPr bwMode="auto">
          <a:xfrm>
            <a:off x="152400" y="1230313"/>
            <a:ext cx="9348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= </a:t>
            </a:r>
            <a:r>
              <a:rPr lang="sr-Latn-BA" smtClean="0">
                <a:latin typeface="Calibri" pitchFamily="34" charset="0"/>
              </a:rPr>
              <a:t>ulaz</a:t>
            </a:r>
            <a:r>
              <a:rPr lang="en-US" smtClean="0"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1120775" y="1447800"/>
            <a:ext cx="1089025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38922" name="TextBox 27"/>
          <p:cNvSpPr txBox="1">
            <a:spLocks noChangeArrowheads="1"/>
          </p:cNvSpPr>
          <p:nvPr/>
        </p:nvSpPr>
        <p:spPr bwMode="auto">
          <a:xfrm>
            <a:off x="1603375" y="1371600"/>
            <a:ext cx="643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mtClean="0">
                <a:latin typeface="Calibri" pitchFamily="34" charset="0"/>
              </a:rPr>
              <a:t>FT(</a:t>
            </a:r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)</a:t>
            </a:r>
            <a:endParaRPr lang="en-US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596" y="54292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frekvencijska karakteristika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sz="4000" smtClean="0"/>
              <a:t>Realizacija filtra pomoću FT i IFT</a:t>
            </a:r>
            <a:endParaRPr lang="en-US" sz="4000" smtClean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9939" name="Picture 3" descr="Picture 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57200" y="5864225"/>
            <a:ext cx="3579813" cy="612775"/>
            <a:chOff x="457200" y="5181095"/>
            <a:chExt cx="3579812" cy="612012"/>
          </a:xfrm>
        </p:grpSpPr>
        <p:cxnSp>
          <p:nvCxnSpPr>
            <p:cNvPr id="6" name="Straight Connector 5"/>
            <p:cNvCxnSpPr>
              <a:cxnSpLocks noChangeShapeType="1"/>
            </p:cNvCxnSpPr>
            <p:nvPr/>
          </p:nvCxnSpPr>
          <p:spPr bwMode="auto">
            <a:xfrm>
              <a:off x="457200" y="5181095"/>
              <a:ext cx="1447800" cy="158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>
              <a:off x="2971800" y="5791522"/>
              <a:ext cx="1065212" cy="158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 rot="5400000" flipH="1" flipV="1">
              <a:off x="2667381" y="5485513"/>
              <a:ext cx="608841" cy="31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5" name="Straight Connector 14"/>
            <p:cNvCxnSpPr>
              <a:cxnSpLocks noChangeShapeType="1"/>
            </p:cNvCxnSpPr>
            <p:nvPr/>
          </p:nvCxnSpPr>
          <p:spPr bwMode="auto">
            <a:xfrm>
              <a:off x="1828800" y="5181095"/>
              <a:ext cx="1141412" cy="317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39941" name="TextBox 16"/>
          <p:cNvSpPr txBox="1">
            <a:spLocks noChangeArrowheads="1"/>
          </p:cNvSpPr>
          <p:nvPr/>
        </p:nvSpPr>
        <p:spPr bwMode="auto">
          <a:xfrm>
            <a:off x="152400" y="56499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1</a:t>
            </a:r>
          </a:p>
        </p:txBody>
      </p:sp>
      <p:sp>
        <p:nvSpPr>
          <p:cNvPr id="39942" name="TextBox 17"/>
          <p:cNvSpPr txBox="1">
            <a:spLocks noChangeArrowheads="1"/>
          </p:cNvSpPr>
          <p:nvPr/>
        </p:nvSpPr>
        <p:spPr bwMode="auto">
          <a:xfrm>
            <a:off x="2593975" y="61722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0</a:t>
            </a:r>
          </a:p>
        </p:txBody>
      </p:sp>
      <p:sp>
        <p:nvSpPr>
          <p:cNvPr id="39943" name="TextBox 19"/>
          <p:cNvSpPr txBox="1">
            <a:spLocks noChangeArrowheads="1"/>
          </p:cNvSpPr>
          <p:nvPr/>
        </p:nvSpPr>
        <p:spPr bwMode="auto">
          <a:xfrm>
            <a:off x="2209800" y="5029200"/>
            <a:ext cx="415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.*</a:t>
            </a:r>
          </a:p>
        </p:txBody>
      </p:sp>
      <p:sp>
        <p:nvSpPr>
          <p:cNvPr id="39944" name="TextBox 18"/>
          <p:cNvSpPr txBox="1">
            <a:spLocks noChangeArrowheads="1"/>
          </p:cNvSpPr>
          <p:nvPr/>
        </p:nvSpPr>
        <p:spPr bwMode="auto">
          <a:xfrm>
            <a:off x="152400" y="1230313"/>
            <a:ext cx="9348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= </a:t>
            </a:r>
            <a:r>
              <a:rPr lang="sr-Latn-BA" smtClean="0">
                <a:latin typeface="Calibri" pitchFamily="34" charset="0"/>
              </a:rPr>
              <a:t>ulaz</a:t>
            </a:r>
            <a:r>
              <a:rPr lang="en-US" smtClean="0"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1120775" y="1447800"/>
            <a:ext cx="1089025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39946" name="TextBox 27"/>
          <p:cNvSpPr txBox="1">
            <a:spLocks noChangeArrowheads="1"/>
          </p:cNvSpPr>
          <p:nvPr/>
        </p:nvSpPr>
        <p:spPr bwMode="auto">
          <a:xfrm>
            <a:off x="1603375" y="1371600"/>
            <a:ext cx="643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mtClean="0">
                <a:latin typeface="Calibri" pitchFamily="34" charset="0"/>
              </a:rPr>
              <a:t>FT(</a:t>
            </a:r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)</a:t>
            </a:r>
            <a:endParaRPr lang="en-US">
              <a:latin typeface="Calibri" pitchFamily="34" charset="0"/>
            </a:endParaRPr>
          </a:p>
        </p:txBody>
      </p:sp>
      <p:sp>
        <p:nvSpPr>
          <p:cNvPr id="39947" name="TextBox 28"/>
          <p:cNvSpPr txBox="1">
            <a:spLocks noChangeArrowheads="1"/>
          </p:cNvSpPr>
          <p:nvPr/>
        </p:nvSpPr>
        <p:spPr bwMode="auto">
          <a:xfrm>
            <a:off x="3143240" y="4791686"/>
            <a:ext cx="25463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Neke frekvencijske komponente se postavljaju na nulu</a:t>
            </a:r>
            <a:endParaRPr lang="en-US"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8596" y="54292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frekvencijska karakteristika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sz="4000" smtClean="0"/>
              <a:t>Realizacija filtra pomoću FT i IFT</a:t>
            </a:r>
            <a:endParaRPr lang="en-US" sz="4000" smtClean="0"/>
          </a:p>
        </p:txBody>
      </p:sp>
      <p:sp>
        <p:nvSpPr>
          <p:cNvPr id="34" name="Content Placeholder 3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3" name="Picture 3" descr="Picture 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57200" y="5864225"/>
            <a:ext cx="3579813" cy="612775"/>
            <a:chOff x="457200" y="5181095"/>
            <a:chExt cx="3579812" cy="612012"/>
          </a:xfrm>
        </p:grpSpPr>
        <p:cxnSp>
          <p:nvCxnSpPr>
            <p:cNvPr id="6" name="Straight Connector 5"/>
            <p:cNvCxnSpPr>
              <a:cxnSpLocks noChangeShapeType="1"/>
            </p:cNvCxnSpPr>
            <p:nvPr/>
          </p:nvCxnSpPr>
          <p:spPr bwMode="auto">
            <a:xfrm>
              <a:off x="457200" y="5181095"/>
              <a:ext cx="1447800" cy="158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>
              <a:off x="2971800" y="5791522"/>
              <a:ext cx="1065212" cy="158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 rot="5400000" flipH="1" flipV="1">
              <a:off x="2667381" y="5485513"/>
              <a:ext cx="608841" cy="31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5" name="Straight Connector 14"/>
            <p:cNvCxnSpPr>
              <a:cxnSpLocks noChangeShapeType="1"/>
            </p:cNvCxnSpPr>
            <p:nvPr/>
          </p:nvCxnSpPr>
          <p:spPr bwMode="auto">
            <a:xfrm>
              <a:off x="1828800" y="5181095"/>
              <a:ext cx="1141412" cy="317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40965" name="TextBox 16"/>
          <p:cNvSpPr txBox="1">
            <a:spLocks noChangeArrowheads="1"/>
          </p:cNvSpPr>
          <p:nvPr/>
        </p:nvSpPr>
        <p:spPr bwMode="auto">
          <a:xfrm>
            <a:off x="152400" y="56499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1</a:t>
            </a:r>
          </a:p>
        </p:txBody>
      </p:sp>
      <p:sp>
        <p:nvSpPr>
          <p:cNvPr id="40966" name="TextBox 17"/>
          <p:cNvSpPr txBox="1">
            <a:spLocks noChangeArrowheads="1"/>
          </p:cNvSpPr>
          <p:nvPr/>
        </p:nvSpPr>
        <p:spPr bwMode="auto">
          <a:xfrm>
            <a:off x="2593975" y="61722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0</a:t>
            </a:r>
          </a:p>
        </p:txBody>
      </p:sp>
      <p:sp>
        <p:nvSpPr>
          <p:cNvPr id="40967" name="TextBox 19"/>
          <p:cNvSpPr txBox="1">
            <a:spLocks noChangeArrowheads="1"/>
          </p:cNvSpPr>
          <p:nvPr/>
        </p:nvSpPr>
        <p:spPr bwMode="auto">
          <a:xfrm>
            <a:off x="2209800" y="5029200"/>
            <a:ext cx="415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.*</a:t>
            </a:r>
          </a:p>
        </p:txBody>
      </p:sp>
      <p:sp>
        <p:nvSpPr>
          <p:cNvPr id="40968" name="TextBox 20"/>
          <p:cNvSpPr txBox="1">
            <a:spLocks noChangeArrowheads="1"/>
          </p:cNvSpPr>
          <p:nvPr/>
        </p:nvSpPr>
        <p:spPr bwMode="auto">
          <a:xfrm>
            <a:off x="4665663" y="4267200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libri" pitchFamily="34" charset="0"/>
              </a:rPr>
              <a:t>=</a:t>
            </a:r>
          </a:p>
        </p:txBody>
      </p:sp>
      <p:pic>
        <p:nvPicPr>
          <p:cNvPr id="40969" name="Picture 21" descr="Picture 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8100" y="24384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Connector 34"/>
          <p:cNvCxnSpPr>
            <a:cxnSpLocks noChangeShapeType="1"/>
          </p:cNvCxnSpPr>
          <p:nvPr/>
        </p:nvCxnSpPr>
        <p:spPr bwMode="auto">
          <a:xfrm>
            <a:off x="7696200" y="5029200"/>
            <a:ext cx="1063625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Straight Connector 36"/>
          <p:cNvCxnSpPr>
            <a:cxnSpLocks noChangeShapeType="1"/>
          </p:cNvCxnSpPr>
          <p:nvPr/>
        </p:nvCxnSpPr>
        <p:spPr bwMode="auto">
          <a:xfrm rot="5400000" flipH="1" flipV="1">
            <a:off x="7429500" y="4762500"/>
            <a:ext cx="534988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0972" name="TextBox 18"/>
          <p:cNvSpPr txBox="1">
            <a:spLocks noChangeArrowheads="1"/>
          </p:cNvSpPr>
          <p:nvPr/>
        </p:nvSpPr>
        <p:spPr bwMode="auto">
          <a:xfrm>
            <a:off x="152400" y="1230313"/>
            <a:ext cx="9348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= </a:t>
            </a:r>
            <a:r>
              <a:rPr lang="sr-Latn-BA" smtClean="0">
                <a:latin typeface="Calibri" pitchFamily="34" charset="0"/>
              </a:rPr>
              <a:t>ulaz</a:t>
            </a:r>
            <a:r>
              <a:rPr lang="en-US" smtClean="0"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1120775" y="1447800"/>
            <a:ext cx="1089025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0974" name="TextBox 27"/>
          <p:cNvSpPr txBox="1">
            <a:spLocks noChangeArrowheads="1"/>
          </p:cNvSpPr>
          <p:nvPr/>
        </p:nvSpPr>
        <p:spPr bwMode="auto">
          <a:xfrm>
            <a:off x="1603375" y="1371600"/>
            <a:ext cx="643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mtClean="0">
                <a:latin typeface="Calibri" pitchFamily="34" charset="0"/>
              </a:rPr>
              <a:t>FT(</a:t>
            </a:r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)</a:t>
            </a:r>
            <a:endParaRPr lang="en-US">
              <a:latin typeface="Calibri" pitchFamily="34" charset="0"/>
            </a:endParaRPr>
          </a:p>
        </p:txBody>
      </p:sp>
      <p:sp>
        <p:nvSpPr>
          <p:cNvPr id="40976" name="TextBox 33"/>
          <p:cNvSpPr txBox="1">
            <a:spLocks noChangeArrowheads="1"/>
          </p:cNvSpPr>
          <p:nvPr/>
        </p:nvSpPr>
        <p:spPr bwMode="auto">
          <a:xfrm>
            <a:off x="7620000" y="4267200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77" name="TextBox 35"/>
          <p:cNvSpPr txBox="1">
            <a:spLocks noChangeArrowheads="1"/>
          </p:cNvSpPr>
          <p:nvPr/>
        </p:nvSpPr>
        <p:spPr bwMode="auto">
          <a:xfrm>
            <a:off x="77898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78" name="TextBox 37"/>
          <p:cNvSpPr txBox="1">
            <a:spLocks noChangeArrowheads="1"/>
          </p:cNvSpPr>
          <p:nvPr/>
        </p:nvSpPr>
        <p:spPr bwMode="auto">
          <a:xfrm>
            <a:off x="78660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79" name="TextBox 38"/>
          <p:cNvSpPr txBox="1">
            <a:spLocks noChangeArrowheads="1"/>
          </p:cNvSpPr>
          <p:nvPr/>
        </p:nvSpPr>
        <p:spPr bwMode="auto">
          <a:xfrm>
            <a:off x="79422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0" name="TextBox 39"/>
          <p:cNvSpPr txBox="1">
            <a:spLocks noChangeArrowheads="1"/>
          </p:cNvSpPr>
          <p:nvPr/>
        </p:nvSpPr>
        <p:spPr bwMode="auto">
          <a:xfrm>
            <a:off x="80184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1" name="TextBox 40"/>
          <p:cNvSpPr txBox="1">
            <a:spLocks noChangeArrowheads="1"/>
          </p:cNvSpPr>
          <p:nvPr/>
        </p:nvSpPr>
        <p:spPr bwMode="auto">
          <a:xfrm>
            <a:off x="8077200" y="4354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2" name="TextBox 41"/>
          <p:cNvSpPr txBox="1">
            <a:spLocks noChangeArrowheads="1"/>
          </p:cNvSpPr>
          <p:nvPr/>
        </p:nvSpPr>
        <p:spPr bwMode="auto">
          <a:xfrm>
            <a:off x="8153400" y="4354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3" name="TextBox 42"/>
          <p:cNvSpPr txBox="1">
            <a:spLocks noChangeArrowheads="1"/>
          </p:cNvSpPr>
          <p:nvPr/>
        </p:nvSpPr>
        <p:spPr bwMode="auto">
          <a:xfrm>
            <a:off x="82470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4" name="TextBox 43"/>
          <p:cNvSpPr txBox="1">
            <a:spLocks noChangeArrowheads="1"/>
          </p:cNvSpPr>
          <p:nvPr/>
        </p:nvSpPr>
        <p:spPr bwMode="auto">
          <a:xfrm>
            <a:off x="83232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5" name="TextBox 44"/>
          <p:cNvSpPr txBox="1">
            <a:spLocks noChangeArrowheads="1"/>
          </p:cNvSpPr>
          <p:nvPr/>
        </p:nvSpPr>
        <p:spPr bwMode="auto">
          <a:xfrm>
            <a:off x="83820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6" name="TextBox 45"/>
          <p:cNvSpPr txBox="1">
            <a:spLocks noChangeArrowheads="1"/>
          </p:cNvSpPr>
          <p:nvPr/>
        </p:nvSpPr>
        <p:spPr bwMode="auto">
          <a:xfrm>
            <a:off x="8475663" y="44307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7" name="TextBox 46"/>
          <p:cNvSpPr txBox="1">
            <a:spLocks noChangeArrowheads="1"/>
          </p:cNvSpPr>
          <p:nvPr/>
        </p:nvSpPr>
        <p:spPr bwMode="auto">
          <a:xfrm>
            <a:off x="85344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8" name="TextBox 47"/>
          <p:cNvSpPr txBox="1">
            <a:spLocks noChangeArrowheads="1"/>
          </p:cNvSpPr>
          <p:nvPr/>
        </p:nvSpPr>
        <p:spPr bwMode="auto">
          <a:xfrm>
            <a:off x="86106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989" name="TextBox 33"/>
          <p:cNvSpPr txBox="1">
            <a:spLocks noChangeArrowheads="1"/>
          </p:cNvSpPr>
          <p:nvPr/>
        </p:nvSpPr>
        <p:spPr bwMode="auto">
          <a:xfrm>
            <a:off x="7696200" y="4267200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36" name="TextBox 28"/>
          <p:cNvSpPr txBox="1">
            <a:spLocks noChangeArrowheads="1"/>
          </p:cNvSpPr>
          <p:nvPr/>
        </p:nvSpPr>
        <p:spPr bwMode="auto">
          <a:xfrm>
            <a:off x="3143240" y="4791686"/>
            <a:ext cx="25463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Neke frekvencijske komponente se postavljaju na nulu</a:t>
            </a:r>
            <a:endParaRPr lang="en-US">
              <a:latin typeface="Calibri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8596" y="54292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frekvencijska karakteristika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sz="4000" smtClean="0"/>
              <a:t>Realizacija filtra pomoću FT i IFT</a:t>
            </a:r>
            <a:endParaRPr lang="en-US" sz="4000" smtClean="0"/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7" name="Picture 3" descr="Picture 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57200" y="5864225"/>
            <a:ext cx="3579813" cy="612775"/>
            <a:chOff x="457200" y="5181095"/>
            <a:chExt cx="3579812" cy="612012"/>
          </a:xfrm>
        </p:grpSpPr>
        <p:cxnSp>
          <p:nvCxnSpPr>
            <p:cNvPr id="6" name="Straight Connector 5"/>
            <p:cNvCxnSpPr>
              <a:cxnSpLocks noChangeShapeType="1"/>
            </p:cNvCxnSpPr>
            <p:nvPr/>
          </p:nvCxnSpPr>
          <p:spPr bwMode="auto">
            <a:xfrm>
              <a:off x="457200" y="5181095"/>
              <a:ext cx="1447800" cy="158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>
              <a:off x="2971800" y="5791522"/>
              <a:ext cx="1065212" cy="158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 rot="5400000" flipH="1" flipV="1">
              <a:off x="2667381" y="5485513"/>
              <a:ext cx="608841" cy="31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5" name="Straight Connector 14"/>
            <p:cNvCxnSpPr>
              <a:cxnSpLocks noChangeShapeType="1"/>
            </p:cNvCxnSpPr>
            <p:nvPr/>
          </p:nvCxnSpPr>
          <p:spPr bwMode="auto">
            <a:xfrm>
              <a:off x="1828800" y="5181095"/>
              <a:ext cx="1141412" cy="317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41989" name="TextBox 16"/>
          <p:cNvSpPr txBox="1">
            <a:spLocks noChangeArrowheads="1"/>
          </p:cNvSpPr>
          <p:nvPr/>
        </p:nvSpPr>
        <p:spPr bwMode="auto">
          <a:xfrm>
            <a:off x="152400" y="56499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1</a:t>
            </a:r>
          </a:p>
        </p:txBody>
      </p:sp>
      <p:sp>
        <p:nvSpPr>
          <p:cNvPr id="41990" name="TextBox 17"/>
          <p:cNvSpPr txBox="1">
            <a:spLocks noChangeArrowheads="1"/>
          </p:cNvSpPr>
          <p:nvPr/>
        </p:nvSpPr>
        <p:spPr bwMode="auto">
          <a:xfrm>
            <a:off x="2593975" y="61722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0</a:t>
            </a:r>
          </a:p>
        </p:txBody>
      </p:sp>
      <p:sp>
        <p:nvSpPr>
          <p:cNvPr id="41991" name="TextBox 19"/>
          <p:cNvSpPr txBox="1">
            <a:spLocks noChangeArrowheads="1"/>
          </p:cNvSpPr>
          <p:nvPr/>
        </p:nvSpPr>
        <p:spPr bwMode="auto">
          <a:xfrm>
            <a:off x="2209800" y="5029200"/>
            <a:ext cx="415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.*</a:t>
            </a:r>
          </a:p>
        </p:txBody>
      </p:sp>
      <p:sp>
        <p:nvSpPr>
          <p:cNvPr id="41992" name="TextBox 20"/>
          <p:cNvSpPr txBox="1">
            <a:spLocks noChangeArrowheads="1"/>
          </p:cNvSpPr>
          <p:nvPr/>
        </p:nvSpPr>
        <p:spPr bwMode="auto">
          <a:xfrm>
            <a:off x="4665663" y="4267200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libri" pitchFamily="34" charset="0"/>
              </a:rPr>
              <a:t>=</a:t>
            </a:r>
          </a:p>
        </p:txBody>
      </p:sp>
      <p:pic>
        <p:nvPicPr>
          <p:cNvPr id="41993" name="Picture 21" descr="Picture 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8100" y="24384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Connector 34"/>
          <p:cNvCxnSpPr>
            <a:cxnSpLocks noChangeShapeType="1"/>
          </p:cNvCxnSpPr>
          <p:nvPr/>
        </p:nvCxnSpPr>
        <p:spPr bwMode="auto">
          <a:xfrm>
            <a:off x="7696200" y="5029200"/>
            <a:ext cx="1063625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Straight Connector 36"/>
          <p:cNvCxnSpPr>
            <a:cxnSpLocks noChangeShapeType="1"/>
          </p:cNvCxnSpPr>
          <p:nvPr/>
        </p:nvCxnSpPr>
        <p:spPr bwMode="auto">
          <a:xfrm rot="5400000" flipH="1" flipV="1">
            <a:off x="7429500" y="4762500"/>
            <a:ext cx="534988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1996" name="TextBox 18"/>
          <p:cNvSpPr txBox="1">
            <a:spLocks noChangeArrowheads="1"/>
          </p:cNvSpPr>
          <p:nvPr/>
        </p:nvSpPr>
        <p:spPr bwMode="auto">
          <a:xfrm>
            <a:off x="152400" y="1230313"/>
            <a:ext cx="9348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= </a:t>
            </a:r>
            <a:r>
              <a:rPr lang="sr-Latn-BA" smtClean="0">
                <a:latin typeface="Calibri" pitchFamily="34" charset="0"/>
              </a:rPr>
              <a:t>ulaz</a:t>
            </a:r>
            <a:r>
              <a:rPr lang="en-US" smtClean="0"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1120775" y="1447800"/>
            <a:ext cx="1089025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1998" name="TextBox 27"/>
          <p:cNvSpPr txBox="1">
            <a:spLocks noChangeArrowheads="1"/>
          </p:cNvSpPr>
          <p:nvPr/>
        </p:nvSpPr>
        <p:spPr bwMode="auto">
          <a:xfrm>
            <a:off x="1603375" y="1371600"/>
            <a:ext cx="643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mtClean="0">
                <a:latin typeface="Calibri" pitchFamily="34" charset="0"/>
              </a:rPr>
              <a:t>FT(</a:t>
            </a:r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)</a:t>
            </a:r>
            <a:endParaRPr lang="en-US">
              <a:latin typeface="Calibri" pitchFamily="34" charset="0"/>
            </a:endParaRPr>
          </a:p>
        </p:txBody>
      </p: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>
            <a:off x="7292975" y="5410200"/>
            <a:ext cx="1089025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2001" name="TextBox 30"/>
          <p:cNvSpPr txBox="1">
            <a:spLocks noChangeArrowheads="1"/>
          </p:cNvSpPr>
          <p:nvPr/>
        </p:nvSpPr>
        <p:spPr bwMode="auto">
          <a:xfrm>
            <a:off x="7775575" y="5334000"/>
            <a:ext cx="46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IFT</a:t>
            </a:r>
          </a:p>
        </p:txBody>
      </p:sp>
      <p:sp>
        <p:nvSpPr>
          <p:cNvPr id="42002" name="TextBox 31"/>
          <p:cNvSpPr txBox="1">
            <a:spLocks noChangeArrowheads="1"/>
          </p:cNvSpPr>
          <p:nvPr/>
        </p:nvSpPr>
        <p:spPr bwMode="auto">
          <a:xfrm>
            <a:off x="6072198" y="5943600"/>
            <a:ext cx="3100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y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= </a:t>
            </a:r>
            <a:r>
              <a:rPr lang="sr-Latn-BA" smtClean="0">
                <a:latin typeface="Calibri" pitchFamily="34" charset="0"/>
              </a:rPr>
              <a:t>frekvencijski ograničen izlaz</a:t>
            </a:r>
            <a:endParaRPr lang="en-US">
              <a:latin typeface="Calibri" pitchFamily="34" charset="0"/>
            </a:endParaRPr>
          </a:p>
        </p:txBody>
      </p:sp>
      <p:sp>
        <p:nvSpPr>
          <p:cNvPr id="42003" name="TextBox 33"/>
          <p:cNvSpPr txBox="1">
            <a:spLocks noChangeArrowheads="1"/>
          </p:cNvSpPr>
          <p:nvPr/>
        </p:nvSpPr>
        <p:spPr bwMode="auto">
          <a:xfrm>
            <a:off x="7620000" y="4267200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4" name="TextBox 35"/>
          <p:cNvSpPr txBox="1">
            <a:spLocks noChangeArrowheads="1"/>
          </p:cNvSpPr>
          <p:nvPr/>
        </p:nvSpPr>
        <p:spPr bwMode="auto">
          <a:xfrm>
            <a:off x="77898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5" name="TextBox 37"/>
          <p:cNvSpPr txBox="1">
            <a:spLocks noChangeArrowheads="1"/>
          </p:cNvSpPr>
          <p:nvPr/>
        </p:nvSpPr>
        <p:spPr bwMode="auto">
          <a:xfrm>
            <a:off x="78660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6" name="TextBox 38"/>
          <p:cNvSpPr txBox="1">
            <a:spLocks noChangeArrowheads="1"/>
          </p:cNvSpPr>
          <p:nvPr/>
        </p:nvSpPr>
        <p:spPr bwMode="auto">
          <a:xfrm>
            <a:off x="79422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7" name="TextBox 39"/>
          <p:cNvSpPr txBox="1">
            <a:spLocks noChangeArrowheads="1"/>
          </p:cNvSpPr>
          <p:nvPr/>
        </p:nvSpPr>
        <p:spPr bwMode="auto">
          <a:xfrm>
            <a:off x="80184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8" name="TextBox 40"/>
          <p:cNvSpPr txBox="1">
            <a:spLocks noChangeArrowheads="1"/>
          </p:cNvSpPr>
          <p:nvPr/>
        </p:nvSpPr>
        <p:spPr bwMode="auto">
          <a:xfrm>
            <a:off x="8077200" y="4354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9" name="TextBox 41"/>
          <p:cNvSpPr txBox="1">
            <a:spLocks noChangeArrowheads="1"/>
          </p:cNvSpPr>
          <p:nvPr/>
        </p:nvSpPr>
        <p:spPr bwMode="auto">
          <a:xfrm>
            <a:off x="8153400" y="4354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0" name="TextBox 42"/>
          <p:cNvSpPr txBox="1">
            <a:spLocks noChangeArrowheads="1"/>
          </p:cNvSpPr>
          <p:nvPr/>
        </p:nvSpPr>
        <p:spPr bwMode="auto">
          <a:xfrm>
            <a:off x="82470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1" name="TextBox 43"/>
          <p:cNvSpPr txBox="1">
            <a:spLocks noChangeArrowheads="1"/>
          </p:cNvSpPr>
          <p:nvPr/>
        </p:nvSpPr>
        <p:spPr bwMode="auto">
          <a:xfrm>
            <a:off x="83232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2" name="TextBox 44"/>
          <p:cNvSpPr txBox="1">
            <a:spLocks noChangeArrowheads="1"/>
          </p:cNvSpPr>
          <p:nvPr/>
        </p:nvSpPr>
        <p:spPr bwMode="auto">
          <a:xfrm>
            <a:off x="83820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3" name="TextBox 45"/>
          <p:cNvSpPr txBox="1">
            <a:spLocks noChangeArrowheads="1"/>
          </p:cNvSpPr>
          <p:nvPr/>
        </p:nvSpPr>
        <p:spPr bwMode="auto">
          <a:xfrm>
            <a:off x="8475663" y="44307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4" name="TextBox 46"/>
          <p:cNvSpPr txBox="1">
            <a:spLocks noChangeArrowheads="1"/>
          </p:cNvSpPr>
          <p:nvPr/>
        </p:nvSpPr>
        <p:spPr bwMode="auto">
          <a:xfrm>
            <a:off x="85344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5" name="TextBox 47"/>
          <p:cNvSpPr txBox="1">
            <a:spLocks noChangeArrowheads="1"/>
          </p:cNvSpPr>
          <p:nvPr/>
        </p:nvSpPr>
        <p:spPr bwMode="auto">
          <a:xfrm>
            <a:off x="86106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6" name="TextBox 33"/>
          <p:cNvSpPr txBox="1">
            <a:spLocks noChangeArrowheads="1"/>
          </p:cNvSpPr>
          <p:nvPr/>
        </p:nvSpPr>
        <p:spPr bwMode="auto">
          <a:xfrm>
            <a:off x="7696200" y="4267200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39" name="TextBox 28"/>
          <p:cNvSpPr txBox="1">
            <a:spLocks noChangeArrowheads="1"/>
          </p:cNvSpPr>
          <p:nvPr/>
        </p:nvSpPr>
        <p:spPr bwMode="auto">
          <a:xfrm>
            <a:off x="3143240" y="4791686"/>
            <a:ext cx="25463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Neke frekvencijske komponente se postavljaju na nulu</a:t>
            </a:r>
            <a:endParaRPr lang="en-US">
              <a:latin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8596" y="54292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frekvencijska karakteristika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sz="4000" smtClean="0"/>
              <a:t>Realizacija filtra pomoću FT i IFT</a:t>
            </a:r>
            <a:endParaRPr lang="en-US" sz="4000" smtClean="0"/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7" name="Picture 3" descr="Picture 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57200" y="5864225"/>
            <a:ext cx="3579813" cy="612775"/>
            <a:chOff x="457200" y="5181095"/>
            <a:chExt cx="3579812" cy="612012"/>
          </a:xfrm>
        </p:grpSpPr>
        <p:cxnSp>
          <p:nvCxnSpPr>
            <p:cNvPr id="6" name="Straight Connector 5"/>
            <p:cNvCxnSpPr>
              <a:cxnSpLocks noChangeShapeType="1"/>
            </p:cNvCxnSpPr>
            <p:nvPr/>
          </p:nvCxnSpPr>
          <p:spPr bwMode="auto">
            <a:xfrm>
              <a:off x="457200" y="5181095"/>
              <a:ext cx="1447800" cy="158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>
              <a:off x="2971800" y="5791522"/>
              <a:ext cx="1065212" cy="158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 rot="5400000" flipH="1" flipV="1">
              <a:off x="2667381" y="5485513"/>
              <a:ext cx="608841" cy="31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5" name="Straight Connector 14"/>
            <p:cNvCxnSpPr>
              <a:cxnSpLocks noChangeShapeType="1"/>
            </p:cNvCxnSpPr>
            <p:nvPr/>
          </p:nvCxnSpPr>
          <p:spPr bwMode="auto">
            <a:xfrm>
              <a:off x="1828800" y="5181095"/>
              <a:ext cx="1141412" cy="317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41989" name="TextBox 16"/>
          <p:cNvSpPr txBox="1">
            <a:spLocks noChangeArrowheads="1"/>
          </p:cNvSpPr>
          <p:nvPr/>
        </p:nvSpPr>
        <p:spPr bwMode="auto">
          <a:xfrm>
            <a:off x="152400" y="56499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1</a:t>
            </a:r>
          </a:p>
        </p:txBody>
      </p:sp>
      <p:sp>
        <p:nvSpPr>
          <p:cNvPr id="41990" name="TextBox 17"/>
          <p:cNvSpPr txBox="1">
            <a:spLocks noChangeArrowheads="1"/>
          </p:cNvSpPr>
          <p:nvPr/>
        </p:nvSpPr>
        <p:spPr bwMode="auto">
          <a:xfrm>
            <a:off x="2593975" y="61722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0</a:t>
            </a:r>
          </a:p>
        </p:txBody>
      </p:sp>
      <p:sp>
        <p:nvSpPr>
          <p:cNvPr id="41991" name="TextBox 19"/>
          <p:cNvSpPr txBox="1">
            <a:spLocks noChangeArrowheads="1"/>
          </p:cNvSpPr>
          <p:nvPr/>
        </p:nvSpPr>
        <p:spPr bwMode="auto">
          <a:xfrm>
            <a:off x="2209800" y="5029200"/>
            <a:ext cx="415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.*</a:t>
            </a:r>
          </a:p>
        </p:txBody>
      </p:sp>
      <p:sp>
        <p:nvSpPr>
          <p:cNvPr id="41992" name="TextBox 20"/>
          <p:cNvSpPr txBox="1">
            <a:spLocks noChangeArrowheads="1"/>
          </p:cNvSpPr>
          <p:nvPr/>
        </p:nvSpPr>
        <p:spPr bwMode="auto">
          <a:xfrm>
            <a:off x="4665663" y="4267200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libri" pitchFamily="34" charset="0"/>
              </a:rPr>
              <a:t>=</a:t>
            </a:r>
          </a:p>
        </p:txBody>
      </p:sp>
      <p:pic>
        <p:nvPicPr>
          <p:cNvPr id="41993" name="Picture 21" descr="Picture 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8100" y="2438400"/>
            <a:ext cx="40259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Connector 34"/>
          <p:cNvCxnSpPr>
            <a:cxnSpLocks noChangeShapeType="1"/>
          </p:cNvCxnSpPr>
          <p:nvPr/>
        </p:nvCxnSpPr>
        <p:spPr bwMode="auto">
          <a:xfrm>
            <a:off x="7696200" y="5029200"/>
            <a:ext cx="1063625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Straight Connector 36"/>
          <p:cNvCxnSpPr>
            <a:cxnSpLocks noChangeShapeType="1"/>
          </p:cNvCxnSpPr>
          <p:nvPr/>
        </p:nvCxnSpPr>
        <p:spPr bwMode="auto">
          <a:xfrm rot="5400000" flipH="1" flipV="1">
            <a:off x="7429500" y="4762500"/>
            <a:ext cx="534988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1996" name="TextBox 18"/>
          <p:cNvSpPr txBox="1">
            <a:spLocks noChangeArrowheads="1"/>
          </p:cNvSpPr>
          <p:nvPr/>
        </p:nvSpPr>
        <p:spPr bwMode="auto">
          <a:xfrm>
            <a:off x="152400" y="1230313"/>
            <a:ext cx="9348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= </a:t>
            </a:r>
            <a:r>
              <a:rPr lang="sr-Latn-BA" smtClean="0">
                <a:latin typeface="Calibri" pitchFamily="34" charset="0"/>
              </a:rPr>
              <a:t>ulaz</a:t>
            </a:r>
            <a:r>
              <a:rPr lang="en-US" smtClean="0"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1120775" y="1447800"/>
            <a:ext cx="1089025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1998" name="TextBox 27"/>
          <p:cNvSpPr txBox="1">
            <a:spLocks noChangeArrowheads="1"/>
          </p:cNvSpPr>
          <p:nvPr/>
        </p:nvSpPr>
        <p:spPr bwMode="auto">
          <a:xfrm>
            <a:off x="1603375" y="1371600"/>
            <a:ext cx="643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mtClean="0">
                <a:latin typeface="Calibri" pitchFamily="34" charset="0"/>
              </a:rPr>
              <a:t>FT(</a:t>
            </a:r>
            <a:r>
              <a:rPr lang="sr-Latn-BA" smtClean="0">
                <a:latin typeface="Calibri" pitchFamily="34" charset="0"/>
              </a:rPr>
              <a:t>x</a:t>
            </a:r>
            <a:r>
              <a:rPr lang="en-US" smtClean="0">
                <a:latin typeface="Calibri" pitchFamily="34" charset="0"/>
              </a:rPr>
              <a:t>)</a:t>
            </a:r>
            <a:endParaRPr lang="en-US">
              <a:latin typeface="Calibri" pitchFamily="34" charset="0"/>
            </a:endParaRPr>
          </a:p>
        </p:txBody>
      </p: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>
            <a:off x="7292975" y="5410200"/>
            <a:ext cx="1089025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2001" name="TextBox 30"/>
          <p:cNvSpPr txBox="1">
            <a:spLocks noChangeArrowheads="1"/>
          </p:cNvSpPr>
          <p:nvPr/>
        </p:nvSpPr>
        <p:spPr bwMode="auto">
          <a:xfrm>
            <a:off x="7775575" y="5334000"/>
            <a:ext cx="46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IFT</a:t>
            </a:r>
          </a:p>
        </p:txBody>
      </p:sp>
      <p:sp>
        <p:nvSpPr>
          <p:cNvPr id="42002" name="TextBox 31"/>
          <p:cNvSpPr txBox="1">
            <a:spLocks noChangeArrowheads="1"/>
          </p:cNvSpPr>
          <p:nvPr/>
        </p:nvSpPr>
        <p:spPr bwMode="auto">
          <a:xfrm>
            <a:off x="6072198" y="5943600"/>
            <a:ext cx="3100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y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= </a:t>
            </a:r>
            <a:r>
              <a:rPr lang="sr-Latn-BA" smtClean="0">
                <a:latin typeface="Calibri" pitchFamily="34" charset="0"/>
              </a:rPr>
              <a:t>frekvencijski ograničen izlaz</a:t>
            </a:r>
            <a:endParaRPr lang="en-US">
              <a:latin typeface="Calibri" pitchFamily="34" charset="0"/>
            </a:endParaRPr>
          </a:p>
        </p:txBody>
      </p:sp>
      <p:sp>
        <p:nvSpPr>
          <p:cNvPr id="42003" name="TextBox 33"/>
          <p:cNvSpPr txBox="1">
            <a:spLocks noChangeArrowheads="1"/>
          </p:cNvSpPr>
          <p:nvPr/>
        </p:nvSpPr>
        <p:spPr bwMode="auto">
          <a:xfrm>
            <a:off x="7620000" y="4267200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4" name="TextBox 35"/>
          <p:cNvSpPr txBox="1">
            <a:spLocks noChangeArrowheads="1"/>
          </p:cNvSpPr>
          <p:nvPr/>
        </p:nvSpPr>
        <p:spPr bwMode="auto">
          <a:xfrm>
            <a:off x="77898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5" name="TextBox 37"/>
          <p:cNvSpPr txBox="1">
            <a:spLocks noChangeArrowheads="1"/>
          </p:cNvSpPr>
          <p:nvPr/>
        </p:nvSpPr>
        <p:spPr bwMode="auto">
          <a:xfrm>
            <a:off x="78660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6" name="TextBox 38"/>
          <p:cNvSpPr txBox="1">
            <a:spLocks noChangeArrowheads="1"/>
          </p:cNvSpPr>
          <p:nvPr/>
        </p:nvSpPr>
        <p:spPr bwMode="auto">
          <a:xfrm>
            <a:off x="7942263" y="42783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7" name="TextBox 39"/>
          <p:cNvSpPr txBox="1">
            <a:spLocks noChangeArrowheads="1"/>
          </p:cNvSpPr>
          <p:nvPr/>
        </p:nvSpPr>
        <p:spPr bwMode="auto">
          <a:xfrm>
            <a:off x="80184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8" name="TextBox 40"/>
          <p:cNvSpPr txBox="1">
            <a:spLocks noChangeArrowheads="1"/>
          </p:cNvSpPr>
          <p:nvPr/>
        </p:nvSpPr>
        <p:spPr bwMode="auto">
          <a:xfrm>
            <a:off x="8077200" y="4354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09" name="TextBox 41"/>
          <p:cNvSpPr txBox="1">
            <a:spLocks noChangeArrowheads="1"/>
          </p:cNvSpPr>
          <p:nvPr/>
        </p:nvSpPr>
        <p:spPr bwMode="auto">
          <a:xfrm>
            <a:off x="8153400" y="4354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0" name="TextBox 42"/>
          <p:cNvSpPr txBox="1">
            <a:spLocks noChangeArrowheads="1"/>
          </p:cNvSpPr>
          <p:nvPr/>
        </p:nvSpPr>
        <p:spPr bwMode="auto">
          <a:xfrm>
            <a:off x="82470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1" name="TextBox 43"/>
          <p:cNvSpPr txBox="1">
            <a:spLocks noChangeArrowheads="1"/>
          </p:cNvSpPr>
          <p:nvPr/>
        </p:nvSpPr>
        <p:spPr bwMode="auto">
          <a:xfrm>
            <a:off x="8323263" y="43545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2" name="TextBox 44"/>
          <p:cNvSpPr txBox="1">
            <a:spLocks noChangeArrowheads="1"/>
          </p:cNvSpPr>
          <p:nvPr/>
        </p:nvSpPr>
        <p:spPr bwMode="auto">
          <a:xfrm>
            <a:off x="83820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3" name="TextBox 45"/>
          <p:cNvSpPr txBox="1">
            <a:spLocks noChangeArrowheads="1"/>
          </p:cNvSpPr>
          <p:nvPr/>
        </p:nvSpPr>
        <p:spPr bwMode="auto">
          <a:xfrm>
            <a:off x="8475663" y="443071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4" name="TextBox 46"/>
          <p:cNvSpPr txBox="1">
            <a:spLocks noChangeArrowheads="1"/>
          </p:cNvSpPr>
          <p:nvPr/>
        </p:nvSpPr>
        <p:spPr bwMode="auto">
          <a:xfrm>
            <a:off x="85344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5" name="TextBox 47"/>
          <p:cNvSpPr txBox="1">
            <a:spLocks noChangeArrowheads="1"/>
          </p:cNvSpPr>
          <p:nvPr/>
        </p:nvSpPr>
        <p:spPr bwMode="auto">
          <a:xfrm>
            <a:off x="8610600" y="44307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2016" name="TextBox 33"/>
          <p:cNvSpPr txBox="1">
            <a:spLocks noChangeArrowheads="1"/>
          </p:cNvSpPr>
          <p:nvPr/>
        </p:nvSpPr>
        <p:spPr bwMode="auto">
          <a:xfrm>
            <a:off x="7696200" y="4267200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39" name="TextBox 28"/>
          <p:cNvSpPr txBox="1">
            <a:spLocks noChangeArrowheads="1"/>
          </p:cNvSpPr>
          <p:nvPr/>
        </p:nvSpPr>
        <p:spPr bwMode="auto">
          <a:xfrm>
            <a:off x="3168652" y="4791686"/>
            <a:ext cx="25463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BA" smtClean="0">
                <a:latin typeface="Calibri" pitchFamily="34" charset="0"/>
              </a:rPr>
              <a:t>Neke frekvencijske komponente se postavljaju na nulu</a:t>
            </a:r>
            <a:endParaRPr lang="en-US">
              <a:latin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72066" y="1428736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800" smtClean="0">
                <a:solidFill>
                  <a:schemeClr val="tx2"/>
                </a:solidFill>
              </a:rPr>
              <a:t>Kakav je ovo filtar?</a:t>
            </a:r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28596" y="54292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frekvencijska karakteristika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/>
              <a:t>Spektralni (frekvencijski) sadržaj signala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400816" cy="3257560"/>
          </a:xfrm>
        </p:spPr>
        <p:txBody>
          <a:bodyPr>
            <a:normAutofit fontScale="92500" lnSpcReduction="20000"/>
          </a:bodyPr>
          <a:lstStyle/>
          <a:p>
            <a:r>
              <a:rPr lang="sr-Latn-RS" smtClean="0"/>
              <a:t>I</a:t>
            </a:r>
            <a:r>
              <a:rPr lang="en-GB" smtClean="0"/>
              <a:t>s</a:t>
            </a:r>
            <a:r>
              <a:rPr lang="sr-Latn-RS" smtClean="0"/>
              <a:t>ak Njutn – spektar bijele svjetlosti – komponente različitih talasnih dužina</a:t>
            </a:r>
          </a:p>
          <a:p>
            <a:r>
              <a:rPr lang="sr-Latn-RS" smtClean="0"/>
              <a:t>Analizator spektra – vizuelizacija uticaja komponenata pojedinih frekvencija na oblik signala</a:t>
            </a:r>
          </a:p>
          <a:p>
            <a:r>
              <a:rPr lang="sr-Latn-RS" smtClean="0"/>
              <a:t>Ekvilajzer – frekvencijski selektivno filtriranje signala – pojačavanje ili slabljenje određenih komponenata</a:t>
            </a:r>
          </a:p>
          <a:p>
            <a:endParaRPr lang="en-GB"/>
          </a:p>
        </p:txBody>
      </p:sp>
      <p:pic>
        <p:nvPicPr>
          <p:cNvPr id="4" name="Picture 2" descr="C:\Users\User\Documents\Teaching\multimedia\predavanja 2014\materijal\Dark_Side_of_the_Mo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1714488"/>
            <a:ext cx="2000264" cy="2000264"/>
          </a:xfrm>
          <a:prstGeom prst="rect">
            <a:avLst/>
          </a:prstGeom>
          <a:noFill/>
        </p:spPr>
      </p:pic>
      <p:pic>
        <p:nvPicPr>
          <p:cNvPr id="1027" name="Picture 3" descr="graphic_e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4857760"/>
            <a:ext cx="824872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Primjer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Ekvilajzer se sastoji od kaskadne veze frekvencijski selektivnih filtara</a:t>
            </a:r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45" y="2857496"/>
            <a:ext cx="9194491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Dijelovi ekvilajzera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Nisko i visokopropusni shelving filtri</a:t>
            </a:r>
          </a:p>
          <a:p>
            <a:r>
              <a:rPr lang="sr-Latn-BA" smtClean="0"/>
              <a:t>Određeni su graničnom frekvencijom </a:t>
            </a:r>
            <a:r>
              <a:rPr lang="sr-Latn-BA" i="1" smtClean="0"/>
              <a:t>F</a:t>
            </a:r>
            <a:r>
              <a:rPr lang="sr-Latn-BA" i="1" baseline="-25000" smtClean="0"/>
              <a:t>c</a:t>
            </a:r>
            <a:r>
              <a:rPr lang="sr-Latn-BA" smtClean="0"/>
              <a:t> i pojačanjem </a:t>
            </a:r>
            <a:r>
              <a:rPr lang="sr-Latn-BA" i="1" smtClean="0"/>
              <a:t>G</a:t>
            </a:r>
            <a:endParaRPr lang="en-US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429000"/>
            <a:ext cx="8096917" cy="2683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Dijelovi ekvilajzera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Peaking filtar propusnik opsega</a:t>
            </a:r>
          </a:p>
          <a:p>
            <a:r>
              <a:rPr lang="sr-Latn-BA" smtClean="0"/>
              <a:t>Određen centralnom frekvencijom </a:t>
            </a:r>
            <a:r>
              <a:rPr lang="sr-Latn-BA" i="1" smtClean="0"/>
              <a:t>F</a:t>
            </a:r>
            <a:r>
              <a:rPr lang="sr-Latn-BA" i="1" baseline="-25000" smtClean="0"/>
              <a:t>C</a:t>
            </a:r>
            <a:r>
              <a:rPr lang="sr-Latn-BA" smtClean="0"/>
              <a:t> , širinom propusnog opsega i pojačanjem</a:t>
            </a:r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3310494"/>
            <a:ext cx="6162688" cy="3404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Izlaz iz shelving filtra</a:t>
            </a:r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57298"/>
            <a:ext cx="4514856" cy="338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29144" y="1357298"/>
            <a:ext cx="4514856" cy="338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71472" y="4714884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>
                <a:hlinkClick r:id="rId4" action="ppaction://hlinkfile"/>
              </a:rPr>
              <a:t>Bass shelf filtrirani signal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14942" y="4714884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>
                <a:hlinkClick r:id="rId5" action="ppaction://hlinkfile"/>
              </a:rPr>
              <a:t>Treble shelf filtrirani signal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00430" y="5559998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>
                <a:hlinkClick r:id="rId6" action="ppaction://hlinkfile"/>
              </a:rPr>
              <a:t>Originalni signal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Realizacija filtriranja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Filtriranje se može realizovati konvolucijom signala i impulsnog odziva filtra</a:t>
            </a:r>
          </a:p>
          <a:p>
            <a:endParaRPr lang="sr-Latn-BA" smtClean="0"/>
          </a:p>
          <a:p>
            <a:r>
              <a:rPr lang="sr-Latn-BA" smtClean="0"/>
              <a:t>Primjenom konvolucione teoreme dobijamo</a:t>
            </a:r>
          </a:p>
          <a:p>
            <a:endParaRPr lang="sr-Latn-BA" smtClean="0"/>
          </a:p>
          <a:p>
            <a:r>
              <a:rPr lang="sr-Latn-BA" smtClean="0"/>
              <a:t>Spektar izlaznog signala jednak je proizvodu spektra ulaznog signala i FT impulsnog odziva (</a:t>
            </a:r>
            <a:r>
              <a:rPr lang="sr-Latn-BA" smtClean="0">
                <a:solidFill>
                  <a:srgbClr val="FF0000"/>
                </a:solidFill>
              </a:rPr>
              <a:t>frekvencijske karakteristike</a:t>
            </a:r>
            <a:r>
              <a:rPr lang="sr-Latn-BA" smtClean="0"/>
              <a:t>) filtra</a:t>
            </a:r>
            <a:endParaRPr lang="en-US"/>
          </a:p>
        </p:txBody>
      </p:sp>
      <p:pic>
        <p:nvPicPr>
          <p:cNvPr id="4" name="Picture 3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928662" y="2786058"/>
            <a:ext cx="2889256" cy="365246"/>
          </a:xfrm>
          <a:prstGeom prst="rect">
            <a:avLst/>
          </a:prstGeom>
        </p:spPr>
      </p:pic>
      <p:pic>
        <p:nvPicPr>
          <p:cNvPr id="5" name="Picture 4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928662" y="3929066"/>
            <a:ext cx="2884176" cy="35719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Impulsni odziv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Odziv sistema na jedinični impuls je </a:t>
            </a:r>
            <a:r>
              <a:rPr lang="sr-Latn-BA" smtClean="0">
                <a:solidFill>
                  <a:srgbClr val="FF0000"/>
                </a:solidFill>
              </a:rPr>
              <a:t>impulsni odziv</a:t>
            </a:r>
            <a:r>
              <a:rPr lang="sr-Latn-BA" smtClean="0"/>
              <a:t> sistema</a:t>
            </a:r>
          </a:p>
          <a:p>
            <a:endParaRPr lang="sr-Latn-BA" smtClean="0"/>
          </a:p>
          <a:p>
            <a:endParaRPr lang="sr-Latn-BA" smtClean="0"/>
          </a:p>
          <a:p>
            <a:endParaRPr lang="sr-Latn-BA" smtClean="0"/>
          </a:p>
          <a:p>
            <a:r>
              <a:rPr lang="sr-Latn-BA" smtClean="0"/>
              <a:t>Impulsni odziv može biti:</a:t>
            </a:r>
          </a:p>
          <a:p>
            <a:pPr lvl="1"/>
            <a:r>
              <a:rPr lang="sr-Latn-BA" smtClean="0"/>
              <a:t>Beskonačan (Infinite Impulse Response, IIR)</a:t>
            </a:r>
          </a:p>
          <a:p>
            <a:pPr lvl="1"/>
            <a:r>
              <a:rPr lang="sr-Latn-BA" smtClean="0"/>
              <a:t>Konačan (Finite Impulse Response, FIR)</a:t>
            </a:r>
          </a:p>
          <a:p>
            <a:endParaRPr lang="en-US"/>
          </a:p>
        </p:txBody>
      </p:sp>
      <p:pic>
        <p:nvPicPr>
          <p:cNvPr id="4" name="Picture 3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1071538" y="2786058"/>
            <a:ext cx="1975485" cy="609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71811" y="3643314"/>
            <a:ext cx="2000264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mtClean="0">
                <a:solidFill>
                  <a:schemeClr val="tx1"/>
                </a:solidFill>
              </a:rPr>
              <a:t>Sistem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endCxn id="5" idx="1"/>
          </p:cNvCxnSpPr>
          <p:nvPr/>
        </p:nvCxnSpPr>
        <p:spPr>
          <a:xfrm>
            <a:off x="1643051" y="4071942"/>
            <a:ext cx="142876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072075" y="4071942"/>
            <a:ext cx="142876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1571613" y="3714752"/>
            <a:ext cx="438150" cy="255270"/>
          </a:xfrm>
          <a:prstGeom prst="rect">
            <a:avLst/>
          </a:prstGeom>
        </p:spPr>
      </p:pic>
      <p:pic>
        <p:nvPicPr>
          <p:cNvPr id="11" name="Picture 10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5786455" y="3673796"/>
            <a:ext cx="1285875" cy="25527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Konvolucija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86116" y="4929198"/>
            <a:ext cx="2000264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mtClean="0">
                <a:solidFill>
                  <a:schemeClr val="tx1"/>
                </a:solidFill>
              </a:rPr>
              <a:t>Sistem</a:t>
            </a:r>
          </a:p>
          <a:p>
            <a:pPr algn="ctr"/>
            <a:r>
              <a:rPr lang="sr-Latn-BA" smtClean="0">
                <a:solidFill>
                  <a:schemeClr val="tx1"/>
                </a:solidFill>
              </a:rPr>
              <a:t>h(</a:t>
            </a:r>
            <a:r>
              <a:rPr lang="sr-Latn-BA" i="1" smtClean="0">
                <a:solidFill>
                  <a:schemeClr val="tx1"/>
                </a:solidFill>
              </a:rPr>
              <a:t>n</a:t>
            </a:r>
            <a:r>
              <a:rPr lang="sr-Latn-BA" smtClean="0">
                <a:solidFill>
                  <a:schemeClr val="tx1"/>
                </a:solidFill>
              </a:rPr>
              <a:t>)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endCxn id="4" idx="1"/>
          </p:cNvCxnSpPr>
          <p:nvPr/>
        </p:nvCxnSpPr>
        <p:spPr>
          <a:xfrm>
            <a:off x="1857356" y="5357826"/>
            <a:ext cx="142876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286380" y="5357826"/>
            <a:ext cx="142876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Content Placeholder 8" descr="addin_tmp.png"/>
          <p:cNvPicPr>
            <a:picLocks noGrp="1" noChangeAspect="1"/>
          </p:cNvPicPr>
          <p:nvPr>
            <p:ph idx="1"/>
            <p:custDataLst>
              <p:tags r:id="rId1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785917" y="5000635"/>
            <a:ext cx="464820" cy="255270"/>
          </a:xfrm>
        </p:spPr>
      </p:pic>
      <p:pic>
        <p:nvPicPr>
          <p:cNvPr id="10" name="Picture 9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6000760" y="4959679"/>
            <a:ext cx="2019300" cy="25527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28662" y="1428736"/>
            <a:ext cx="750099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1938" indent="-261938">
              <a:buFont typeface="Arial" pitchFamily="34" charset="0"/>
              <a:buChar char="•"/>
            </a:pPr>
            <a:r>
              <a:rPr lang="en-US" sz="2400" smtClean="0"/>
              <a:t>Sistem je karakterisan impulsnim odzivom.</a:t>
            </a:r>
          </a:p>
          <a:p>
            <a:pPr marL="261938" indent="-261938">
              <a:buFont typeface="Arial" pitchFamily="34" charset="0"/>
              <a:buChar char="•"/>
            </a:pPr>
            <a:r>
              <a:rPr lang="en-US" sz="2400" smtClean="0"/>
              <a:t>Odziv na proizvoljnu pobudu je konvolucija ulaznog signala i impulsnog odziva</a:t>
            </a:r>
            <a:r>
              <a:rPr lang="sr-Latn-BA" sz="2400" smtClean="0"/>
              <a:t>:</a:t>
            </a:r>
          </a:p>
          <a:p>
            <a:pPr marL="261938" indent="-261938">
              <a:buFont typeface="Arial" pitchFamily="34" charset="0"/>
              <a:buChar char="•"/>
            </a:pPr>
            <a:endParaRPr lang="sr-Latn-BA" sz="2400" smtClean="0"/>
          </a:p>
          <a:p>
            <a:pPr marL="261938" indent="-261938">
              <a:buFont typeface="Arial" pitchFamily="34" charset="0"/>
              <a:buChar char="•"/>
            </a:pPr>
            <a:r>
              <a:rPr lang="sr-Latn-BA" sz="2400" smtClean="0"/>
              <a:t>Ako je sistem FIR tipa onda imamo:</a:t>
            </a:r>
          </a:p>
          <a:p>
            <a:pPr marL="261938" indent="-261938">
              <a:buFont typeface="Arial" pitchFamily="34" charset="0"/>
              <a:buChar char="•"/>
            </a:pPr>
            <a:endParaRPr lang="sr-Latn-BA" sz="2400" smtClean="0"/>
          </a:p>
          <a:p>
            <a:pPr marL="261938" indent="-261938">
              <a:buFont typeface="Arial" pitchFamily="34" charset="0"/>
              <a:buChar char="•"/>
            </a:pPr>
            <a:endParaRPr lang="sr-Latn-BA" sz="2400" smtClean="0"/>
          </a:p>
          <a:p>
            <a:pPr marL="261938" indent="-261938">
              <a:buFont typeface="Arial" pitchFamily="34" charset="0"/>
              <a:buChar char="•"/>
            </a:pPr>
            <a:r>
              <a:rPr lang="sr-Latn-BA" sz="2400" i="1" smtClean="0"/>
              <a:t>N </a:t>
            </a:r>
            <a:r>
              <a:rPr lang="sr-Latn-BA" sz="2400" smtClean="0"/>
              <a:t>je dužina impulsnog odziva</a:t>
            </a:r>
            <a:endParaRPr lang="en-US" sz="2400" i="1" smtClean="0"/>
          </a:p>
          <a:p>
            <a:pPr indent="261938">
              <a:buFont typeface="Arial" pitchFamily="34" charset="0"/>
              <a:buChar char="•"/>
            </a:pPr>
            <a:endParaRPr lang="en-US"/>
          </a:p>
        </p:txBody>
      </p:sp>
      <p:pic>
        <p:nvPicPr>
          <p:cNvPr id="17" name="Picture 16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1357290" y="2573651"/>
            <a:ext cx="7440930" cy="283845"/>
          </a:xfrm>
          <a:prstGeom prst="rect">
            <a:avLst/>
          </a:prstGeom>
        </p:spPr>
      </p:pic>
      <p:pic>
        <p:nvPicPr>
          <p:cNvPr id="18" name="Picture 17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1285852" y="3430906"/>
            <a:ext cx="6922770" cy="3295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Izračunavanje konvolucije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2500306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57290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x =</a:t>
            </a:r>
            <a:endParaRPr lang="en-US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285852" y="1428736"/>
            <a:ext cx="6922770" cy="3295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213097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signal</a:t>
            </a:r>
            <a:endParaRPr lang="en-US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1785918" y="3571876"/>
          <a:ext cx="23735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57290" y="357187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h =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00100" y="320254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filtar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Izračunavanje konvolucije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2500306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285852" y="1527799"/>
            <a:ext cx="6922770" cy="329565"/>
          </a:xfrm>
          <a:prstGeom prst="rect">
            <a:avLst/>
          </a:prstGeom>
        </p:spPr>
      </p:pic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1785918" y="3277554"/>
          <a:ext cx="23735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71538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*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71538" y="39883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=</a:t>
            </a:r>
            <a:endParaRPr lang="en-US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3991934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Izračunavanje konvolucije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2500306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285852" y="1527799"/>
            <a:ext cx="6922770" cy="329565"/>
          </a:xfrm>
          <a:prstGeom prst="rect">
            <a:avLst/>
          </a:prstGeom>
        </p:spPr>
      </p:pic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2555674" y="3277554"/>
          <a:ext cx="23735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71538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*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71538" y="39883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=</a:t>
            </a:r>
            <a:endParaRPr lang="en-US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3991934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Spektralna analiza signala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Furije – svaka kontinualna periodična funkcija se može razložiti na prostoperiodične komponente</a:t>
            </a:r>
          </a:p>
          <a:p>
            <a:r>
              <a:rPr lang="sr-Latn-RS" smtClean="0"/>
              <a:t>Furijeov red</a:t>
            </a:r>
            <a:endParaRPr lang="en-GB"/>
          </a:p>
        </p:txBody>
      </p:sp>
      <p:pic>
        <p:nvPicPr>
          <p:cNvPr id="7" name="Picture 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714349" y="3896030"/>
            <a:ext cx="7975283" cy="4400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5852" y="6253483"/>
            <a:ext cx="6786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i="1" smtClean="0"/>
              <a:t>T </a:t>
            </a:r>
            <a:r>
              <a:rPr lang="sr-Latn-BA" sz="2400" smtClean="0"/>
              <a:t>je period, a </a:t>
            </a:r>
            <a:r>
              <a:rPr lang="sr-Latn-BA" sz="2400" smtClean="0">
                <a:latin typeface="Symbol" pitchFamily="18" charset="2"/>
              </a:rPr>
              <a:t>W</a:t>
            </a:r>
            <a:r>
              <a:rPr lang="sr-Latn-BA" sz="2400" baseline="-25000" smtClean="0">
                <a:latin typeface="+mj-lt"/>
              </a:rPr>
              <a:t>0</a:t>
            </a:r>
            <a:r>
              <a:rPr lang="sr-Latn-BA" sz="2400" smtClean="0"/>
              <a:t>=2</a:t>
            </a:r>
            <a:r>
              <a:rPr lang="sr-Latn-BA" sz="2400" smtClean="0">
                <a:latin typeface="Symbol" pitchFamily="18" charset="2"/>
              </a:rPr>
              <a:t>p</a:t>
            </a:r>
            <a:r>
              <a:rPr lang="sr-Latn-BA" sz="2400" smtClean="0">
                <a:latin typeface="+mj-lt"/>
              </a:rPr>
              <a:t>/T je osnovna frekvencija signala.</a:t>
            </a:r>
            <a:endParaRPr lang="en-US" sz="2400" i="1"/>
          </a:p>
        </p:txBody>
      </p:sp>
      <p:pic>
        <p:nvPicPr>
          <p:cNvPr id="10" name="Picture 9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2270256" y="4610409"/>
            <a:ext cx="4632008" cy="531495"/>
          </a:xfrm>
          <a:prstGeom prst="rect">
            <a:avLst/>
          </a:prstGeom>
        </p:spPr>
      </p:pic>
      <p:pic>
        <p:nvPicPr>
          <p:cNvPr id="11" name="Picture 10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2311688" y="5396227"/>
            <a:ext cx="4549140" cy="531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Izračunavanje konvolucije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2500306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285852" y="1527799"/>
            <a:ext cx="6922770" cy="329565"/>
          </a:xfrm>
          <a:prstGeom prst="rect">
            <a:avLst/>
          </a:prstGeom>
        </p:spPr>
      </p:pic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3357554" y="3277554"/>
          <a:ext cx="23735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71538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*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71538" y="39883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=</a:t>
            </a:r>
            <a:endParaRPr lang="en-US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3991934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Izračunavanje konvolucije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2500306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285852" y="1527799"/>
            <a:ext cx="6922770" cy="329565"/>
          </a:xfrm>
          <a:prstGeom prst="rect">
            <a:avLst/>
          </a:prstGeom>
        </p:spPr>
      </p:pic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4143372" y="3277554"/>
          <a:ext cx="23735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71538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*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71538" y="39883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=</a:t>
            </a:r>
            <a:endParaRPr lang="en-US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3991934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Izračunavanje konvolucije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2500306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285852" y="1527799"/>
            <a:ext cx="6922770" cy="329565"/>
          </a:xfrm>
          <a:prstGeom prst="rect">
            <a:avLst/>
          </a:prstGeom>
        </p:spPr>
      </p:pic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4929190" y="3277554"/>
          <a:ext cx="23735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71538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*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71538" y="39883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=</a:t>
            </a:r>
            <a:endParaRPr lang="en-US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3991934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Izračunavanje konvolucije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2500306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285852" y="1527799"/>
            <a:ext cx="6922770" cy="329565"/>
          </a:xfrm>
          <a:prstGeom prst="rect">
            <a:avLst/>
          </a:prstGeom>
        </p:spPr>
      </p:pic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5786446" y="3277554"/>
          <a:ext cx="23735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1/3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71538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*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71538" y="39883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=</a:t>
            </a:r>
            <a:endParaRPr lang="en-US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</p:nvPr>
        </p:nvGraphicFramePr>
        <p:xfrm>
          <a:off x="1785918" y="3991934"/>
          <a:ext cx="63293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  <a:gridCol w="791172"/>
              </a:tblGrid>
              <a:tr h="327990"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10/3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11/3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mtClean="0"/>
                        <a:t>-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28662" y="4929198"/>
            <a:ext cx="4786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smtClean="0"/>
              <a:t>Šta radi ovaj filtar?</a:t>
            </a:r>
            <a:endParaRPr lang="en-US" sz="2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Reverberacije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sz="2800" smtClean="0"/>
              <a:t>Jedan od najčešće korištenih audio-efekata</a:t>
            </a:r>
          </a:p>
          <a:p>
            <a:r>
              <a:rPr lang="sr-Latn-RS" sz="2800" smtClean="0"/>
              <a:t>Rezultat mnogobrojnih refleksija zvuka u zatvorenom prostoru</a:t>
            </a:r>
          </a:p>
          <a:p>
            <a:pPr lvl="1"/>
            <a:r>
              <a:rPr lang="sr-Latn-RS" sz="2400" smtClean="0"/>
              <a:t>Od izvora, npr. zvučnika, obično postoji direktan put zvuka do slušaoca</a:t>
            </a:r>
          </a:p>
          <a:p>
            <a:pPr lvl="1"/>
            <a:r>
              <a:rPr lang="sr-Latn-RS" sz="2400" smtClean="0"/>
              <a:t>Ali, zvučni talasi mogu do slušaoca doći i dužim putem, reflektujući se od zidova i plafona</a:t>
            </a:r>
          </a:p>
          <a:p>
            <a:pPr lvl="1"/>
            <a:r>
              <a:rPr lang="sr-Latn-RS" smtClean="0"/>
              <a:t>Reflektovani talas će zakasniti i biće oslabljen</a:t>
            </a:r>
          </a:p>
          <a:p>
            <a:pPr lvl="1"/>
            <a:r>
              <a:rPr lang="sr-Latn-RS" sz="2400" smtClean="0"/>
              <a:t>Reflektovani talasi se mogu odbiti više puta prije dolaska do slušaoca</a:t>
            </a:r>
          </a:p>
          <a:p>
            <a:pPr lvl="1"/>
            <a:r>
              <a:rPr lang="sr-Latn-RS" smtClean="0"/>
              <a:t>Niz zakašnjelih i oslabljenih talasa predstavlja </a:t>
            </a:r>
            <a:r>
              <a:rPr lang="sr-Latn-RS" smtClean="0">
                <a:solidFill>
                  <a:srgbClr val="FF0000"/>
                </a:solidFill>
              </a:rPr>
              <a:t>reverberacije</a:t>
            </a:r>
          </a:p>
          <a:p>
            <a:pPr lvl="1"/>
            <a:r>
              <a:rPr lang="sr-Latn-RS" sz="2400" smtClean="0"/>
              <a:t>Daje prostorni osjećaj zvuku</a:t>
            </a:r>
          </a:p>
          <a:p>
            <a:pPr lvl="1"/>
            <a:r>
              <a:rPr lang="sr-Latn-RS" sz="2400" smtClean="0"/>
              <a:t>Bogatiji zvuk se dobija u većim prostorijama</a:t>
            </a:r>
            <a:endParaRPr lang="en-GB" sz="240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en-GB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2786058"/>
            <a:ext cx="37719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Reverberacije i kašnjenje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smtClean="0"/>
              <a:t>Kašnjenje proizvodi sličan efekat ali</a:t>
            </a:r>
          </a:p>
          <a:p>
            <a:pPr lvl="1"/>
            <a:r>
              <a:rPr lang="sr-Latn-RS" smtClean="0"/>
              <a:t>Kod reverberacija brzina pristizanja refleksija se mijenja tokom vremena</a:t>
            </a:r>
          </a:p>
          <a:p>
            <a:pPr lvl="1"/>
            <a:r>
              <a:rPr lang="sr-Latn-RS" smtClean="0"/>
              <a:t>Kašnjenje može simulirati refleksije sa fiksnim razmakom</a:t>
            </a:r>
          </a:p>
          <a:p>
            <a:r>
              <a:rPr lang="sr-Latn-RS" smtClean="0"/>
              <a:t>Kod reverberacija postoji skup jasnih usmjerenih refleksija koje zavise od oblika i veličine prostorije, te položaja izvora i slušaoca – </a:t>
            </a:r>
            <a:r>
              <a:rPr lang="sr-Latn-RS" smtClean="0">
                <a:solidFill>
                  <a:schemeClr val="tx2"/>
                </a:solidFill>
              </a:rPr>
              <a:t>rane refleksije</a:t>
            </a:r>
          </a:p>
          <a:p>
            <a:r>
              <a:rPr lang="sr-Latn-RS" smtClean="0"/>
              <a:t>Nakon ranih refleksija brzina pristizanja se povećava i slučajno je raspoređena pa se teško povezuje sa fizičkim karakteristikama prostorije – </a:t>
            </a:r>
            <a:r>
              <a:rPr lang="sr-Latn-RS" smtClean="0">
                <a:solidFill>
                  <a:schemeClr val="tx2"/>
                </a:solidFill>
              </a:rPr>
              <a:t>kasne refleksije</a:t>
            </a:r>
          </a:p>
          <a:p>
            <a:pPr lvl="1"/>
            <a:r>
              <a:rPr lang="en-GB" smtClean="0"/>
              <a:t>Z</a:t>
            </a:r>
            <a:r>
              <a:rPr lang="sr-Latn-RS" smtClean="0"/>
              <a:t>načajne za percepciju prostora u zvuku</a:t>
            </a:r>
          </a:p>
          <a:p>
            <a:pPr lvl="1"/>
            <a:r>
              <a:rPr lang="en-GB" smtClean="0"/>
              <a:t>E</a:t>
            </a:r>
            <a:r>
              <a:rPr lang="sr-Latn-RS" smtClean="0"/>
              <a:t>ksponencijalno opadaju u koncertnim salama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Realizacija reverberacija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Dvije klase realizacija:</a:t>
            </a:r>
          </a:p>
          <a:p>
            <a:pPr lvl="1"/>
            <a:r>
              <a:rPr lang="sr-Latn-RS" smtClean="0"/>
              <a:t>Pomoću filtara i linija za kašnjenje</a:t>
            </a:r>
          </a:p>
          <a:p>
            <a:pPr lvl="1"/>
            <a:r>
              <a:rPr lang="sr-Latn-RS" smtClean="0"/>
              <a:t>Pomoću konvolucije i impulsnog </a:t>
            </a:r>
            <a:r>
              <a:rPr lang="sr-Latn-RS" smtClean="0"/>
              <a:t>odziva</a:t>
            </a:r>
          </a:p>
          <a:p>
            <a:pPr lvl="2">
              <a:buNone/>
            </a:pPr>
            <a:r>
              <a:rPr lang="sr-Latn-RS" smtClean="0"/>
              <a:t>(ovo ćemo razmotriti detaljnije)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Konvolucioni reverberator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Ako je poznat impulsni odziv prostorije vjerne reverberacije se mogu dobiti konvolucijom sa ulaznim signalom</a:t>
            </a:r>
          </a:p>
          <a:p>
            <a:r>
              <a:rPr lang="sr-Latn-RS" smtClean="0"/>
              <a:t>Diskretna konvolucija</a:t>
            </a:r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Konvolucija se efikasno mo</a:t>
            </a:r>
            <a:r>
              <a:rPr lang="sr-Latn-BA" smtClean="0"/>
              <a:t>že računati pomoću brze Furijeove transformacije (FFT)</a:t>
            </a:r>
            <a:endParaRPr lang="sr-Latn-RS" smtClean="0"/>
          </a:p>
          <a:p>
            <a:endParaRPr lang="en-GB"/>
          </a:p>
        </p:txBody>
      </p:sp>
      <p:graphicFrame>
        <p:nvGraphicFramePr>
          <p:cNvPr id="4" name="Object 3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074" name="Bitmap Image" r:id="rId3" imgW="0" imgH="0" progId="PBrush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00298" y="3784604"/>
          <a:ext cx="3913861" cy="787404"/>
        </p:xfrm>
        <a:graphic>
          <a:graphicData uri="http://schemas.openxmlformats.org/presentationml/2006/ole">
            <p:oleObj spid="_x0000_s3075" name="Equation" r:id="rId4" imgW="21459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Konvolucioni reverberator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43240" y="2928934"/>
            <a:ext cx="2000264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mtClean="0">
                <a:solidFill>
                  <a:schemeClr val="tx1"/>
                </a:solidFill>
              </a:rPr>
              <a:t>Prostorija</a:t>
            </a:r>
          </a:p>
          <a:p>
            <a:pPr algn="ctr"/>
            <a:r>
              <a:rPr lang="sr-Latn-BA" smtClean="0">
                <a:solidFill>
                  <a:schemeClr val="tx1"/>
                </a:solidFill>
              </a:rPr>
              <a:t>h(</a:t>
            </a:r>
            <a:r>
              <a:rPr lang="sr-Latn-BA" i="1" smtClean="0">
                <a:solidFill>
                  <a:schemeClr val="tx1"/>
                </a:solidFill>
              </a:rPr>
              <a:t>n</a:t>
            </a:r>
            <a:r>
              <a:rPr lang="sr-Latn-BA" smtClean="0">
                <a:solidFill>
                  <a:schemeClr val="tx1"/>
                </a:solidFill>
              </a:rPr>
              <a:t>)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endCxn id="4" idx="1"/>
          </p:cNvCxnSpPr>
          <p:nvPr/>
        </p:nvCxnSpPr>
        <p:spPr>
          <a:xfrm>
            <a:off x="1714480" y="3357562"/>
            <a:ext cx="142876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143504" y="3357562"/>
            <a:ext cx="142876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8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643041" y="3000371"/>
            <a:ext cx="464820" cy="255270"/>
          </a:xfrm>
          <a:prstGeom prst="rect">
            <a:avLst/>
          </a:prstGeom>
        </p:spPr>
      </p:pic>
      <p:pic>
        <p:nvPicPr>
          <p:cNvPr id="8" name="Picture 7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5857884" y="2959415"/>
            <a:ext cx="2019300" cy="25527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Impulsni odziv prostorije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57427"/>
          </a:xfrm>
        </p:spPr>
        <p:txBody>
          <a:bodyPr>
            <a:normAutofit fontScale="92500" lnSpcReduction="20000"/>
          </a:bodyPr>
          <a:lstStyle/>
          <a:p>
            <a:r>
              <a:rPr lang="sr-Latn-BA" smtClean="0"/>
              <a:t>Snimiti kratak impuls (pucanj, pljesak,...) u prostoriji</a:t>
            </a:r>
          </a:p>
          <a:p>
            <a:r>
              <a:rPr lang="sr-Latn-BA" smtClean="0"/>
              <a:t>Snimak sadrži impulsni odziv prostorije – reverberacione karakteristike</a:t>
            </a:r>
          </a:p>
          <a:p>
            <a:r>
              <a:rPr lang="sr-Latn-BA" smtClean="0"/>
              <a:t>Impulsni odziv se može i matematički modelirati</a:t>
            </a:r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3714752"/>
            <a:ext cx="4920219" cy="2727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C:\Users\RAC1\Documents\MATLAB\nastava\multimedia\demo\pravougaoni_fouri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1272644"/>
            <a:ext cx="7224750" cy="558535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Aproksimacija signala Furijeovim redom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Primjeri konvolucione reverberacije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1472" y="1285860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smtClean="0"/>
              <a:t>Soba</a:t>
            </a:r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571472" y="18573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impulsni odziv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86314" y="184522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ulazni i izlazni signal</a:t>
            </a:r>
            <a:endParaRPr lang="en-US"/>
          </a:p>
        </p:txBody>
      </p:sp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2143116"/>
            <a:ext cx="4641600" cy="34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68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43116"/>
            <a:ext cx="4641600" cy="34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357290" y="5607859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4" action="ppaction://hlinkfile"/>
              </a:rPr>
              <a:t>Impulse_room.wav</a:t>
            </a:r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818" y="5607859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5" action="ppaction://hlinkfile"/>
              </a:rPr>
              <a:t>out_convreverb_room.wav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Primjeri konvolucione reverberacije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1472" y="1285860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smtClean="0"/>
              <a:t>Kupatilo</a:t>
            </a:r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571472" y="18573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impulsni odziv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86314" y="184522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ulazni i izlazni signal</a:t>
            </a:r>
            <a:endParaRPr lang="en-US"/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2214554"/>
            <a:ext cx="4641600" cy="34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14554"/>
            <a:ext cx="4641600" cy="34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142976" y="571501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4" action="ppaction://hlinkfile"/>
              </a:rPr>
              <a:t>Impulse_bathroom.wav</a:t>
            </a:r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072066" y="5786454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5" action="ppaction://hlinkfile"/>
              </a:rPr>
              <a:t>Out_convreverb_bathroom.wav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Primjeri konvolucione reverberacije</a:t>
            </a:r>
            <a:endParaRPr lang="en-US"/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1928802"/>
            <a:ext cx="4643438" cy="348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472" y="1285860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smtClean="0"/>
              <a:t>Katedrala</a:t>
            </a:r>
            <a:endParaRPr lang="en-US" sz="2400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28802"/>
            <a:ext cx="4610107" cy="3457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71472" y="18573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impulsni odziv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86314" y="184522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ulazni i izlazni signal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42976" y="528638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4" action="ppaction://hlinkfile"/>
              </a:rPr>
              <a:t>Impulse_cathedral.wav</a:t>
            </a:r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4929190" y="5286388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5" action="ppaction://hlinkfile"/>
              </a:rPr>
              <a:t>out_convreverb_cathedral.wav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Zabavi nije kraj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472" y="18573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impulsni odziv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86314" y="184522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ulazni i izlazni signal</a:t>
            </a:r>
            <a:endParaRPr lang="en-US"/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71678"/>
            <a:ext cx="4641600" cy="34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2143116"/>
            <a:ext cx="4641600" cy="34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642910" y="1285860"/>
            <a:ext cx="607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smtClean="0"/>
              <a:t>Može se računati konvolucija različitih signala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85918" y="550070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4" action="ppaction://hlinkfile"/>
              </a:rPr>
              <a:t>Banjo.wav</a:t>
            </a:r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715008" y="5572140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hlinkClick r:id="rId5" action="ppaction://hlinkfile"/>
              </a:rPr>
              <a:t>Dnb5.wav</a:t>
            </a:r>
            <a:endParaRPr lang="en-US" smtClean="0"/>
          </a:p>
          <a:p>
            <a:pPr algn="ctr"/>
            <a:endParaRPr lang="en-US" smtClean="0"/>
          </a:p>
          <a:p>
            <a:pPr algn="ctr"/>
            <a:r>
              <a:rPr lang="en-US" smtClean="0">
                <a:hlinkClick r:id="rId6" action="ppaction://hlinkfile"/>
              </a:rPr>
              <a:t>Dnb_banjo.wav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Komercijalni konvolucioni reverberatori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>
                <a:hlinkClick r:id="rId2"/>
              </a:rPr>
              <a:t>Altiverb</a:t>
            </a:r>
            <a:r>
              <a:rPr lang="sr-Latn-BA" smtClean="0">
                <a:hlinkClick r:id="rId2"/>
              </a:rPr>
              <a:t> </a:t>
            </a:r>
            <a:r>
              <a:rPr lang="sr-Latn-BA" smtClean="0"/>
              <a:t>– jedan od prvih komercijalnih konvolucionih reverberatora</a:t>
            </a:r>
          </a:p>
          <a:p>
            <a:r>
              <a:rPr lang="sr-Latn-BA" smtClean="0"/>
              <a:t>Većina sintesajzera zasnovanih na semplovima (npr. Kontakt, Intakt) sadrže konvolucionu reverberaciju</a:t>
            </a:r>
          </a:p>
          <a:p>
            <a:r>
              <a:rPr lang="sr-Latn-BA" smtClean="0"/>
              <a:t>Specijalizovani softverski instrumenti kao što je </a:t>
            </a:r>
            <a:r>
              <a:rPr lang="sr-Latn-BA" smtClean="0">
                <a:hlinkClick r:id="rId3"/>
              </a:rPr>
              <a:t>PianoTeq </a:t>
            </a:r>
            <a:r>
              <a:rPr lang="sr-Latn-BA" smtClean="0"/>
              <a:t>klavir takođe koriste konvoluciju ne samo za reverberaciju već za simulaciju vibracija tijela instrumenata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</p:txBody>
      </p:sp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2285992"/>
            <a:ext cx="410004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Furijeov red u kompleksnom obliku</a:t>
            </a:r>
            <a:endParaRPr lang="en-US"/>
          </a:p>
        </p:txBody>
      </p:sp>
      <p:pic>
        <p:nvPicPr>
          <p:cNvPr id="17" name="Picture 1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2071670" y="1714488"/>
            <a:ext cx="4572034" cy="500470"/>
          </a:xfrm>
          <a:prstGeom prst="rect">
            <a:avLst/>
          </a:prstGeom>
        </p:spPr>
      </p:pic>
      <p:pic>
        <p:nvPicPr>
          <p:cNvPr id="6" name="Picture 5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1928794" y="2643182"/>
            <a:ext cx="5000662" cy="63316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071538" y="3500438"/>
            <a:ext cx="6786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i="1" smtClean="0"/>
              <a:t>T </a:t>
            </a:r>
            <a:r>
              <a:rPr lang="sr-Latn-BA" sz="2400" smtClean="0"/>
              <a:t>je period, a </a:t>
            </a:r>
            <a:r>
              <a:rPr lang="sr-Latn-BA" sz="2400" smtClean="0">
                <a:latin typeface="Symbol" pitchFamily="18" charset="2"/>
              </a:rPr>
              <a:t>W</a:t>
            </a:r>
            <a:r>
              <a:rPr lang="sr-Latn-BA" sz="2400" baseline="-25000" smtClean="0">
                <a:latin typeface="+mj-lt"/>
              </a:rPr>
              <a:t>0</a:t>
            </a:r>
            <a:r>
              <a:rPr lang="sr-Latn-BA" sz="2400" smtClean="0"/>
              <a:t>=2</a:t>
            </a:r>
            <a:r>
              <a:rPr lang="sr-Latn-BA" sz="2400" smtClean="0">
                <a:latin typeface="Symbol" pitchFamily="18" charset="2"/>
              </a:rPr>
              <a:t>p</a:t>
            </a:r>
            <a:r>
              <a:rPr lang="sr-Latn-BA" sz="2400" smtClean="0">
                <a:latin typeface="+mj-lt"/>
              </a:rPr>
              <a:t>/T je osnovna frekvencija signala.</a:t>
            </a:r>
            <a:endParaRPr lang="en-US" sz="2400" i="1"/>
          </a:p>
        </p:txBody>
      </p:sp>
      <p:sp>
        <p:nvSpPr>
          <p:cNvPr id="7" name="TextBox 6"/>
          <p:cNvSpPr txBox="1"/>
          <p:nvPr/>
        </p:nvSpPr>
        <p:spPr>
          <a:xfrm>
            <a:off x="1000100" y="4286256"/>
            <a:ext cx="70009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1463">
              <a:buFont typeface="Arial" pitchFamily="34" charset="0"/>
              <a:buChar char="•"/>
            </a:pPr>
            <a:r>
              <a:rPr lang="sr-Latn-RS" sz="2000" smtClean="0"/>
              <a:t>Koeficijenti </a:t>
            </a:r>
            <a:r>
              <a:rPr lang="sr-Latn-RS" sz="2000" i="1" smtClean="0"/>
              <a:t>C</a:t>
            </a:r>
            <a:r>
              <a:rPr lang="sr-Latn-RS" sz="2000" i="1" baseline="-25000" smtClean="0"/>
              <a:t>k  </a:t>
            </a:r>
            <a:r>
              <a:rPr lang="sr-Latn-RS" sz="2000" smtClean="0"/>
              <a:t>su kompleksni brojevi </a:t>
            </a:r>
            <a:r>
              <a:rPr lang="sr-Latn-RS" sz="2000" i="1" smtClean="0"/>
              <a:t>C</a:t>
            </a:r>
            <a:r>
              <a:rPr lang="sr-Latn-RS" sz="2000" i="1" baseline="-25000" smtClean="0"/>
              <a:t>k </a:t>
            </a:r>
            <a:r>
              <a:rPr lang="sr-Latn-RS" sz="2000" i="1" smtClean="0"/>
              <a:t>= </a:t>
            </a:r>
            <a:r>
              <a:rPr lang="sr-Latn-RS" sz="2000" smtClean="0"/>
              <a:t>|</a:t>
            </a:r>
            <a:r>
              <a:rPr lang="sr-Latn-RS" sz="2000" i="1" smtClean="0"/>
              <a:t>C</a:t>
            </a:r>
            <a:r>
              <a:rPr lang="sr-Latn-RS" sz="2000" i="1" baseline="-25000" smtClean="0"/>
              <a:t>k</a:t>
            </a:r>
            <a:r>
              <a:rPr lang="sr-Latn-RS" sz="2000" smtClean="0"/>
              <a:t>| </a:t>
            </a:r>
            <a:r>
              <a:rPr lang="sr-Latn-RS" sz="2000" i="1" smtClean="0"/>
              <a:t>e</a:t>
            </a:r>
            <a:r>
              <a:rPr lang="sr-Latn-RS" sz="2000" i="1" baseline="30000" smtClean="0"/>
              <a:t>j </a:t>
            </a:r>
            <a:r>
              <a:rPr lang="sr-Latn-RS" sz="2000" baseline="30000" smtClean="0">
                <a:latin typeface="Symbol" pitchFamily="18" charset="2"/>
              </a:rPr>
              <a:t>q</a:t>
            </a:r>
            <a:r>
              <a:rPr lang="sr-Latn-RS" sz="2000" i="1" baseline="30000" smtClean="0"/>
              <a:t>k</a:t>
            </a:r>
            <a:endParaRPr lang="sr-Latn-RS" sz="2000" baseline="30000" smtClean="0"/>
          </a:p>
          <a:p>
            <a:pPr indent="271463">
              <a:buFont typeface="Arial" pitchFamily="34" charset="0"/>
              <a:buChar char="•"/>
            </a:pPr>
            <a:r>
              <a:rPr lang="sr-Latn-RS" sz="2000" smtClean="0"/>
              <a:t>Moduli koeficijenata |</a:t>
            </a:r>
            <a:r>
              <a:rPr lang="sr-Latn-RS" sz="2000" i="1" smtClean="0"/>
              <a:t>C</a:t>
            </a:r>
            <a:r>
              <a:rPr lang="sr-Latn-RS" sz="2000" i="1" baseline="-25000" smtClean="0"/>
              <a:t>k</a:t>
            </a:r>
            <a:r>
              <a:rPr lang="sr-Latn-RS" sz="2000" smtClean="0"/>
              <a:t>| čine </a:t>
            </a:r>
            <a:r>
              <a:rPr lang="sr-Latn-RS" sz="2000" smtClean="0">
                <a:solidFill>
                  <a:srgbClr val="C00000"/>
                </a:solidFill>
              </a:rPr>
              <a:t>amplitudni spektar signala</a:t>
            </a:r>
          </a:p>
          <a:p>
            <a:pPr indent="271463">
              <a:buFont typeface="Arial" pitchFamily="34" charset="0"/>
              <a:buChar char="•"/>
            </a:pPr>
            <a:r>
              <a:rPr lang="sr-Latn-RS" sz="2000" smtClean="0"/>
              <a:t>Argumenti </a:t>
            </a:r>
            <a:r>
              <a:rPr lang="sr-Latn-RS" sz="2000" smtClean="0">
                <a:latin typeface="Symbol" pitchFamily="18" charset="2"/>
              </a:rPr>
              <a:t>q</a:t>
            </a:r>
            <a:r>
              <a:rPr lang="sr-Latn-RS" sz="2000" i="1" baseline="-25000" smtClean="0"/>
              <a:t>k</a:t>
            </a:r>
            <a:r>
              <a:rPr lang="sr-Latn-RS" sz="2000" smtClean="0"/>
              <a:t> koeficijenata čine </a:t>
            </a:r>
            <a:r>
              <a:rPr lang="sr-Latn-RS" sz="2000" smtClean="0">
                <a:solidFill>
                  <a:srgbClr val="C00000"/>
                </a:solidFill>
              </a:rPr>
              <a:t>fazni spektar signala</a:t>
            </a:r>
            <a:endParaRPr lang="en-GB" sz="200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Furijeova analiza signala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Kako odrediti reprezentaciju signala u frekvencijskom domenu?</a:t>
            </a:r>
          </a:p>
          <a:p>
            <a:r>
              <a:rPr lang="sr-Latn-BA" smtClean="0"/>
              <a:t>Niz alata za određivanje spektra signala:</a:t>
            </a:r>
          </a:p>
          <a:p>
            <a:pPr lvl="1"/>
            <a:r>
              <a:rPr lang="sr-Latn-BA" smtClean="0"/>
              <a:t>Furijeov red</a:t>
            </a:r>
          </a:p>
          <a:p>
            <a:pPr lvl="1"/>
            <a:r>
              <a:rPr lang="sr-Latn-BA" smtClean="0"/>
              <a:t>Furijeova transformacija</a:t>
            </a:r>
          </a:p>
          <a:p>
            <a:pPr lvl="1"/>
            <a:r>
              <a:rPr lang="sr-Latn-BA" smtClean="0"/>
              <a:t>Diskretna Furijeova transformacija (FFT algoritam)</a:t>
            </a:r>
          </a:p>
          <a:p>
            <a:pPr lvl="1"/>
            <a:r>
              <a:rPr lang="sr-Latn-BA" smtClean="0"/>
              <a:t>Diskretni Furijeov red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Spektar kontinualnog signala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mtClean="0"/>
              <a:t>Sinusoida</a:t>
            </a:r>
          </a:p>
          <a:p>
            <a:pPr lvl="1"/>
            <a:r>
              <a:rPr lang="sr-Latn-BA" i="1" smtClean="0"/>
              <a:t>F </a:t>
            </a:r>
            <a:r>
              <a:rPr lang="sr-Latn-BA" smtClean="0"/>
              <a:t>= 440 Hz</a:t>
            </a:r>
          </a:p>
          <a:p>
            <a:pPr lvl="1"/>
            <a:r>
              <a:rPr lang="sr-Latn-BA" i="1" smtClean="0"/>
              <a:t>F</a:t>
            </a:r>
            <a:r>
              <a:rPr lang="sr-Latn-BA" i="1" baseline="-25000" smtClean="0"/>
              <a:t>S</a:t>
            </a:r>
            <a:r>
              <a:rPr lang="sr-Latn-BA" i="1" smtClean="0"/>
              <a:t> = </a:t>
            </a:r>
            <a:r>
              <a:rPr lang="sr-Latn-BA" smtClean="0"/>
              <a:t>8000 Hz</a:t>
            </a:r>
          </a:p>
          <a:p>
            <a:pPr lvl="1"/>
            <a:r>
              <a:rPr lang="sr-Latn-BA" smtClean="0"/>
              <a:t>trajanje </a:t>
            </a:r>
            <a:r>
              <a:rPr lang="sr-Latn-BA" smtClean="0"/>
              <a:t>0,</a:t>
            </a:r>
            <a:r>
              <a:rPr lang="en-US" smtClean="0"/>
              <a:t>05</a:t>
            </a:r>
            <a:r>
              <a:rPr lang="sr-Latn-BA" smtClean="0"/>
              <a:t> </a:t>
            </a:r>
            <a:r>
              <a:rPr lang="sr-Latn-BA" smtClean="0"/>
              <a:t>s</a:t>
            </a:r>
          </a:p>
          <a:p>
            <a:pPr lvl="1"/>
            <a:r>
              <a:rPr lang="sr-Latn-BA" smtClean="0"/>
              <a:t>Broj tačaka DFT jednak broju odmjeraka uzorka (</a:t>
            </a:r>
            <a:r>
              <a:rPr lang="sr-Latn-BA" i="1" smtClean="0"/>
              <a:t>N</a:t>
            </a:r>
            <a:r>
              <a:rPr lang="sr-Latn-BA" smtClean="0"/>
              <a:t> = 800)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28670"/>
            <a:ext cx="4229104" cy="317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713784"/>
            <a:ext cx="4228800" cy="31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sr-Latn-BA" smtClean="0"/>
              <a:t>Spektar složenoperiodičnog signala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mtClean="0"/>
              <a:t>Tri harmonika</a:t>
            </a:r>
          </a:p>
          <a:p>
            <a:r>
              <a:rPr lang="sr-Latn-BA" i="1" smtClean="0"/>
              <a:t>F</a:t>
            </a:r>
            <a:r>
              <a:rPr lang="sr-Latn-BA" smtClean="0"/>
              <a:t> = 440 Hz</a:t>
            </a:r>
            <a:endParaRPr lang="sr-Latn-BA" i="1" smtClean="0"/>
          </a:p>
          <a:p>
            <a:r>
              <a:rPr lang="sr-Latn-BA" i="1" smtClean="0"/>
              <a:t>F</a:t>
            </a:r>
            <a:r>
              <a:rPr lang="sr-Latn-BA" i="1" baseline="-25000" smtClean="0"/>
              <a:t>S</a:t>
            </a:r>
            <a:r>
              <a:rPr lang="sr-Latn-BA" i="1" smtClean="0"/>
              <a:t> = </a:t>
            </a:r>
            <a:r>
              <a:rPr lang="sr-Latn-BA" smtClean="0"/>
              <a:t>8000 Hz</a:t>
            </a:r>
          </a:p>
          <a:p>
            <a:endParaRPr lang="en-US" i="1"/>
          </a:p>
        </p:txBody>
      </p:sp>
      <p:pic>
        <p:nvPicPr>
          <p:cNvPr id="7" name="Picture 6" descr="IguanaTex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857224" y="3286122"/>
            <a:ext cx="2305812" cy="1011936"/>
          </a:xfrm>
          <a:prstGeom prst="rect">
            <a:avLst/>
          </a:prstGeom>
        </p:spPr>
      </p:pic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764704"/>
            <a:ext cx="4228800" cy="31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645024"/>
            <a:ext cx="4228800" cy="31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Spektar tona muzičkog instrumenta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smtClean="0"/>
              <a:t>Bendžo</a:t>
            </a:r>
          </a:p>
          <a:p>
            <a:r>
              <a:rPr lang="sr-Latn-BA" smtClean="0"/>
              <a:t>Linijska struktura spektra ukazuje na periodičnost analiziranog signala</a:t>
            </a:r>
          </a:p>
          <a:p>
            <a:r>
              <a:rPr lang="sr-Latn-BA" smtClean="0"/>
              <a:t>Razmak između linija </a:t>
            </a:r>
            <a:r>
              <a:rPr lang="sr-Latn-BA" smtClean="0"/>
              <a:t>(harmonika) odgovara </a:t>
            </a:r>
            <a:r>
              <a:rPr lang="sr-Latn-BA" smtClean="0"/>
              <a:t>fundamentalnoj frekvenciji tona</a:t>
            </a:r>
          </a:p>
          <a:p>
            <a:r>
              <a:rPr lang="sr-Latn-BA" smtClean="0"/>
              <a:t>Frekvencije u kojima je izračunat spektar su date sa </a:t>
            </a:r>
            <a:endParaRPr lang="en-US"/>
          </a:p>
        </p:txBody>
      </p:sp>
      <p:pic>
        <p:nvPicPr>
          <p:cNvPr id="6" name="Content Placeholder 5" descr="addin_tmp.png"/>
          <p:cNvPicPr>
            <a:picLocks noGrp="1" noChangeAspect="1"/>
          </p:cNvPicPr>
          <p:nvPr>
            <p:ph sz="half" idx="2"/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357290" y="5500702"/>
            <a:ext cx="2545080" cy="314325"/>
          </a:xfrm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58621" y="3857628"/>
            <a:ext cx="4041600" cy="303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58621" y="1040742"/>
            <a:ext cx="4041600" cy="303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x \left( t \right) = \frac{a_0}{2} + \sum_{k=1}^{\infty} \left( a_k \cos \left(k\Omega_0 t \right) + b_k \sin \left( k \Omega_0 t \right) \right)$&#10;&#10;\end{document}"/>
  <p:tag name="IGUANATEXSIZE" val="3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delta(n) = \left\{ \begin{matrix} 1 &amp; n=0 \\&#10;                                    0 &amp; n \neq 0&#10;                     \end{matrix} \right.$&#10;&#10;&#10;\end{document}"/>
  <p:tag name="IGUANATEXSIZE" val="2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delta(n)$&#10;&#10;&#10;\end{document}"/>
  <p:tag name="IGUANATEXSIZE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$&#10;&#10;&#10;\end{document}"/>
  <p:tag name="IGUANATEXSIZE" val="2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x(n)$&#10;&#10;&#10;\end{document}"/>
  <p:tag name="IGUANATEXSIZE" val="2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$&#10;&#10;&#10;\end{document}"/>
  <p:tag name="IGUANATEXSIZE" val="2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-\infty}^{\infty} h(k) x(n-k) = \sum_{k=-\infty}^{\infty} x(k) h(n-k) $&#10;&#10;&#10;\end{document}"/>
  <p:tag name="IGUANATEXSIZE" val="2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0}^{N} h(k) x(n-k) = \sum_{k=0}^{N} x(k) h(n-k)$&#10;&#10;&#10;\end{document}"/>
  <p:tag name="IGUANATEXSIZE" val="2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0}^{N} h(k) x(n-k) = \sum_{k=0}^{N} x(k) h(n-k)$&#10;&#10;&#10;\end{document}"/>
  <p:tag name="IGUANATEXSIZE" val="2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0}^{N} h(k) x(n-k) = \sum_{k=0}^{N} x(k) h(n-k)$&#10;&#10;&#10;\end{document}"/>
  <p:tag name="IGUANATEXSIZE" val="2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0}^{N} h(k) x(n-k) = \sum_{k=0}^{N} x(k) h(n-k)$&#10;&#10;&#10;\end{document}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_k = \frac{2}{T} \int_{0}^{T} x \left( t \right) \cos \left(k \Omega_0 t \right) dt$&#10;\end{document}"/>
  <p:tag name="IGUANATEXSIZE" val="3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0}^{N} h(k) x(n-k) = \sum_{k=0}^{N} x(k) h(n-k)$&#10;&#10;&#10;\end{document}"/>
  <p:tag name="IGUANATEXSIZE" val="2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0}^{N} h(k) x(n-k) = \sum_{k=0}^{N} x(k) h(n-k)$&#10;&#10;&#10;\end{document}"/>
  <p:tag name="IGUANATEXSIZE" val="2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0}^{N} h(k) x(n-k) = \sum_{k=0}^{N} x(k) h(n-k)$&#10;&#10;&#10;\end{document}"/>
  <p:tag name="IGUANATEXSIZE" val="2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 = \sum_{k=0}^{N} h(k) x(n-k) = \sum_{k=0}^{N} x(k) h(n-k)$&#10;&#10;&#10;\end{document}"/>
  <p:tag name="IGUANATEXSIZE" val="2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x(n)$&#10;&#10;&#10;\end{document}"/>
  <p:tag name="IGUANATEXSIZE" val="2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y(n) = h(n) * x(n)$&#10;&#10;&#10;\end{document}"/>
  <p:tag name="IGUANATEXSIZE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b_k = \frac{2}{T} \int_{0}^{T} x \left( t \right) \sin \left(k \Omega_0 t \right) dt$&#10;\end{document}"/>
  <p:tag name="IGUANATEXSIZE" val="3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x \left( t \right) = \sum_{k = -\infty}^{\infty} C_k e^{jk\Omega_0 t}$&#10;&#10;\end{document}"/>
  <p:tag name="IGUANATEXSIZE" val="4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C_k = \frac{1}{T} \int_{0}^{T} x \left( t \right) e^{-jk \Omega_0 t} dt$&#10;&#10;\end{document}"/>
  <p:tag name="IGUANATEXSIZE" val="4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98"/>
  <p:tag name="ORIGINALWIDTH" val="1134,75"/>
  <p:tag name="OUTPUTDPI" val="1200"/>
  <p:tag name="LATEXADDIN" val="\documentclass{article}&#10;\usepackage{amsmath}&#10;\pagestyle{empty}&#10;\begin{document}&#10;&#10;\begin{align*}&#10;x(t) &amp;= \cos(2 \pi F t) \\&#10;     &amp;+ 0.5 \cos(2 \pi 2F t) \\&#10;     &amp;+ 0.8 \cos(2 \pi 3F t)&#10;\end{align*}&#10;&#10;&#10;\end{document}"/>
  <p:tag name="IGUANATEXSIZE" val="20"/>
  <p:tag name="IGUANATEXCURSOR" val="166"/>
  <p:tag name="TRANSPARENCY" val="True"/>
  <p:tag name="FILENAME" val=""/>
  <p:tag name="INPUTTYPE" val="0"/>
  <p:tag name="LATEXENGINEID" val="0"/>
  <p:tag name="TEMPFOLDER" val="c:\temp\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 f_k = \frac{k F_s}{N}, k = 0:N-1$&#10;&#10;\end{document}"/>
  <p:tag name="IGUANATEXSIZE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y(n) = x(n) * h(n) $&#10;&#10;\end{document}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Y(\omega) = X(\omega) H(\omega) $&#10;&#10;\end{document}"/>
  <p:tag name="IGUANATEXSIZE" val="2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1312</Words>
  <Application>Microsoft Office PowerPoint</Application>
  <PresentationFormat>On-screen Show (4:3)</PresentationFormat>
  <Paragraphs>401</Paragraphs>
  <Slides>44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Office Theme</vt:lpstr>
      <vt:lpstr>Bitmap Image</vt:lpstr>
      <vt:lpstr>Equation</vt:lpstr>
      <vt:lpstr>Obrada audio signala</vt:lpstr>
      <vt:lpstr>Spektralni (frekvencijski) sadržaj signala</vt:lpstr>
      <vt:lpstr>Spektralna analiza signala</vt:lpstr>
      <vt:lpstr>Aproksimacija signala Furijeovim redom</vt:lpstr>
      <vt:lpstr>Furijeov red u kompleksnom obliku</vt:lpstr>
      <vt:lpstr>Furijeova analiza signala</vt:lpstr>
      <vt:lpstr>Spektar kontinualnog signala</vt:lpstr>
      <vt:lpstr>Spektar složenoperiodičnog signala</vt:lpstr>
      <vt:lpstr>Spektar tona muzičkog instrumenta</vt:lpstr>
      <vt:lpstr>Obrada audio signala</vt:lpstr>
      <vt:lpstr>Realizacija efekata</vt:lpstr>
      <vt:lpstr>Filtriranje</vt:lpstr>
      <vt:lpstr>Frekvencijska karakteristika</vt:lpstr>
      <vt:lpstr>Realizacija filtra</vt:lpstr>
      <vt:lpstr>Realizacija filtra</vt:lpstr>
      <vt:lpstr>Realizacija filtra pomoću FT i IFT</vt:lpstr>
      <vt:lpstr>Realizacija filtra pomoću FT i IFT</vt:lpstr>
      <vt:lpstr>Realizacija filtra pomoću FT i IFT</vt:lpstr>
      <vt:lpstr>Realizacija filtra pomoću FT i IFT</vt:lpstr>
      <vt:lpstr>Primjer</vt:lpstr>
      <vt:lpstr>Dijelovi ekvilajzera </vt:lpstr>
      <vt:lpstr>Dijelovi ekvilajzera</vt:lpstr>
      <vt:lpstr>Izlaz iz shelving filtra</vt:lpstr>
      <vt:lpstr>Realizacija filtriranja</vt:lpstr>
      <vt:lpstr>Impulsni odziv</vt:lpstr>
      <vt:lpstr>Konvolucija</vt:lpstr>
      <vt:lpstr>Izračunavanje konvolucije</vt:lpstr>
      <vt:lpstr>Izračunavanje konvolucije</vt:lpstr>
      <vt:lpstr>Izračunavanje konvolucije</vt:lpstr>
      <vt:lpstr>Izračunavanje konvolucije</vt:lpstr>
      <vt:lpstr>Izračunavanje konvolucije</vt:lpstr>
      <vt:lpstr>Izračunavanje konvolucije</vt:lpstr>
      <vt:lpstr>Izračunavanje konvolucije</vt:lpstr>
      <vt:lpstr>Reverberacije</vt:lpstr>
      <vt:lpstr>Reverberacije i kašnjenje</vt:lpstr>
      <vt:lpstr>Realizacija reverberacija</vt:lpstr>
      <vt:lpstr>Konvolucioni reverberator</vt:lpstr>
      <vt:lpstr>Konvolucioni reverberator</vt:lpstr>
      <vt:lpstr>Impulsni odziv prostorije</vt:lpstr>
      <vt:lpstr>Primjeri konvolucione reverberacije</vt:lpstr>
      <vt:lpstr>Primjeri konvolucione reverberacije</vt:lpstr>
      <vt:lpstr>Primjeri konvolucione reverberacije</vt:lpstr>
      <vt:lpstr>Zabavi nije kraj</vt:lpstr>
      <vt:lpstr>Komercijalni konvolucioni reverberatori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vlador</dc:creator>
  <cp:lastModifiedBy>Korisnik</cp:lastModifiedBy>
  <cp:revision>11</cp:revision>
  <dcterms:created xsi:type="dcterms:W3CDTF">2016-03-21T14:39:18Z</dcterms:created>
  <dcterms:modified xsi:type="dcterms:W3CDTF">2016-04-04T07:44:34Z</dcterms:modified>
</cp:coreProperties>
</file>