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8" r:id="rId3"/>
    <p:sldId id="259" r:id="rId4"/>
    <p:sldId id="261" r:id="rId5"/>
    <p:sldId id="257" r:id="rId6"/>
    <p:sldId id="262" r:id="rId7"/>
    <p:sldId id="263" r:id="rId8"/>
    <p:sldId id="267" r:id="rId9"/>
    <p:sldId id="268" r:id="rId10"/>
    <p:sldId id="271" r:id="rId11"/>
    <p:sldId id="272" r:id="rId12"/>
    <p:sldId id="269" r:id="rId13"/>
    <p:sldId id="281" r:id="rId14"/>
    <p:sldId id="282" r:id="rId15"/>
    <p:sldId id="277" r:id="rId16"/>
    <p:sldId id="301" r:id="rId17"/>
    <p:sldId id="273" r:id="rId18"/>
    <p:sldId id="307" r:id="rId19"/>
    <p:sldId id="278" r:id="rId20"/>
    <p:sldId id="274" r:id="rId21"/>
    <p:sldId id="280" r:id="rId22"/>
    <p:sldId id="279" r:id="rId23"/>
    <p:sldId id="275" r:id="rId24"/>
    <p:sldId id="276" r:id="rId25"/>
    <p:sldId id="284" r:id="rId26"/>
    <p:sldId id="285" r:id="rId27"/>
    <p:sldId id="289" r:id="rId28"/>
    <p:sldId id="290" r:id="rId29"/>
    <p:sldId id="288" r:id="rId30"/>
    <p:sldId id="286" r:id="rId31"/>
    <p:sldId id="287" r:id="rId32"/>
    <p:sldId id="291" r:id="rId33"/>
    <p:sldId id="315" r:id="rId34"/>
    <p:sldId id="293" r:id="rId35"/>
    <p:sldId id="308" r:id="rId36"/>
    <p:sldId id="309" r:id="rId37"/>
    <p:sldId id="310" r:id="rId38"/>
    <p:sldId id="311" r:id="rId39"/>
    <p:sldId id="312" r:id="rId40"/>
    <p:sldId id="313" r:id="rId41"/>
    <p:sldId id="31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411" autoAdjust="0"/>
  </p:normalViewPr>
  <p:slideViewPr>
    <p:cSldViewPr>
      <p:cViewPr varScale="1">
        <p:scale>
          <a:sx n="88" d="100"/>
          <a:sy n="88" d="100"/>
        </p:scale>
        <p:origin x="-7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115D0-389D-4C9F-9B1A-2E79E1A13739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7594A-5F22-4D41-A84E-6B79A3C3E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7594A-5F22-4D41-A84E-6B79A3C3EB9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7594A-5F22-4D41-A84E-6B79A3C3EB9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CIE (Comission Internationale d’Eclairage)</a:t>
            </a:r>
            <a:r>
              <a:rPr lang="sr-Latn-BA" baseline="0" dirty="0" smtClean="0"/>
              <a:t> je 1931. izvršila eksperiment u kojem je pokušana reprodukcija monohromatskih (svjetlost samo jedne talasne dužine) boja korištenjem primarnih boja talasnih dužina 700,0nm (crvena), 546,1nm (zelena) i 435,8nm (plava). Rezultat ovog uparivanja (matching) su color matching functions za “standardnog posmatrača”.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A8938-C40A-4CB7-92D7-7EA879481A5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CIE (Comission Internationale d’Eclairage)</a:t>
            </a:r>
            <a:r>
              <a:rPr lang="sr-Latn-BA" baseline="0" dirty="0" smtClean="0"/>
              <a:t> je 1931. izvršila eksperiment u kojem je pokušana reprodukcija monohromatskih (svjetlost samo jedne talasne dužine) boja korištenjem primarnih boja talasnih dužina 700,0nm (crvena), 546,1nm (zelena) i 435,8nm (plava). Rezultat ovog uparivanja (matching) su color matching functions za “standardnog posmatrača”.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A8938-C40A-4CB7-92D7-7EA879481A5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Razvijen da bi se izbjegao problem</a:t>
            </a:r>
            <a:r>
              <a:rPr lang="sr-Latn-BA" baseline="0" dirty="0" smtClean="0"/>
              <a:t> sa negativnom svjetlošću koji se javio pri color matching eksperimentima. CIE XYZ omogućava specificiranje svake boje koju može da primijeti prosječna osoba. Koristi se kao referentni kolor-prostor za definisanje drugih kolor-prostora, kao što je npr. </a:t>
            </a:r>
            <a:r>
              <a:rPr lang="sr-Latn-BA" baseline="0" smtClean="0"/>
              <a:t>L*a*b*.</a:t>
            </a:r>
          </a:p>
          <a:p>
            <a:r>
              <a:rPr lang="sr-Latn-BA" baseline="0" smtClean="0"/>
              <a:t>Y mjera svjetline (luminanse).</a:t>
            </a:r>
          </a:p>
          <a:p>
            <a:r>
              <a:rPr lang="sr-Latn-BA" baseline="0" smtClean="0"/>
              <a:t>Hrominansa</a:t>
            </a:r>
          </a:p>
          <a:p>
            <a:r>
              <a:rPr lang="sr-Latn-BA" baseline="0" smtClean="0"/>
              <a:t>x = X/(X+Y+Z)</a:t>
            </a:r>
          </a:p>
          <a:p>
            <a:r>
              <a:rPr lang="sr-Latn-BA" baseline="0" smtClean="0"/>
              <a:t>y = Y/(X+Y+Z)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A8938-C40A-4CB7-92D7-7EA879481A5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CIE dijagram</a:t>
            </a:r>
          </a:p>
          <a:p>
            <a:endParaRPr lang="sr-Latn-BA" smtClean="0"/>
          </a:p>
          <a:p>
            <a:r>
              <a:rPr lang="sr-Latn-BA" smtClean="0"/>
              <a:t>Sa</a:t>
            </a:r>
            <a:r>
              <a:rPr lang="sr-Latn-BA" baseline="0" smtClean="0"/>
              <a:t> E je označena boja čiji je spektar “ravan”, tj. energija je jednaka u svakom spektralnom opsegu širine d</a:t>
            </a:r>
            <a:r>
              <a:rPr lang="sr-Latn-BA" baseline="0" smtClean="0">
                <a:sym typeface="Symbol"/>
              </a:rPr>
              <a:t>. Intuitivno, ta tačka bi odgovarala bijeloj svjetlosti. Međutim, moguće je izabrati i drugačiji spektar bijele svjetlosti (whitepoint) i time definisati standardnu iluminantu. CIE definiše različite iluminante i svakoj odgovara druga bijela tačka na dijagramu hrominansi: iluminanta A (inkadescentno osvjetljenje), iluminante C, D65, D100 (različite varijante dnevne svjetlosti), itd.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7594A-5F22-4D41-A84E-6B79A3C3EB9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7594A-5F22-4D41-A84E-6B79A3C3EB9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7594A-5F22-4D41-A84E-6B79A3C3EB9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L*</a:t>
            </a:r>
            <a:r>
              <a:rPr lang="sr-Latn-BA" baseline="0" smtClean="0"/>
              <a:t> - lightness</a:t>
            </a:r>
          </a:p>
          <a:p>
            <a:r>
              <a:rPr lang="sr-Latn-RS" smtClean="0"/>
              <a:t>Chroma je skala koja odgovara zasićenosti boje. Boja</a:t>
            </a:r>
            <a:r>
              <a:rPr lang="sr-Latn-RS" baseline="0" smtClean="0"/>
              <a:t> je zasićenija (izraženija) ako je bliže obodu, a manje izražena ako je u </a:t>
            </a:r>
            <a:r>
              <a:rPr lang="en-US" baseline="0" smtClean="0"/>
              <a:t>bli</a:t>
            </a:r>
            <a:r>
              <a:rPr lang="sr-Latn-RS" baseline="0" smtClean="0"/>
              <a:t>zini centralne </a:t>
            </a:r>
            <a:r>
              <a:rPr lang="sr-Latn-RS" baseline="0" smtClean="0"/>
              <a:t>ahromatske ose.</a:t>
            </a:r>
          </a:p>
          <a:p>
            <a:r>
              <a:rPr lang="sr-Latn-RS" baseline="0" smtClean="0"/>
              <a:t>Hue je ugao koji odgovara ljudskoj definiciji “boje”, dakle pojmovima kao crvena, žuta.</a:t>
            </a:r>
          </a:p>
          <a:p>
            <a:endParaRPr lang="sr-Latn-R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7594A-5F22-4D41-A84E-6B79A3C3EB9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White point je</a:t>
            </a:r>
            <a:r>
              <a:rPr lang="sr-Latn-BA" baseline="0" dirty="0" smtClean="0"/>
              <a:t> XYZ vrijednost koja odgovara bijeloj bolji pri zadatoj boji (spektralnim karakteristikama) osvjetljenja. U MATLAB-u je predefinisana D50 iluminanta koja je predefinisana u specifikacijama International Color Consortiuma (ICC)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A8938-C40A-4CB7-92D7-7EA879481A5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L* -</a:t>
            </a:r>
            <a:r>
              <a:rPr lang="sr-Latn-BA" baseline="0" dirty="0" smtClean="0"/>
              <a:t> </a:t>
            </a:r>
            <a:r>
              <a:rPr lang="sr-Latn-BA" dirty="0" smtClean="0"/>
              <a:t>lightness, svjetlina</a:t>
            </a:r>
          </a:p>
          <a:p>
            <a:r>
              <a:rPr lang="sr-Latn-BA" dirty="0" smtClean="0"/>
              <a:t>a* - osa</a:t>
            </a:r>
            <a:r>
              <a:rPr lang="sr-Latn-BA" baseline="0" dirty="0" smtClean="0"/>
              <a:t> crvena/magenta – zelena (negativne vrijednosti zelena, pozitivne magenta)</a:t>
            </a:r>
          </a:p>
          <a:p>
            <a:r>
              <a:rPr lang="sr-Latn-BA" baseline="0" dirty="0" smtClean="0"/>
              <a:t>b* - osa žuta – plava (negativne vrijednosti plava, pozitivne žuta)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A8938-C40A-4CB7-92D7-7EA879481A5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Svjetlost lasera se sastoji od samo jedne talasne dužine.</a:t>
            </a:r>
            <a:r>
              <a:rPr lang="sr-Latn-BA" baseline="0" smtClean="0"/>
              <a:t> Većina drugih izvora svjetlosti proizvodi svjetlost koja je kombinacija komponenata različitih talasnih dužina.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7594A-5F22-4D41-A84E-6B79A3C3EB9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smtClean="0"/>
              <a:t>Hue je manje-više isto definisan u svim modelima</a:t>
            </a:r>
          </a:p>
          <a:p>
            <a:r>
              <a:rPr lang="sr-Latn-RS" smtClean="0"/>
              <a:t>Saturation se razlikuje</a:t>
            </a:r>
          </a:p>
          <a:p>
            <a:r>
              <a:rPr lang="sr-Latn-RS" smtClean="0"/>
              <a:t>L, V, I su pokušaji da se opiše luminansa koju</a:t>
            </a:r>
            <a:r>
              <a:rPr lang="sr-Latn-RS" baseline="0" smtClean="0"/>
              <a:t> korisnik opaža.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7594A-5F22-4D41-A84E-6B79A3C3EB9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Broj fotona</a:t>
            </a:r>
            <a:r>
              <a:rPr lang="sr-Latn-BA" baseline="0" smtClean="0"/>
              <a:t> je proporcionalan energiji svjetlosti.</a:t>
            </a:r>
          </a:p>
          <a:p>
            <a:r>
              <a:rPr lang="sr-Latn-BA" baseline="0" smtClean="0"/>
              <a:t>Ovi spektri su dobijeni mjerenjem energije u uskim opsezima talasnih dužina (5-10 nm) i povezivanjem dobijenih vrijednosti.</a:t>
            </a:r>
          </a:p>
          <a:p>
            <a:r>
              <a:rPr lang="sr-Latn-BA" baseline="0" smtClean="0"/>
              <a:t>Dakle, podaci koje imamo su diskretni i mogu se čuvati i kao vektori.</a:t>
            </a:r>
          </a:p>
          <a:p>
            <a:r>
              <a:rPr lang="sr-Latn-BA" baseline="0" smtClean="0"/>
              <a:t>SPD (Spectral Power Density) je sveobuhvatna informacija, ali zbog glomaznosti nije pogodna za praktičan rad.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7594A-5F22-4D41-A84E-6B79A3C3EB9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Sliku</a:t>
            </a:r>
            <a:r>
              <a:rPr lang="sr-Latn-BA" baseline="0" smtClean="0"/>
              <a:t> je nacrtao Santiago Ramon y Cajal, začetnik moderne neuronauke i dobitnik Nobelove nagrade.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7594A-5F22-4D41-A84E-6B79A3C3EB9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b="0" baseline="0" smtClean="0"/>
              <a:t>Osjetljivost “plavih” čunjića je mnogo manja od osjetljivosti crvenih i zelenih. Receptori plave boje su evolutivno kasnije nastali. Zanimljivo je da je plava globalno najpopularnija boja na svijetu. Takođe, plavih čunjića ima mnogo manje nego crvenih i zelenih, G:R:B = 40:20:1.</a:t>
            </a:r>
          </a:p>
          <a:p>
            <a:endParaRPr lang="sr-Latn-BA" b="0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7594A-5F22-4D41-A84E-6B79A3C3EB9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Date jednačine predstavljaju model percepcije</a:t>
            </a:r>
            <a:r>
              <a:rPr lang="sr-Latn-BA" baseline="0" smtClean="0"/>
              <a:t> boja kada se posmatra izvor svjetlosti. Međutim, većina naše percepcije boja potiče od svjetlosti koja se reflektuje od objekata. Pošto različite površine različito reflektuju svjetlost različitih talasnih dužina, potrebno je u ove jednačine uvesti još jedan težinski faktor koji opisuje osobine površine – surface reflectance function.</a:t>
            </a:r>
          </a:p>
          <a:p>
            <a:endParaRPr lang="sr-Latn-BA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7594A-5F22-4D41-A84E-6B79A3C3EB9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CIE (Comission Internationale d’Eclairage)</a:t>
            </a:r>
            <a:r>
              <a:rPr lang="sr-Latn-BA" baseline="0" dirty="0" smtClean="0"/>
              <a:t> je 1931. izvršila eksperiment u kojem je pokušana reprodukcija monohromatskih (svjetlost samo jedne talasne dužine) boja korištenjem primarnih boja talasnih dužina 700,0nm (crvena), 546,1nm (zelena) i 435,8nm (plava). Rezultat ovog uparivanja (matching) su color matching functions za “standardnog </a:t>
            </a:r>
            <a:r>
              <a:rPr lang="sr-Latn-BA" baseline="0" smtClean="0"/>
              <a:t>posmatrača”.</a:t>
            </a:r>
          </a:p>
          <a:p>
            <a:endParaRPr lang="sr-Latn-BA" baseline="0" smtClean="0"/>
          </a:p>
          <a:p>
            <a:r>
              <a:rPr lang="sr-Latn-BA" baseline="0" smtClean="0"/>
              <a:t>Color Matching Functions određuju kolor-prostor.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A8938-C40A-4CB7-92D7-7EA879481A5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Comission Internationale d’Eclairage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A8938-C40A-4CB7-92D7-7EA879481A5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Luminansa nosi informaciju o</a:t>
            </a:r>
            <a:r>
              <a:rPr lang="sr-Latn-BA" baseline="0" smtClean="0"/>
              <a:t> svjetlini. Težinski faktori zavise od pretpostavljenog osvjetljenja.</a:t>
            </a:r>
          </a:p>
          <a:p>
            <a:r>
              <a:rPr lang="sr-Latn-BA" baseline="0" smtClean="0"/>
              <a:t>Hrominansa nosi informaciju o boji.</a:t>
            </a:r>
          </a:p>
          <a:p>
            <a:endParaRPr lang="sr-Latn-BA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7594A-5F22-4D41-A84E-6B79A3C3EB9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60CE-3E7B-4B0F-A681-BDC3F5BF29C4}" type="datetimeFigureOut">
              <a:rPr lang="en-US" smtClean="0"/>
              <a:pPr/>
              <a:t>5/12/2017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CFDB-8FA2-4E84-95DD-B22EB74E89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60CE-3E7B-4B0F-A681-BDC3F5BF29C4}" type="datetimeFigureOut">
              <a:rPr lang="en-US" smtClean="0"/>
              <a:pPr/>
              <a:t>5/12/2017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CFDB-8FA2-4E84-95DD-B22EB74E89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60CE-3E7B-4B0F-A681-BDC3F5BF29C4}" type="datetimeFigureOut">
              <a:rPr lang="en-US" smtClean="0"/>
              <a:pPr/>
              <a:t>5/12/2017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CFDB-8FA2-4E84-95DD-B22EB74E89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60CE-3E7B-4B0F-A681-BDC3F5BF29C4}" type="datetimeFigureOut">
              <a:rPr lang="en-US" smtClean="0"/>
              <a:pPr/>
              <a:t>5/12/2017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CFDB-8FA2-4E84-95DD-B22EB74E89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60CE-3E7B-4B0F-A681-BDC3F5BF29C4}" type="datetimeFigureOut">
              <a:rPr lang="en-US" smtClean="0"/>
              <a:pPr/>
              <a:t>5/12/2017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CFDB-8FA2-4E84-95DD-B22EB74E89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60CE-3E7B-4B0F-A681-BDC3F5BF29C4}" type="datetimeFigureOut">
              <a:rPr lang="en-US" smtClean="0"/>
              <a:pPr/>
              <a:t>5/12/2017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CFDB-8FA2-4E84-95DD-B22EB74E89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60CE-3E7B-4B0F-A681-BDC3F5BF29C4}" type="datetimeFigureOut">
              <a:rPr lang="en-US" smtClean="0"/>
              <a:pPr/>
              <a:t>5/12/2017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CFDB-8FA2-4E84-95DD-B22EB74E89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60CE-3E7B-4B0F-A681-BDC3F5BF29C4}" type="datetimeFigureOut">
              <a:rPr lang="en-US" smtClean="0"/>
              <a:pPr/>
              <a:t>5/12/2017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CFDB-8FA2-4E84-95DD-B22EB74E89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60CE-3E7B-4B0F-A681-BDC3F5BF29C4}" type="datetimeFigureOut">
              <a:rPr lang="en-US" smtClean="0"/>
              <a:pPr/>
              <a:t>5/12/2017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CFDB-8FA2-4E84-95DD-B22EB74E89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60CE-3E7B-4B0F-A681-BDC3F5BF29C4}" type="datetimeFigureOut">
              <a:rPr lang="en-US" smtClean="0"/>
              <a:pPr/>
              <a:t>5/12/2017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CFDB-8FA2-4E84-95DD-B22EB74E89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60CE-3E7B-4B0F-A681-BDC3F5BF29C4}" type="datetimeFigureOut">
              <a:rPr lang="en-US" smtClean="0"/>
              <a:pPr/>
              <a:t>5/12/2017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CFDB-8FA2-4E84-95DD-B22EB74E89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160CE-3E7B-4B0F-A681-BDC3F5BF29C4}" type="datetimeFigureOut">
              <a:rPr lang="en-US" smtClean="0"/>
              <a:pPr/>
              <a:t>5/12/2017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0CFDB-8FA2-4E84-95DD-B22EB74E89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schools.com/colors/colors_names.asp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Repre</a:t>
            </a:r>
            <a:r>
              <a:rPr lang="sr-Latn-RS" smtClean="0"/>
              <a:t>zentacija boje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smtClean="0"/>
              <a:t>Multimediji</a:t>
            </a:r>
          </a:p>
          <a:p>
            <a:r>
              <a:rPr lang="sr-Latn-RS" smtClean="0"/>
              <a:t>Tehnološki fakultet</a:t>
            </a:r>
          </a:p>
          <a:p>
            <a:r>
              <a:rPr lang="sr-Latn-RS" smtClean="0"/>
              <a:t>Univerzitet u Banjoj Luci</a:t>
            </a:r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586" y="1571612"/>
            <a:ext cx="625482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273050"/>
            <a:r>
              <a:rPr lang="sr-Latn-BA" dirty="0" smtClean="0"/>
              <a:t>Color Matching Functions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Kolor-prostor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Latn-BA" dirty="0" smtClean="0"/>
              <a:t>Višedimenzionalni prostor čije koordinate odgovaraju komponentama reprezentacije boje</a:t>
            </a:r>
          </a:p>
          <a:p>
            <a:r>
              <a:rPr lang="sr-Latn-BA" dirty="0" smtClean="0"/>
              <a:t>RGB – monitori, </a:t>
            </a:r>
            <a:r>
              <a:rPr lang="sr-Latn-BA" smtClean="0"/>
              <a:t>projektori,...</a:t>
            </a:r>
            <a:endParaRPr lang="en-US" smtClean="0"/>
          </a:p>
          <a:p>
            <a:r>
              <a:rPr lang="sr-Latn-BA" smtClean="0"/>
              <a:t> XYZ – referentni kolor-prostor (CIE)</a:t>
            </a:r>
          </a:p>
          <a:p>
            <a:r>
              <a:rPr lang="sr-Latn-BA" smtClean="0"/>
              <a:t>L*a*b* (CIE LAB) – perceptualno uniformniji</a:t>
            </a:r>
            <a:endParaRPr lang="sr-Latn-BA" dirty="0" smtClean="0"/>
          </a:p>
          <a:p>
            <a:r>
              <a:rPr lang="sr-Latn-BA" dirty="0" smtClean="0"/>
              <a:t>CMYK </a:t>
            </a:r>
            <a:r>
              <a:rPr lang="sr-Latn-BA" smtClean="0"/>
              <a:t>– štampa</a:t>
            </a:r>
            <a:endParaRPr lang="sr-Latn-BA" dirty="0" smtClean="0"/>
          </a:p>
          <a:p>
            <a:r>
              <a:rPr lang="sr-Latn-BA" dirty="0" smtClean="0"/>
              <a:t>HSV – Hue, Saturation, Value – </a:t>
            </a:r>
            <a:r>
              <a:rPr lang="sr-Latn-BA" smtClean="0"/>
              <a:t>bliži percepciji</a:t>
            </a:r>
          </a:p>
          <a:p>
            <a:r>
              <a:rPr lang="sr-Latn-BA" smtClean="0"/>
              <a:t>YUV, YCbCr, YIQ – koriste se u videu</a:t>
            </a:r>
            <a:endParaRPr lang="sr-Latn-BA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.msdn.microsoft.com/dynimg/IC9883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5779" y="1571612"/>
            <a:ext cx="3988186" cy="328614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RGB kolor model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I</a:t>
            </a:r>
            <a:r>
              <a:rPr lang="sr-Latn-BA" sz="2400" smtClean="0"/>
              <a:t>zveden iz Color Matching Functions</a:t>
            </a:r>
            <a:endParaRPr lang="en-US" sz="2400" smtClean="0"/>
          </a:p>
          <a:p>
            <a:r>
              <a:rPr lang="sr-Latn-BA" sz="2400" smtClean="0"/>
              <a:t>Svaka boja je kombinacija tri osnovne boje:</a:t>
            </a:r>
          </a:p>
          <a:p>
            <a:pPr lvl="1"/>
            <a:r>
              <a:rPr lang="sr-Latn-BA" sz="2000" smtClean="0"/>
              <a:t>crvene (Red)</a:t>
            </a:r>
          </a:p>
          <a:p>
            <a:pPr lvl="1"/>
            <a:r>
              <a:rPr lang="sr-Latn-BA" sz="2000" smtClean="0"/>
              <a:t>zelene (Green)</a:t>
            </a:r>
          </a:p>
          <a:p>
            <a:pPr lvl="1"/>
            <a:r>
              <a:rPr lang="sr-Latn-BA" sz="2000" smtClean="0"/>
              <a:t>plave (Blue)</a:t>
            </a:r>
            <a:endParaRPr lang="en-US" sz="2000" smtClean="0"/>
          </a:p>
          <a:p>
            <a:r>
              <a:rPr lang="sr-Latn-BA" sz="2400" smtClean="0">
                <a:solidFill>
                  <a:srgbClr val="FF0000"/>
                </a:solidFill>
              </a:rPr>
              <a:t>A</a:t>
            </a:r>
            <a:r>
              <a:rPr lang="en-US" sz="2400" smtClean="0">
                <a:solidFill>
                  <a:srgbClr val="FF0000"/>
                </a:solidFill>
              </a:rPr>
              <a:t>ditivni</a:t>
            </a:r>
            <a:r>
              <a:rPr lang="en-US" sz="2400" smtClean="0"/>
              <a:t> kolor-model</a:t>
            </a:r>
            <a:endParaRPr lang="sr-Latn-RS" sz="2400" smtClean="0"/>
          </a:p>
          <a:p>
            <a:r>
              <a:rPr lang="sr-Latn-RS" sz="2400" smtClean="0"/>
              <a:t>Svaka komponenta sadrži i informaciju o intenzitetu i informaciju o boji svjetlosti</a:t>
            </a:r>
            <a:endParaRPr lang="sr-Latn-BA" sz="240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24-bitne slike u boji</a:t>
            </a:r>
            <a:br>
              <a:rPr lang="sr-Latn-BA" smtClean="0"/>
            </a:br>
            <a:r>
              <a:rPr lang="sr-Latn-BA" smtClean="0"/>
              <a:t>Primjer</a:t>
            </a:r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428736"/>
            <a:ext cx="249858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428736"/>
            <a:ext cx="2502000" cy="25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4071942"/>
            <a:ext cx="2502000" cy="25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2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4071942"/>
            <a:ext cx="2502000" cy="25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857224" y="2428868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smtClean="0"/>
              <a:t>RGB</a:t>
            </a:r>
            <a:endParaRPr lang="en-US" sz="2400"/>
          </a:p>
        </p:txBody>
      </p:sp>
      <p:sp>
        <p:nvSpPr>
          <p:cNvPr id="21" name="TextBox 20"/>
          <p:cNvSpPr txBox="1"/>
          <p:nvPr/>
        </p:nvSpPr>
        <p:spPr>
          <a:xfrm>
            <a:off x="7572396" y="2428868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smtClean="0"/>
              <a:t>R</a:t>
            </a:r>
            <a:endParaRPr lang="en-US" sz="2400"/>
          </a:p>
        </p:txBody>
      </p:sp>
      <p:sp>
        <p:nvSpPr>
          <p:cNvPr id="22" name="TextBox 21"/>
          <p:cNvSpPr txBox="1"/>
          <p:nvPr/>
        </p:nvSpPr>
        <p:spPr>
          <a:xfrm>
            <a:off x="857224" y="5072074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smtClean="0"/>
              <a:t>G</a:t>
            </a:r>
            <a:endParaRPr lang="en-US" sz="2400"/>
          </a:p>
        </p:txBody>
      </p:sp>
      <p:sp>
        <p:nvSpPr>
          <p:cNvPr id="24" name="TextBox 23"/>
          <p:cNvSpPr txBox="1"/>
          <p:nvPr/>
        </p:nvSpPr>
        <p:spPr>
          <a:xfrm>
            <a:off x="7572396" y="5072074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smtClean="0"/>
              <a:t>B</a:t>
            </a:r>
            <a:endParaRPr lang="en-US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24-bitne slike u boji</a:t>
            </a:r>
            <a:br>
              <a:rPr lang="sr-Latn-BA" smtClean="0"/>
            </a:br>
            <a:r>
              <a:rPr lang="sr-Latn-BA" smtClean="0"/>
              <a:t>Primjer</a:t>
            </a:r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428736"/>
            <a:ext cx="249858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857224" y="2428868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smtClean="0"/>
              <a:t>RGB</a:t>
            </a:r>
            <a:endParaRPr lang="en-US" sz="2400"/>
          </a:p>
        </p:txBody>
      </p:sp>
      <p:sp>
        <p:nvSpPr>
          <p:cNvPr id="21" name="TextBox 20"/>
          <p:cNvSpPr txBox="1"/>
          <p:nvPr/>
        </p:nvSpPr>
        <p:spPr>
          <a:xfrm>
            <a:off x="7572396" y="2428868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smtClean="0"/>
              <a:t>R</a:t>
            </a:r>
            <a:endParaRPr lang="en-US" sz="2400"/>
          </a:p>
        </p:txBody>
      </p:sp>
      <p:sp>
        <p:nvSpPr>
          <p:cNvPr id="22" name="TextBox 21"/>
          <p:cNvSpPr txBox="1"/>
          <p:nvPr/>
        </p:nvSpPr>
        <p:spPr>
          <a:xfrm>
            <a:off x="857224" y="5072074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smtClean="0"/>
              <a:t>G</a:t>
            </a:r>
            <a:endParaRPr lang="en-US" sz="2400"/>
          </a:p>
        </p:txBody>
      </p:sp>
      <p:sp>
        <p:nvSpPr>
          <p:cNvPr id="24" name="TextBox 23"/>
          <p:cNvSpPr txBox="1"/>
          <p:nvPr/>
        </p:nvSpPr>
        <p:spPr>
          <a:xfrm>
            <a:off x="7572396" y="5072074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smtClean="0"/>
              <a:t>B</a:t>
            </a:r>
            <a:endParaRPr lang="en-US" sz="2400"/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428736"/>
            <a:ext cx="2502000" cy="25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4071942"/>
            <a:ext cx="2502000" cy="25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071942"/>
            <a:ext cx="2502000" cy="25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586" y="1571612"/>
            <a:ext cx="625482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273050"/>
            <a:r>
              <a:rPr lang="sr-Latn-BA" smtClean="0"/>
              <a:t>Problem sa RGB kolor prostorom</a:t>
            </a:r>
            <a:br>
              <a:rPr lang="sr-Latn-BA" smtClean="0"/>
            </a:br>
            <a:r>
              <a:rPr lang="sr-Latn-BA" smtClean="0"/>
              <a:t>Color </a:t>
            </a:r>
            <a:r>
              <a:rPr lang="sr-Latn-BA" dirty="0" smtClean="0"/>
              <a:t>Matching Functions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586" y="1571612"/>
            <a:ext cx="625482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273050"/>
            <a:r>
              <a:rPr lang="sr-Latn-BA" smtClean="0"/>
              <a:t>Problem sa RGB kolor prostorom</a:t>
            </a:r>
            <a:br>
              <a:rPr lang="sr-Latn-BA" smtClean="0"/>
            </a:br>
            <a:r>
              <a:rPr lang="sr-Latn-BA" smtClean="0"/>
              <a:t>Color </a:t>
            </a:r>
            <a:r>
              <a:rPr lang="sr-Latn-BA" dirty="0" smtClean="0"/>
              <a:t>Matching Functions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29190" y="5763300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800" smtClean="0"/>
              <a:t>negativna svjetlost!</a:t>
            </a:r>
            <a:endParaRPr lang="en-US" sz="2800"/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4286248" y="5572140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XYZ kolor-prostor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981" y="2000240"/>
            <a:ext cx="7326038" cy="139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00100" y="1428736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200" dirty="0" smtClean="0"/>
              <a:t>CIE XYZ</a:t>
            </a:r>
            <a:endParaRPr lang="en-US" sz="3200" dirty="0"/>
          </a:p>
        </p:txBody>
      </p:sp>
      <p:pic>
        <p:nvPicPr>
          <p:cNvPr id="5125" name="Picture 5" descr="http://upload.wikimedia.org/wikipedia/commons/thumb/8/8f/CIE_1931_XYZ_Color_Matching_Functions.svg/500px-CIE_1931_XYZ_Color_Matching_Functions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8761" y="3286124"/>
            <a:ext cx="5786478" cy="3518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mtClean="0"/>
              <a:t>Luminansa i hrominansa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U</a:t>
            </a:r>
            <a:r>
              <a:rPr lang="sr-Latn-RS" smtClean="0"/>
              <a:t> XYZ kolor-prostoru Y predstavlja luminansu – informacija o intenzitetu svjetlosti</a:t>
            </a:r>
          </a:p>
          <a:p>
            <a:r>
              <a:rPr lang="sr-Latn-RS" smtClean="0"/>
              <a:t>Informaciju o boji nezavisno od intenziteta svjetlosti sadrži hrominansa</a:t>
            </a:r>
          </a:p>
          <a:p>
            <a:r>
              <a:rPr lang="sr-Latn-RS" smtClean="0"/>
              <a:t>xyY kolor-prostor</a:t>
            </a:r>
          </a:p>
          <a:p>
            <a:endParaRPr lang="en-GB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786314" y="4071942"/>
          <a:ext cx="2143140" cy="1832039"/>
        </p:xfrm>
        <a:graphic>
          <a:graphicData uri="http://schemas.openxmlformats.org/presentationml/2006/ole">
            <p:oleObj spid="_x0000_s211970" name="Equation" r:id="rId3" imgW="787320" imgH="6728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Dijagram hrominansi</a:t>
            </a:r>
            <a:br>
              <a:rPr lang="sr-Latn-BA" smtClean="0"/>
            </a:br>
            <a:r>
              <a:rPr lang="sr-Latn-BA" smtClean="0"/>
              <a:t>(CIE dijagram)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BA" smtClean="0">
                <a:solidFill>
                  <a:schemeClr val="tx2"/>
                </a:solidFill>
              </a:rPr>
              <a:t>Gamut</a:t>
            </a:r>
            <a:r>
              <a:rPr lang="sr-Latn-BA" smtClean="0"/>
              <a:t> ljudskog vida (sve boje koje prosječni posmatrač može da vidi)</a:t>
            </a:r>
          </a:p>
          <a:p>
            <a:r>
              <a:rPr lang="sr-Latn-BA" smtClean="0"/>
              <a:t>Na rubu su “čiste” boje</a:t>
            </a:r>
          </a:p>
          <a:p>
            <a:r>
              <a:rPr lang="sr-Latn-BA" smtClean="0"/>
              <a:t>Duž koja spaja dvije tačke na rubu daje sve boje svjetlosti koje se mogu dobiti miješanjem dvije date boje svjetlosti</a:t>
            </a:r>
          </a:p>
          <a:p>
            <a:r>
              <a:rPr lang="sr-Latn-BA" smtClean="0"/>
              <a:t>Sa tri izvora svjetlosti nije moguće pokriti kompletan gamut</a:t>
            </a:r>
          </a:p>
          <a:p>
            <a:r>
              <a:rPr lang="sr-Latn-BA" smtClean="0"/>
              <a:t>Distanca u xy dijagramu ne odgovara stepenu razlike među bojama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28735"/>
            <a:ext cx="4143404" cy="457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Boja je jedan od osnovnih elemenata multimedije</a:t>
            </a:r>
          </a:p>
          <a:p>
            <a:r>
              <a:rPr lang="en-US" smtClean="0"/>
              <a:t>Koristi se u vektorskoj i bitmapiranoj grafici, videu, animaciji, tekstu</a:t>
            </a:r>
          </a:p>
          <a:p>
            <a:r>
              <a:rPr lang="en-US" smtClean="0"/>
              <a:t>Kako modelovati boju?</a:t>
            </a:r>
            <a:endParaRPr lang="sr-Latn-BA" smtClean="0"/>
          </a:p>
          <a:p>
            <a:r>
              <a:rPr lang="sr-Latn-BA" smtClean="0"/>
              <a:t>Kako je opisati numeričkim vrijednostima da bude pogodna za obradu na računaru?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Kako mjeriti razliku boja?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mtClean="0"/>
              <a:t>Kako kvantitativno opisati razliku svjetline?</a:t>
            </a:r>
          </a:p>
          <a:p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Kako mjeriti razliku boja?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mtClean="0"/>
              <a:t>Kako kvantitativno opisati razliku svjetline?</a:t>
            </a:r>
          </a:p>
          <a:p>
            <a:r>
              <a:rPr lang="sr-Latn-RS" smtClean="0"/>
              <a:t>Weber-Fechenrov zakon</a:t>
            </a:r>
          </a:p>
          <a:p>
            <a:pPr lvl="1"/>
            <a:r>
              <a:rPr lang="sr-Latn-RS" smtClean="0"/>
              <a:t>Promjene koje se opažaju kao jednake imaju isti </a:t>
            </a:r>
            <a:r>
              <a:rPr lang="sr-Latn-RS" smtClean="0">
                <a:solidFill>
                  <a:srgbClr val="FF0000"/>
                </a:solidFill>
              </a:rPr>
              <a:t>relativni</a:t>
            </a:r>
            <a:r>
              <a:rPr lang="sr-Latn-RS" smtClean="0"/>
              <a:t> iznos</a:t>
            </a:r>
          </a:p>
          <a:p>
            <a:pPr lvl="1"/>
            <a:r>
              <a:rPr lang="sr-Latn-RS" smtClean="0"/>
              <a:t>Osobina mnogih podsistema ljudske percepcije</a:t>
            </a:r>
          </a:p>
          <a:p>
            <a:pPr lvl="1"/>
            <a:r>
              <a:rPr lang="sr-Latn-RS" smtClean="0"/>
              <a:t>Lako je pokazati da je onda percepcija proporcionalna logaritmu intenziteta fizičke veličine</a:t>
            </a:r>
          </a:p>
          <a:p>
            <a:pPr lvl="1"/>
            <a:endParaRPr lang="sr-Latn-RS" smtClean="0"/>
          </a:p>
          <a:p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L*a*b</a:t>
            </a:r>
            <a:r>
              <a:rPr lang="sr-Latn-BA" smtClean="0"/>
              <a:t>* (CIELAB) kolor-prostor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Kako kvantitativno opisati ra</a:t>
            </a:r>
            <a:r>
              <a:rPr lang="sr-Latn-RS" smtClean="0"/>
              <a:t>zliku boja?</a:t>
            </a:r>
          </a:p>
          <a:p>
            <a:r>
              <a:rPr lang="sr-Latn-RS" smtClean="0"/>
              <a:t>Formira se novi kolor-prostor u kojem se numerički predstavljaju opažene </a:t>
            </a:r>
            <a:r>
              <a:rPr lang="sr-Latn-RS" smtClean="0">
                <a:solidFill>
                  <a:srgbClr val="FF0000"/>
                </a:solidFill>
              </a:rPr>
              <a:t>razlike </a:t>
            </a:r>
            <a:r>
              <a:rPr lang="sr-Latn-RS" smtClean="0"/>
              <a:t>boje i svjetline</a:t>
            </a:r>
          </a:p>
          <a:p>
            <a:r>
              <a:rPr lang="sr-Latn-RS" smtClean="0"/>
              <a:t>Umjesto logaritma koristi se stepen 1/3</a:t>
            </a:r>
          </a:p>
          <a:p>
            <a:r>
              <a:rPr lang="sr-Latn-RS" smtClean="0"/>
              <a:t>Komponente su L* (lightness) i dvije hromatske komponente (a* i b*)</a:t>
            </a:r>
          </a:p>
          <a:p>
            <a:r>
              <a:rPr lang="sr-Latn-RS" smtClean="0"/>
              <a:t>Razlika boja je</a:t>
            </a:r>
          </a:p>
        </p:txBody>
      </p:sp>
      <p:pic>
        <p:nvPicPr>
          <p:cNvPr id="66562" name="Picture 2" descr="http://2.bp.blogspot.com/_iefPDdrTUGY/TK0Kr9Bw2lI/AAAAAAAAAlM/5jFKX1k9DMQ/s1600/LabSy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500174"/>
            <a:ext cx="4136056" cy="3643338"/>
          </a:xfrm>
          <a:prstGeom prst="rect">
            <a:avLst/>
          </a:prstGeom>
          <a:noFill/>
        </p:spPr>
      </p:pic>
      <p:graphicFrame>
        <p:nvGraphicFramePr>
          <p:cNvPr id="6" name="Content Placeholder 5"/>
          <p:cNvGraphicFramePr>
            <a:graphicFrameLocks noChangeAspect="1"/>
          </p:cNvGraphicFramePr>
          <p:nvPr>
            <p:ph sz="half" idx="2"/>
          </p:nvPr>
        </p:nvGraphicFramePr>
        <p:xfrm>
          <a:off x="747713" y="5807075"/>
          <a:ext cx="4038600" cy="631825"/>
        </p:xfrm>
        <a:graphic>
          <a:graphicData uri="http://schemas.openxmlformats.org/presentationml/2006/ole">
            <p:oleObj spid="_x0000_s75778" name="Equation" r:id="rId5" imgW="2108160" imgH="330120" progId="Equation.DSMT4">
              <p:embed/>
            </p:oleObj>
          </a:graphicData>
        </a:graphic>
      </p:graphicFrame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5000628" y="5214950"/>
          <a:ext cx="3581419" cy="1343032"/>
        </p:xfrm>
        <a:graphic>
          <a:graphicData uri="http://schemas.openxmlformats.org/presentationml/2006/ole">
            <p:oleObj spid="_x0000_s75779" name="Equation" r:id="rId6" imgW="1828800" imgH="685800" progId="Equation.3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L*a*b* kolor-prostor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42077" y="1643062"/>
          <a:ext cx="4587113" cy="4786333"/>
        </p:xfrm>
        <a:graphic>
          <a:graphicData uri="http://schemas.openxmlformats.org/presentationml/2006/ole">
            <p:oleObj spid="_x0000_s29698" name="Equation" r:id="rId4" imgW="2044440" imgH="2133360" progId="Equation.DSMT4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180583" y="1785926"/>
          <a:ext cx="3779071" cy="1500198"/>
        </p:xfrm>
        <a:graphic>
          <a:graphicData uri="http://schemas.openxmlformats.org/presentationml/2006/ole">
            <p:oleObj spid="_x0000_s29699" name="Equation" r:id="rId5" imgW="1663560" imgH="6602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RGB i L*a*b* primjer</a:t>
            </a:r>
            <a:endParaRPr lang="en-US" dirty="0"/>
          </a:p>
        </p:txBody>
      </p:sp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33552"/>
            <a:ext cx="2052638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733552"/>
            <a:ext cx="2052638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7" name="Picture 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733552"/>
            <a:ext cx="2052638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2" name="Picture 3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1733552"/>
            <a:ext cx="2052638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" name="Picture 4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4019568"/>
            <a:ext cx="2052638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2" name="Picture 4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4019568"/>
            <a:ext cx="2052638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7" name="Picture 5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4019568"/>
            <a:ext cx="2052638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3240865" y="1214422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800" dirty="0" smtClean="0"/>
              <a:t>R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357818" y="1214422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800" dirty="0" smtClean="0"/>
              <a:t>G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474771" y="1214422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800" dirty="0" smtClean="0"/>
              <a:t>B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240865" y="6049052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800" dirty="0" smtClean="0"/>
              <a:t>L*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384005" y="6049052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800" dirty="0" smtClean="0"/>
              <a:t>a*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7527145" y="6049052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800" dirty="0" smtClean="0"/>
              <a:t>b*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Aditivni i suptraktivni modeli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523" y="1643050"/>
            <a:ext cx="872295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5929330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800" dirty="0" smtClean="0"/>
              <a:t>aditivni model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714876" y="5929330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800" dirty="0" smtClean="0"/>
              <a:t>suptraktivni model</a:t>
            </a:r>
            <a:endParaRPr lang="en-US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CMYK kolor-model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Suptraktivni kolor-model</a:t>
            </a:r>
          </a:p>
          <a:p>
            <a:r>
              <a:rPr lang="en-US" smtClean="0"/>
              <a:t>Osnovne boje:</a:t>
            </a:r>
          </a:p>
          <a:p>
            <a:pPr lvl="1"/>
            <a:r>
              <a:rPr lang="en-US" smtClean="0"/>
              <a:t>cyan (C)</a:t>
            </a:r>
          </a:p>
          <a:p>
            <a:pPr lvl="1"/>
            <a:r>
              <a:rPr lang="en-US" smtClean="0"/>
              <a:t>magenta (M)</a:t>
            </a:r>
          </a:p>
          <a:p>
            <a:pPr lvl="1"/>
            <a:r>
              <a:rPr lang="en-US" smtClean="0"/>
              <a:t>yellow (Y)</a:t>
            </a:r>
          </a:p>
          <a:p>
            <a:r>
              <a:rPr lang="en-US" smtClean="0"/>
              <a:t>Nano</a:t>
            </a:r>
            <a:r>
              <a:rPr lang="sr-Latn-BA" smtClean="0"/>
              <a:t>šenjem svake od osnovnih boja na podlogu (papir) iz reflektovane svjetlosti se </a:t>
            </a:r>
            <a:r>
              <a:rPr lang="sr-Latn-BA" smtClean="0">
                <a:solidFill>
                  <a:srgbClr val="FF0000"/>
                </a:solidFill>
              </a:rPr>
              <a:t>oduzima </a:t>
            </a:r>
            <a:r>
              <a:rPr lang="sr-Latn-BA" smtClean="0"/>
              <a:t>određena boja</a:t>
            </a:r>
          </a:p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5429256" y="4500570"/>
            <a:ext cx="2101215" cy="91249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50819"/>
          <a:stretch>
            <a:fillRect/>
          </a:stretch>
        </p:blipFill>
        <p:spPr bwMode="auto">
          <a:xfrm>
            <a:off x="5214942" y="1571613"/>
            <a:ext cx="271702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CMYK – formiranje boje</a:t>
            </a:r>
            <a:endParaRPr lang="en-US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57364"/>
            <a:ext cx="7519593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CMYK – formiranje boje</a:t>
            </a:r>
            <a:br>
              <a:rPr lang="sr-Latn-BA" smtClean="0"/>
            </a:br>
            <a:r>
              <a:rPr lang="sr-Latn-BA" smtClean="0"/>
              <a:t>Krive transmisije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Latn-BA" smtClean="0"/>
              <a:t>Krive transmisije se preklapaju</a:t>
            </a:r>
          </a:p>
          <a:p>
            <a:r>
              <a:rPr lang="sr-Latn-BA" smtClean="0"/>
              <a:t>Boje se kombinuju na nelinearan način</a:t>
            </a:r>
          </a:p>
          <a:p>
            <a:r>
              <a:rPr lang="sr-Latn-BA" smtClean="0"/>
              <a:t>Otežava predviđanje rezultujućih boja u štampi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571612"/>
            <a:ext cx="414542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Gamut CMYK kolor-sistema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Gamut štampača</a:t>
            </a:r>
          </a:p>
          <a:p>
            <a:r>
              <a:rPr lang="sr-Latn-BA" smtClean="0"/>
              <a:t>Šest tjemena su: C, M, Y, te CM, CY i MY</a:t>
            </a:r>
          </a:p>
          <a:p>
            <a:r>
              <a:rPr lang="sr-Latn-BA" smtClean="0"/>
              <a:t>Nemoguće je odštampati sve boje iz RGB kolor-modela, a neke iz CMYK modela se ne mogu predstaviti u RGB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 cstate="print"/>
          <a:srcRect l="8749" r="40253" b="24182"/>
          <a:stretch>
            <a:fillRect/>
          </a:stretch>
        </p:blipFill>
        <p:spPr bwMode="auto">
          <a:xfrm>
            <a:off x="4643438" y="1643050"/>
            <a:ext cx="4000528" cy="445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Svjetlost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BA" smtClean="0"/>
              <a:t>Svjetlost je elektromagnetnih talas</a:t>
            </a:r>
          </a:p>
          <a:p>
            <a:r>
              <a:rPr lang="sr-Latn-BA" smtClean="0"/>
              <a:t>Boja svjetlosti je određena talasnom dužinom</a:t>
            </a:r>
          </a:p>
          <a:p>
            <a:r>
              <a:rPr lang="sr-Latn-BA" smtClean="0"/>
              <a:t>Talasna dužina vidljive svjetlosti je u opsegu od 400-700 nm</a:t>
            </a:r>
          </a:p>
          <a:p>
            <a:r>
              <a:rPr lang="sr-Latn-BA" smtClean="0"/>
              <a:t>Većina izvora svjetlosti u prirodi proizvodi svjetlost koja je kombinacija komponenata različitih talasnih dužina</a:t>
            </a:r>
          </a:p>
          <a:p>
            <a:r>
              <a:rPr lang="sr-Latn-BA" smtClean="0"/>
              <a:t>Spektralna gustina snage (spektar) pokazuje relativni iznos energije svjetlosti na svakoj talasnoj dužini</a:t>
            </a:r>
          </a:p>
          <a:p>
            <a:r>
              <a:rPr lang="sr-Latn-BA" smtClean="0"/>
              <a:t>Mjeri se </a:t>
            </a:r>
            <a:r>
              <a:rPr lang="sr-Latn-BA" smtClean="0">
                <a:solidFill>
                  <a:schemeClr val="tx2"/>
                </a:solidFill>
              </a:rPr>
              <a:t>spektrofotometrom</a:t>
            </a:r>
            <a:endParaRPr lang="en-US" smtClean="0">
              <a:solidFill>
                <a:schemeClr val="tx2"/>
              </a:solidFill>
            </a:endParaRPr>
          </a:p>
          <a:p>
            <a:endParaRPr lang="sr-Latn-BA" smtClean="0"/>
          </a:p>
          <a:p>
            <a:endParaRPr lang="sr-Latn-BA" smtClean="0"/>
          </a:p>
          <a:p>
            <a:endParaRPr lang="sr-Latn-BA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2050" name="Picture 2" descr="C:\Users\User\Documents\Teaching\multimedia\predavanja 2014\materijal\Dark_Side_of_the_Mo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43050"/>
            <a:ext cx="4000528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A šta je K?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A šta je K?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Latn-BA" smtClean="0"/>
              <a:t>Miješanjem cyan, magenta i yellow ne dobija se kvalitetna crna</a:t>
            </a:r>
          </a:p>
          <a:p>
            <a:r>
              <a:rPr lang="sr-Latn-BA" smtClean="0"/>
              <a:t>Greške u registraciji pri štampi će biti vidljive</a:t>
            </a:r>
          </a:p>
          <a:p>
            <a:r>
              <a:rPr lang="sr-Latn-BA" smtClean="0"/>
              <a:t>Jeftinije je koristiti crnu tintu nego praviti kombinaciju tri osnovne boje iz CMY modela</a:t>
            </a:r>
            <a:endParaRPr lang="en-US"/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5357818" y="1714488"/>
            <a:ext cx="2133600" cy="126682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HSL i HSV kolor-modeli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smtClean="0"/>
              <a:t>Sličan je i HSI model</a:t>
            </a:r>
          </a:p>
          <a:p>
            <a:pPr lvl="1"/>
            <a:r>
              <a:rPr lang="sr-Latn-RS" smtClean="0"/>
              <a:t>H – hue</a:t>
            </a:r>
          </a:p>
          <a:p>
            <a:pPr lvl="1"/>
            <a:r>
              <a:rPr lang="sr-Latn-RS" smtClean="0"/>
              <a:t>S – saturation</a:t>
            </a:r>
          </a:p>
          <a:p>
            <a:pPr lvl="1"/>
            <a:r>
              <a:rPr lang="sr-Latn-RS" smtClean="0"/>
              <a:t>L – lightness</a:t>
            </a:r>
          </a:p>
          <a:p>
            <a:pPr lvl="1"/>
            <a:r>
              <a:rPr lang="sr-Latn-RS" smtClean="0"/>
              <a:t>V – value</a:t>
            </a:r>
          </a:p>
          <a:p>
            <a:pPr lvl="1"/>
            <a:r>
              <a:rPr lang="sr-Latn-RS" smtClean="0"/>
              <a:t>I – intensity</a:t>
            </a:r>
          </a:p>
          <a:p>
            <a:r>
              <a:rPr lang="en-US" smtClean="0"/>
              <a:t>Srodni, iako ne identi</a:t>
            </a:r>
            <a:r>
              <a:rPr lang="sr-Latn-RS" smtClean="0"/>
              <a:t>čni modeli</a:t>
            </a:r>
          </a:p>
          <a:p>
            <a:r>
              <a:rPr lang="sr-Latn-RS" smtClean="0"/>
              <a:t>Motivacija:</a:t>
            </a:r>
          </a:p>
          <a:p>
            <a:pPr lvl="1"/>
            <a:r>
              <a:rPr lang="sr-Latn-RS" smtClean="0"/>
              <a:t>Želja da se formira perceptualno uniformniji kolor-prostor</a:t>
            </a:r>
          </a:p>
          <a:p>
            <a:pPr lvl="1"/>
            <a:r>
              <a:rPr lang="sr-Latn-RS" smtClean="0"/>
              <a:t>Intuitivniji izbor boja u softveru za obradu slike i računarsku grafiku</a:t>
            </a:r>
            <a:endParaRPr lang="en-US"/>
          </a:p>
        </p:txBody>
      </p:sp>
      <p:pic>
        <p:nvPicPr>
          <p:cNvPr id="5" name="Content Placeholder 4" descr="1000px-Hsl-hsv_models.svg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HSL kolor-prostor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sr-Latn-RS" sz="1800" smtClean="0"/>
              <a:t>Hue (ton) – dominantna boja koju opaža posmatrač (npr. crvena, žuta, plava,...)</a:t>
            </a:r>
          </a:p>
          <a:p>
            <a:pPr lvl="1"/>
            <a:r>
              <a:rPr lang="sr-Latn-RS" sz="1400" smtClean="0"/>
              <a:t>Atribut povezan sa dominantnom talasnom dužinom svjetlosti</a:t>
            </a:r>
          </a:p>
          <a:p>
            <a:pPr lvl="1"/>
            <a:r>
              <a:rPr lang="sr-Latn-RS" sz="1400" smtClean="0"/>
              <a:t>Vrijednosti 0-360 odgovaraju položaju na krugu boja</a:t>
            </a:r>
          </a:p>
          <a:p>
            <a:r>
              <a:rPr lang="sr-Latn-RS" sz="1800" smtClean="0"/>
              <a:t>Saturation (zasićenje) – relativna čistoća boje</a:t>
            </a:r>
          </a:p>
          <a:p>
            <a:pPr lvl="1"/>
            <a:r>
              <a:rPr lang="sr-Latn-RS" sz="1400" smtClean="0"/>
              <a:t>Količina bijele svjetlosti pomiješana sa tonom</a:t>
            </a:r>
          </a:p>
          <a:p>
            <a:pPr lvl="1"/>
            <a:r>
              <a:rPr lang="sr-Latn-RS" sz="1400" smtClean="0"/>
              <a:t>Čiste boje spektra su potpuno zasićene</a:t>
            </a:r>
          </a:p>
          <a:p>
            <a:pPr lvl="1"/>
            <a:r>
              <a:rPr lang="sr-Latn-RS" sz="1400" smtClean="0"/>
              <a:t>Vrijednosti od 0-100%</a:t>
            </a:r>
          </a:p>
          <a:p>
            <a:r>
              <a:rPr lang="sr-Latn-RS" sz="1800" smtClean="0"/>
              <a:t>Lightness (svjetlina) – opisuje intenzitet svjetlosti nezavisno od boje</a:t>
            </a:r>
          </a:p>
          <a:p>
            <a:pPr lvl="1"/>
            <a:r>
              <a:rPr lang="sr-Latn-RS" sz="1400" smtClean="0"/>
              <a:t>Vrijednosti od 0-100%</a:t>
            </a:r>
            <a:endParaRPr lang="en-GB" sz="140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GB"/>
          </a:p>
        </p:txBody>
      </p:sp>
      <p:pic>
        <p:nvPicPr>
          <p:cNvPr id="5" name="Content Placeholder 4" descr="1000px-Hsl-hsv_models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843881"/>
            <a:ext cx="40386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HSV primjer</a:t>
            </a:r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428736"/>
            <a:ext cx="249858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857224" y="2428868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smtClean="0"/>
              <a:t>RGB</a:t>
            </a:r>
            <a:endParaRPr lang="en-US" sz="2400"/>
          </a:p>
        </p:txBody>
      </p:sp>
      <p:sp>
        <p:nvSpPr>
          <p:cNvPr id="21" name="TextBox 20"/>
          <p:cNvSpPr txBox="1"/>
          <p:nvPr/>
        </p:nvSpPr>
        <p:spPr>
          <a:xfrm>
            <a:off x="7572396" y="2428868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smtClean="0"/>
              <a:t>H</a:t>
            </a:r>
            <a:endParaRPr lang="en-US" sz="2400"/>
          </a:p>
        </p:txBody>
      </p:sp>
      <p:sp>
        <p:nvSpPr>
          <p:cNvPr id="22" name="TextBox 21"/>
          <p:cNvSpPr txBox="1"/>
          <p:nvPr/>
        </p:nvSpPr>
        <p:spPr>
          <a:xfrm>
            <a:off x="857224" y="5072074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smtClean="0"/>
              <a:t>S</a:t>
            </a:r>
            <a:endParaRPr lang="en-US" sz="2400"/>
          </a:p>
        </p:txBody>
      </p:sp>
      <p:sp>
        <p:nvSpPr>
          <p:cNvPr id="24" name="TextBox 23"/>
          <p:cNvSpPr txBox="1"/>
          <p:nvPr/>
        </p:nvSpPr>
        <p:spPr>
          <a:xfrm>
            <a:off x="7572396" y="5072074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smtClean="0"/>
              <a:t>V</a:t>
            </a:r>
            <a:endParaRPr lang="en-US" sz="2400"/>
          </a:p>
        </p:txBody>
      </p:sp>
      <p:pic>
        <p:nvPicPr>
          <p:cNvPr id="1269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428736"/>
            <a:ext cx="2502000" cy="25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3333750" y="4460875"/>
            <a:ext cx="952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5781675" y="2012950"/>
            <a:ext cx="952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6989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4143380"/>
            <a:ext cx="2502000" cy="25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94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143380"/>
            <a:ext cx="2502000" cy="25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Boje na webu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BA" smtClean="0"/>
              <a:t>Boja pozadine elementa se definiše osobinom </a:t>
            </a:r>
            <a:r>
              <a:rPr lang="sr-Latn-BA" smtClean="0">
                <a:solidFill>
                  <a:srgbClr val="C00000"/>
                </a:solidFill>
              </a:rPr>
              <a:t>background-color</a:t>
            </a:r>
          </a:p>
          <a:p>
            <a:r>
              <a:rPr lang="sr-Latn-BA" smtClean="0"/>
              <a:t>Boja teksta HTML elementa se definiše osobinom </a:t>
            </a:r>
            <a:r>
              <a:rPr lang="sr-Latn-BA" smtClean="0">
                <a:solidFill>
                  <a:srgbClr val="C00000"/>
                </a:solidFill>
              </a:rPr>
              <a:t>color</a:t>
            </a:r>
            <a:endParaRPr lang="sr-Latn-BA" smtClean="0"/>
          </a:p>
          <a:p>
            <a:r>
              <a:rPr lang="sr-Latn-BA" smtClean="0"/>
              <a:t>CSS podržava više načina definisanja boja:</a:t>
            </a:r>
          </a:p>
          <a:p>
            <a:pPr lvl="1"/>
            <a:r>
              <a:rPr lang="sr-Latn-BA" smtClean="0"/>
              <a:t>Imena boja</a:t>
            </a:r>
          </a:p>
          <a:p>
            <a:pPr lvl="1"/>
            <a:r>
              <a:rPr lang="sr-Latn-BA" smtClean="0"/>
              <a:t>RGB vrijednosti</a:t>
            </a:r>
          </a:p>
          <a:p>
            <a:pPr lvl="1"/>
            <a:r>
              <a:rPr lang="sr-Latn-BA" smtClean="0"/>
              <a:t>Heksade</a:t>
            </a:r>
            <a:r>
              <a:rPr lang="en-US" smtClean="0"/>
              <a:t>cimalne</a:t>
            </a:r>
            <a:r>
              <a:rPr lang="sr-Latn-BA" smtClean="0"/>
              <a:t> vrijednosti</a:t>
            </a:r>
          </a:p>
          <a:p>
            <a:pPr lvl="1"/>
            <a:r>
              <a:rPr lang="sr-Latn-BA" smtClean="0"/>
              <a:t>HSL vrijednosti (CSS3)</a:t>
            </a:r>
          </a:p>
          <a:p>
            <a:pPr lvl="1"/>
            <a:r>
              <a:rPr lang="sr-Latn-BA" smtClean="0"/>
              <a:t>HWB vrijednosti (CSS4)</a:t>
            </a:r>
          </a:p>
          <a:p>
            <a:r>
              <a:rPr lang="sr-Latn-BA" smtClean="0"/>
              <a:t>Prva tri načina su široko podržana pa ćemo ih detaljnije razmotriti</a:t>
            </a:r>
            <a:endParaRPr lang="sr-Latn-BA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Imena boja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HTML i CSS podržavaju 140 standardnih imena boja</a:t>
            </a:r>
          </a:p>
          <a:p>
            <a:pPr lvl="1"/>
            <a:r>
              <a:rPr lang="sr-Latn-BA" smtClean="0">
                <a:hlinkClick r:id="rId2"/>
              </a:rPr>
              <a:t>http://www.w3schools.com/colors/colors_names.asp</a:t>
            </a:r>
            <a:endParaRPr lang="sr-Latn-BA" smtClean="0"/>
          </a:p>
          <a:p>
            <a:r>
              <a:rPr lang="sr-Latn-BA" smtClean="0"/>
              <a:t>Npr. boja pozadine HTML elementa</a:t>
            </a:r>
            <a:endParaRPr lang="sr-Latn-BA" smtClean="0">
              <a:solidFill>
                <a:srgbClr val="C00000"/>
              </a:solidFill>
            </a:endParaRPr>
          </a:p>
          <a:p>
            <a:pPr lvl="1">
              <a:buNone/>
            </a:pPr>
            <a:r>
              <a:rPr lang="sr-Latn-BA" smtClean="0">
                <a:solidFill>
                  <a:srgbClr val="0070C0"/>
                </a:solidFill>
              </a:rPr>
              <a:t>body { background-color: lightgray; }</a:t>
            </a:r>
          </a:p>
          <a:p>
            <a:r>
              <a:rPr lang="sr-Latn-BA" smtClean="0"/>
              <a:t>Boja teksta HTML elementa</a:t>
            </a:r>
            <a:endParaRPr lang="sr-Latn-BA" smtClean="0">
              <a:solidFill>
                <a:srgbClr val="C00000"/>
              </a:solidFill>
            </a:endParaRPr>
          </a:p>
          <a:p>
            <a:pPr lvl="1">
              <a:buNone/>
            </a:pPr>
            <a:r>
              <a:rPr lang="sr-Latn-BA" smtClean="0">
                <a:solidFill>
                  <a:srgbClr val="0070C0"/>
                </a:solidFill>
              </a:rPr>
              <a:t>p { color: green; }</a:t>
            </a:r>
          </a:p>
          <a:p>
            <a:endParaRPr lang="sr-Latn-BA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RGB vrijednosti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mtClean="0"/>
              <a:t>Boje se mogu zadati i navođenjem vrijednosti njihovih R (crvena), G (zelena) i B (plava) komponenata (tri izvora svjetlosti)</a:t>
            </a:r>
          </a:p>
          <a:p>
            <a:r>
              <a:rPr lang="sr-Latn-BA" smtClean="0"/>
              <a:t>Sintaksa: rgb(</a:t>
            </a:r>
            <a:r>
              <a:rPr lang="sr-Latn-BA" smtClean="0">
                <a:solidFill>
                  <a:srgbClr val="FF0000"/>
                </a:solidFill>
              </a:rPr>
              <a:t>crvena</a:t>
            </a:r>
            <a:r>
              <a:rPr lang="sr-Latn-BA" smtClean="0"/>
              <a:t>, </a:t>
            </a:r>
            <a:r>
              <a:rPr lang="sr-Latn-BA" smtClean="0">
                <a:solidFill>
                  <a:srgbClr val="00FF00"/>
                </a:solidFill>
              </a:rPr>
              <a:t>zelena</a:t>
            </a:r>
            <a:r>
              <a:rPr lang="sr-Latn-BA" smtClean="0"/>
              <a:t>, </a:t>
            </a:r>
            <a:r>
              <a:rPr lang="sr-Latn-BA" smtClean="0">
                <a:solidFill>
                  <a:srgbClr val="0000FF"/>
                </a:solidFill>
              </a:rPr>
              <a:t>plava</a:t>
            </a:r>
            <a:r>
              <a:rPr lang="sr-Latn-BA" smtClean="0"/>
              <a:t>)</a:t>
            </a:r>
          </a:p>
          <a:p>
            <a:r>
              <a:rPr lang="sr-Latn-BA" smtClean="0"/>
              <a:t>Npr. boja pozadine HTML elementa</a:t>
            </a:r>
            <a:endParaRPr lang="sr-Latn-BA" smtClean="0">
              <a:solidFill>
                <a:srgbClr val="C00000"/>
              </a:solidFill>
            </a:endParaRPr>
          </a:p>
          <a:p>
            <a:pPr lvl="1">
              <a:buNone/>
            </a:pPr>
            <a:r>
              <a:rPr lang="sr-Latn-BA" smtClean="0">
                <a:solidFill>
                  <a:srgbClr val="0070C0"/>
                </a:solidFill>
              </a:rPr>
              <a:t>body { background-color: rgb(0, 0, 255); }</a:t>
            </a:r>
          </a:p>
          <a:p>
            <a:r>
              <a:rPr lang="sr-Latn-BA" smtClean="0"/>
              <a:t>Boja teksta HTML elementa</a:t>
            </a:r>
            <a:endParaRPr lang="sr-Latn-BA" smtClean="0">
              <a:solidFill>
                <a:srgbClr val="C00000"/>
              </a:solidFill>
            </a:endParaRPr>
          </a:p>
          <a:p>
            <a:pPr lvl="1">
              <a:buNone/>
            </a:pPr>
            <a:r>
              <a:rPr lang="sr-Latn-BA" smtClean="0">
                <a:solidFill>
                  <a:srgbClr val="0070C0"/>
                </a:solidFill>
              </a:rPr>
              <a:t>p { color: rgb(0, 255, 0); }</a:t>
            </a:r>
          </a:p>
          <a:p>
            <a:endParaRPr lang="sr-Latn-BA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RGB vrijednosti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BA" smtClean="0"/>
              <a:t>rgb(255, 0, 0) – crvena=255, zelena=0, plava=0</a:t>
            </a:r>
          </a:p>
          <a:p>
            <a:r>
              <a:rPr lang="sr-Latn-BA" smtClean="0"/>
              <a:t>rgb(0, 255, 0) – crvena=0, zelena=255, plava=0</a:t>
            </a:r>
          </a:p>
          <a:p>
            <a:r>
              <a:rPr lang="sr-Latn-BA" smtClean="0"/>
              <a:t>rgb(0, 0, 255) – crvena=0, zelena=0, plava=255</a:t>
            </a:r>
          </a:p>
          <a:p>
            <a:r>
              <a:rPr lang="sr-Latn-BA" smtClean="0"/>
              <a:t>Nijanse sive se zadaju korištenjem jednakih vrijednosti za sva tri izvora svjetlosti</a:t>
            </a:r>
          </a:p>
          <a:p>
            <a:r>
              <a:rPr lang="sr-Latn-BA" smtClean="0"/>
              <a:t>rgb(0, 0, 0) – crna</a:t>
            </a:r>
          </a:p>
          <a:p>
            <a:r>
              <a:rPr lang="sr-Latn-BA" smtClean="0"/>
              <a:t>rgb(128, 128, 128) – siva</a:t>
            </a:r>
          </a:p>
          <a:p>
            <a:r>
              <a:rPr lang="sr-Latn-BA" smtClean="0"/>
              <a:t>rgb(255, 255, 255) – bijela </a:t>
            </a:r>
            <a:endParaRPr lang="sr-Latn-BA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Heksadecimalne vrijednosti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RGB komponente boje se mogu navesti heksadecimalnim kodom oblika #</a:t>
            </a:r>
            <a:r>
              <a:rPr lang="en-US" smtClean="0">
                <a:solidFill>
                  <a:srgbClr val="FF0000"/>
                </a:solidFill>
              </a:rPr>
              <a:t>RR</a:t>
            </a:r>
            <a:r>
              <a:rPr lang="en-US" smtClean="0">
                <a:solidFill>
                  <a:srgbClr val="00FF00"/>
                </a:solidFill>
              </a:rPr>
              <a:t>GG</a:t>
            </a:r>
            <a:r>
              <a:rPr lang="en-US" smtClean="0">
                <a:solidFill>
                  <a:srgbClr val="0000FF"/>
                </a:solidFill>
              </a:rPr>
              <a:t>BB</a:t>
            </a:r>
          </a:p>
          <a:p>
            <a:r>
              <a:rPr lang="en-US" smtClean="0"/>
              <a:t>RR, GG, BB su heksadecimalni cijeli brojevi u opsegu od 00 (0) do FF (255)</a:t>
            </a:r>
          </a:p>
          <a:p>
            <a:r>
              <a:rPr lang="sr-Latn-BA" smtClean="0"/>
              <a:t>Npr. boja pozadine HTML elementa</a:t>
            </a:r>
            <a:endParaRPr lang="sr-Latn-BA" smtClean="0">
              <a:solidFill>
                <a:srgbClr val="C00000"/>
              </a:solidFill>
            </a:endParaRPr>
          </a:p>
          <a:p>
            <a:pPr lvl="1">
              <a:buNone/>
            </a:pPr>
            <a:r>
              <a:rPr lang="sr-Latn-BA" smtClean="0">
                <a:solidFill>
                  <a:srgbClr val="0070C0"/>
                </a:solidFill>
              </a:rPr>
              <a:t>body { background-color: </a:t>
            </a:r>
            <a:r>
              <a:rPr lang="en-US" smtClean="0">
                <a:solidFill>
                  <a:srgbClr val="0070C0"/>
                </a:solidFill>
              </a:rPr>
              <a:t>#0000FF</a:t>
            </a:r>
            <a:r>
              <a:rPr lang="sr-Latn-BA" smtClean="0">
                <a:solidFill>
                  <a:srgbClr val="0070C0"/>
                </a:solidFill>
              </a:rPr>
              <a:t>; }</a:t>
            </a:r>
          </a:p>
          <a:p>
            <a:r>
              <a:rPr lang="sr-Latn-BA" smtClean="0"/>
              <a:t>Boja teksta HTML elementa</a:t>
            </a:r>
            <a:endParaRPr lang="sr-Latn-BA" smtClean="0">
              <a:solidFill>
                <a:srgbClr val="C00000"/>
              </a:solidFill>
            </a:endParaRPr>
          </a:p>
          <a:p>
            <a:pPr lvl="1">
              <a:buNone/>
            </a:pPr>
            <a:r>
              <a:rPr lang="sr-Latn-BA" smtClean="0">
                <a:solidFill>
                  <a:srgbClr val="0070C0"/>
                </a:solidFill>
              </a:rPr>
              <a:t>p { color: </a:t>
            </a:r>
            <a:r>
              <a:rPr lang="en-US" smtClean="0">
                <a:solidFill>
                  <a:srgbClr val="0070C0"/>
                </a:solidFill>
              </a:rPr>
              <a:t>#00FF00</a:t>
            </a:r>
            <a:r>
              <a:rPr lang="sr-Latn-BA" smtClean="0">
                <a:solidFill>
                  <a:srgbClr val="0070C0"/>
                </a:solidFill>
              </a:rPr>
              <a:t>; }</a:t>
            </a:r>
          </a:p>
          <a:p>
            <a:endParaRPr lang="sr-Latn-B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Primjeri spektara različitih izvora svjetlosti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428736"/>
            <a:ext cx="7553318" cy="5181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RGB vrijednosti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#FF0000</a:t>
            </a:r>
            <a:r>
              <a:rPr lang="sr-Latn-BA" smtClean="0"/>
              <a:t> – crvena=255, zelena=0, plava=0</a:t>
            </a:r>
          </a:p>
          <a:p>
            <a:r>
              <a:rPr lang="en-US" smtClean="0"/>
              <a:t>#00FF00</a:t>
            </a:r>
            <a:r>
              <a:rPr lang="sr-Latn-BA" smtClean="0"/>
              <a:t> – crvena=0, zelena=255, plava=0</a:t>
            </a:r>
          </a:p>
          <a:p>
            <a:r>
              <a:rPr lang="en-US" smtClean="0"/>
              <a:t>#0000FF</a:t>
            </a:r>
            <a:r>
              <a:rPr lang="sr-Latn-BA" smtClean="0"/>
              <a:t> – crvena=0, zelena=0, plava=255</a:t>
            </a:r>
          </a:p>
          <a:p>
            <a:r>
              <a:rPr lang="sr-Latn-BA" smtClean="0"/>
              <a:t>Nijanse sive se zadaju korištenjem jednakih vrijednosti za sva tri izvora svjetlosti</a:t>
            </a:r>
          </a:p>
          <a:p>
            <a:r>
              <a:rPr lang="en-US" smtClean="0"/>
              <a:t>#000000</a:t>
            </a:r>
            <a:r>
              <a:rPr lang="sr-Latn-BA" smtClean="0"/>
              <a:t> – crna</a:t>
            </a:r>
          </a:p>
          <a:p>
            <a:r>
              <a:rPr lang="en-US" smtClean="0"/>
              <a:t>#808080</a:t>
            </a:r>
            <a:r>
              <a:rPr lang="sr-Latn-BA" smtClean="0"/>
              <a:t> – siva</a:t>
            </a:r>
          </a:p>
          <a:p>
            <a:r>
              <a:rPr lang="en-US" smtClean="0"/>
              <a:t>#FFFFFF</a:t>
            </a:r>
            <a:r>
              <a:rPr lang="sr-Latn-BA" smtClean="0"/>
              <a:t> – bijela </a:t>
            </a:r>
            <a:endParaRPr lang="sr-Latn-BA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HSL vrijednosti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Boju je mogu</a:t>
            </a:r>
            <a:r>
              <a:rPr lang="sr-Latn-RS" smtClean="0"/>
              <a:t>će zadati navođenjem komponenata u HSL kolor-prostoru</a:t>
            </a:r>
          </a:p>
          <a:p>
            <a:r>
              <a:rPr lang="sr-Latn-RS" smtClean="0"/>
              <a:t>Sintaksa: hsl(hue, saturation, lightness)</a:t>
            </a:r>
          </a:p>
          <a:p>
            <a:pPr lvl="1"/>
            <a:r>
              <a:rPr lang="sr-Latn-RS" smtClean="0"/>
              <a:t>Hue u opsegu 0-360</a:t>
            </a:r>
          </a:p>
          <a:p>
            <a:pPr lvl="1"/>
            <a:r>
              <a:rPr lang="sr-Latn-RS" smtClean="0"/>
              <a:t>Saturation u opsegu 0-100%</a:t>
            </a:r>
          </a:p>
          <a:p>
            <a:pPr lvl="1"/>
            <a:r>
              <a:rPr lang="sr-Latn-RS" smtClean="0"/>
              <a:t>Lightness u opsegu 0-100%</a:t>
            </a:r>
          </a:p>
          <a:p>
            <a:r>
              <a:rPr lang="sr-Latn-BA" smtClean="0"/>
              <a:t>Npr. boja pozadine HTML elementa</a:t>
            </a:r>
            <a:endParaRPr lang="sr-Latn-BA" smtClean="0">
              <a:solidFill>
                <a:srgbClr val="C00000"/>
              </a:solidFill>
            </a:endParaRPr>
          </a:p>
          <a:p>
            <a:pPr lvl="1">
              <a:buNone/>
            </a:pPr>
            <a:r>
              <a:rPr lang="sr-Latn-BA" smtClean="0">
                <a:solidFill>
                  <a:srgbClr val="0070C0"/>
                </a:solidFill>
              </a:rPr>
              <a:t>body { background-color: </a:t>
            </a:r>
            <a:r>
              <a:rPr lang="sr-Latn-RS" smtClean="0">
                <a:solidFill>
                  <a:srgbClr val="0070C0"/>
                </a:solidFill>
              </a:rPr>
              <a:t>hsl(240, 100%, 50%)</a:t>
            </a:r>
            <a:r>
              <a:rPr lang="sr-Latn-BA" smtClean="0">
                <a:solidFill>
                  <a:srgbClr val="0070C0"/>
                </a:solidFill>
              </a:rPr>
              <a:t>; }</a:t>
            </a:r>
          </a:p>
          <a:p>
            <a:r>
              <a:rPr lang="sr-Latn-BA" smtClean="0"/>
              <a:t>Boja teksta HTML elementa</a:t>
            </a:r>
            <a:endParaRPr lang="sr-Latn-BA" smtClean="0">
              <a:solidFill>
                <a:srgbClr val="C00000"/>
              </a:solidFill>
            </a:endParaRPr>
          </a:p>
          <a:p>
            <a:pPr lvl="1">
              <a:buNone/>
            </a:pPr>
            <a:r>
              <a:rPr lang="sr-Latn-BA" smtClean="0">
                <a:solidFill>
                  <a:srgbClr val="0070C0"/>
                </a:solidFill>
              </a:rPr>
              <a:t>p { color: </a:t>
            </a:r>
            <a:r>
              <a:rPr lang="sr-Latn-RS" smtClean="0">
                <a:solidFill>
                  <a:srgbClr val="0070C0"/>
                </a:solidFill>
              </a:rPr>
              <a:t>hsl(120, 100%, 50%)</a:t>
            </a:r>
            <a:r>
              <a:rPr lang="sr-Latn-BA" smtClean="0">
                <a:solidFill>
                  <a:srgbClr val="0070C0"/>
                </a:solidFill>
              </a:rPr>
              <a:t>; }</a:t>
            </a:r>
          </a:p>
          <a:p>
            <a:pPr lvl="1"/>
            <a:endParaRPr lang="sr-Latn-RS" smtClean="0"/>
          </a:p>
          <a:p>
            <a:endParaRPr lang="sr-Latn-RS" smtClean="0"/>
          </a:p>
          <a:p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Kako ljudi vide?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29114" cy="4525963"/>
          </a:xfrm>
        </p:spPr>
        <p:txBody>
          <a:bodyPr>
            <a:normAutofit fontScale="77500" lnSpcReduction="20000"/>
          </a:bodyPr>
          <a:lstStyle/>
          <a:p>
            <a:r>
              <a:rPr lang="sr-Latn-BA" smtClean="0"/>
              <a:t>Oko funkcioniše kao kamera</a:t>
            </a:r>
          </a:p>
          <a:p>
            <a:r>
              <a:rPr lang="sr-Latn-BA" smtClean="0"/>
              <a:t>Rožnjača (cornea) i sočivo fokusiraju svjetlost na mrežnjaču (retinu)</a:t>
            </a:r>
          </a:p>
          <a:p>
            <a:r>
              <a:rPr lang="sr-Latn-BA" smtClean="0"/>
              <a:t>Mrežnjača se sastoji od dva tipa ćelija:</a:t>
            </a:r>
          </a:p>
          <a:p>
            <a:pPr lvl="1"/>
            <a:r>
              <a:rPr lang="sr-Latn-BA" smtClean="0"/>
              <a:t>Štapića</a:t>
            </a:r>
          </a:p>
          <a:p>
            <a:pPr lvl="1"/>
            <a:r>
              <a:rPr lang="sr-Latn-BA" smtClean="0"/>
              <a:t>Čunjića (tri vrste)</a:t>
            </a:r>
          </a:p>
          <a:p>
            <a:r>
              <a:rPr lang="sr-Latn-BA" smtClean="0"/>
              <a:t>Pri slaboj svjetlosti, štapići generišu odziv i dobija se slika u nijansama sive</a:t>
            </a:r>
          </a:p>
          <a:p>
            <a:r>
              <a:rPr lang="sr-Latn-BA" smtClean="0"/>
              <a:t>Čunjići omogućavaju vid u boji</a:t>
            </a:r>
          </a:p>
          <a:p>
            <a:endParaRPr lang="sr-Latn-BA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571612"/>
            <a:ext cx="405607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Obrada vizuelnih informacija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Latn-BA" smtClean="0"/>
              <a:t>Postoje tri tipa čunjića</a:t>
            </a:r>
          </a:p>
          <a:p>
            <a:r>
              <a:rPr lang="sr-Latn-BA" smtClean="0"/>
              <a:t>Osjetljivi na crvenu, zelenu i plavu svjetlost</a:t>
            </a:r>
          </a:p>
          <a:p>
            <a:r>
              <a:rPr lang="sr-Latn-BA" smtClean="0"/>
              <a:t>Formiraju  se razlike signala R-G, G-B i B-R, kao i ahromatski kanal kombinacijom R, G i B</a:t>
            </a:r>
          </a:p>
          <a:p>
            <a:r>
              <a:rPr lang="sr-Latn-BA" smtClean="0"/>
              <a:t>Dalja obrada nije sasvim jasna</a:t>
            </a:r>
          </a:p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upload.wikimedia.org/wikipedia/commons/b/b6/Cajal_Ret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357298"/>
            <a:ext cx="3305175" cy="4924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Spektralna osjetljivost oka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mtClean="0"/>
              <a:t>Zasnovano na psihofizičkim mjerenjima, CIE (Commision Internationale de I’Eclairage) je prihvatila ove krive kao kao krive osjetljivosti “tipičnog” posmatrača za tri navedena pigmenta</a:t>
            </a:r>
            <a:endParaRPr lang="sr-Latn-BA" smtClean="0"/>
          </a:p>
          <a:p>
            <a:r>
              <a:rPr lang="sr-Latn-BA" smtClean="0"/>
              <a:t>Prikazane su krive osjetljivosti tri tipa čunjića i ukupna osetljivost</a:t>
            </a:r>
            <a:r>
              <a:rPr lang="en-US" smtClean="0"/>
              <a:t> (funkcija spektralne osjetljivosti)</a:t>
            </a:r>
            <a:r>
              <a:rPr lang="sr-Latn-BA" smtClean="0"/>
              <a:t> u funkciji talasne dužine (luminous efficiency)</a:t>
            </a:r>
            <a:endParaRPr lang="en-US" smtClean="0"/>
          </a:p>
          <a:p>
            <a:endParaRPr lang="en-US"/>
          </a:p>
        </p:txBody>
      </p:sp>
      <p:pic>
        <p:nvPicPr>
          <p:cNvPr id="24580" name="Picture 4" descr="Topic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0065" y="1142984"/>
            <a:ext cx="4833935" cy="241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3037" y="3590925"/>
            <a:ext cx="30194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Trihromatska teorija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43444"/>
          </a:xfrm>
        </p:spPr>
        <p:txBody>
          <a:bodyPr>
            <a:normAutofit fontScale="85000" lnSpcReduction="20000"/>
          </a:bodyPr>
          <a:lstStyle/>
          <a:p>
            <a:r>
              <a:rPr lang="sr-Latn-BA" smtClean="0"/>
              <a:t>Pobuđeni svjetlošću neuroni (čunjići) generišu impulse</a:t>
            </a:r>
          </a:p>
          <a:p>
            <a:r>
              <a:rPr lang="sr-Latn-BA" smtClean="0"/>
              <a:t>Odziv kolor kanala (R, G, B) u oku je proporcionalan broju neurona koji generišu impulse</a:t>
            </a:r>
          </a:p>
          <a:p>
            <a:r>
              <a:rPr lang="sr-Latn-BA" smtClean="0"/>
              <a:t>Može se izračunati kao suma svjetlosti koja pobuđuje čunjiće određenog tipa ponderisana osjetljivošću tog tipa čunjića</a:t>
            </a:r>
          </a:p>
          <a:p>
            <a:endParaRPr lang="sr-Latn-BA" smtClean="0"/>
          </a:p>
          <a:p>
            <a:endParaRPr lang="sr-Latn-BA" smtClean="0"/>
          </a:p>
          <a:p>
            <a:endParaRPr lang="sr-Latn-BA" smtClean="0"/>
          </a:p>
          <a:p>
            <a:r>
              <a:rPr lang="sr-Latn-BA" smtClean="0"/>
              <a:t>Signal koji se prenosi se sastoji od tri broja – boje formiraju trodimenzionalni prostor</a:t>
            </a:r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000364" y="3857628"/>
            <a:ext cx="2514600" cy="10439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Kamera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BA" smtClean="0"/>
              <a:t>Kamera proizvodi tri signala na lokaciji svakog piksela (odgovara poziciji na mrežnjači)</a:t>
            </a:r>
          </a:p>
          <a:p>
            <a:r>
              <a:rPr lang="sr-Latn-BA" smtClean="0"/>
              <a:t>Analogni signali se digitalizuju, pretvaraju u cijele brojeve i memorišu</a:t>
            </a:r>
          </a:p>
          <a:p>
            <a:r>
              <a:rPr lang="sr-Latn-BA" smtClean="0"/>
              <a:t>Kako bi se smanjila cijena kamere koristi se samo jedan senzor u kombinaciji sa kolor-filterima</a:t>
            </a:r>
          </a:p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736" y="1500174"/>
            <a:ext cx="464826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037513"/>
            <a:ext cx="2505072" cy="274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&#10;R &amp;= \int I \left( \lambda \right) S_R \left( \lambda \right) d\lambda \\&#10;G &amp;= \int I \left( \lambda \right) S_G \left( \lambda \right) d\lambda \\&#10;B &amp;= \int I \left( \lambda \right) S_B \left( \lambda \right) d\lambda&#10;\end{eqnarray*}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displaymath}&#10;\left[ \begin{matrix}&#10;C \\&#10;M \\&#10;Y&#10;\end{matrix} \right] =&#10;\left[ \begin{matrix}&#10;1 \\&#10;1 \\&#10;1&#10;\end{matrix} \right] -&#10;\left[ \begin{matrix}&#10;R \\&#10;G \\&#10;B&#10;\end{matrix} \right]&#10;\end{displaymath}&#10;&#10;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&#10;K = \min\left\{C, M, Y\right\} \\&#10;\left[ \begin{matrix}&#10;C \\&#10;M \\&#10;Y&#10;\end{matrix} \right] \Rightarrow&#10;\left[ \begin{matrix}&#10;C - K \\&#10;M - K \\&#10;Y - K&#10;\end{matrix} \right]&#10;\end{eqnarray*}&#10;&#10;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2448</TotalTime>
  <Words>2124</Words>
  <Application>Microsoft Office PowerPoint</Application>
  <PresentationFormat>On-screen Show (4:3)</PresentationFormat>
  <Paragraphs>274</Paragraphs>
  <Slides>41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Office Theme</vt:lpstr>
      <vt:lpstr>Equation</vt:lpstr>
      <vt:lpstr>MathType 6.0 Equation</vt:lpstr>
      <vt:lpstr>Reprezentacija boje</vt:lpstr>
      <vt:lpstr>Boja</vt:lpstr>
      <vt:lpstr>Svjetlost</vt:lpstr>
      <vt:lpstr>Primjeri spektara različitih izvora svjetlosti</vt:lpstr>
      <vt:lpstr>Kako ljudi vide?</vt:lpstr>
      <vt:lpstr>Obrada vizuelnih informacija</vt:lpstr>
      <vt:lpstr>Spektralna osjetljivost oka</vt:lpstr>
      <vt:lpstr>Trihromatska teorija</vt:lpstr>
      <vt:lpstr>Kamera</vt:lpstr>
      <vt:lpstr>Color Matching Functions</vt:lpstr>
      <vt:lpstr>Kolor-prostor</vt:lpstr>
      <vt:lpstr>RGB kolor model</vt:lpstr>
      <vt:lpstr>24-bitne slike u boji Primjer</vt:lpstr>
      <vt:lpstr>24-bitne slike u boji Primjer</vt:lpstr>
      <vt:lpstr>Problem sa RGB kolor prostorom Color Matching Functions</vt:lpstr>
      <vt:lpstr>Problem sa RGB kolor prostorom Color Matching Functions</vt:lpstr>
      <vt:lpstr>XYZ kolor-prostor</vt:lpstr>
      <vt:lpstr>Luminansa i hrominansa</vt:lpstr>
      <vt:lpstr>Dijagram hrominansi (CIE dijagram)</vt:lpstr>
      <vt:lpstr>Kako mjeriti razliku boja? </vt:lpstr>
      <vt:lpstr>Kako mjeriti razliku boja? </vt:lpstr>
      <vt:lpstr>L*a*b* (CIELAB) kolor-prostor</vt:lpstr>
      <vt:lpstr>L*a*b* kolor-prostor</vt:lpstr>
      <vt:lpstr>RGB i L*a*b* primjer</vt:lpstr>
      <vt:lpstr>Aditivni i suptraktivni modeli</vt:lpstr>
      <vt:lpstr>CMYK kolor-model</vt:lpstr>
      <vt:lpstr>CMYK – formiranje boje</vt:lpstr>
      <vt:lpstr>CMYK – formiranje boje Krive transmisije</vt:lpstr>
      <vt:lpstr>Gamut CMYK kolor-sistema</vt:lpstr>
      <vt:lpstr>A šta je K?</vt:lpstr>
      <vt:lpstr>A šta je K?</vt:lpstr>
      <vt:lpstr>HSL i HSV kolor-modeli</vt:lpstr>
      <vt:lpstr>HSL kolor-prostor</vt:lpstr>
      <vt:lpstr>HSV primjer</vt:lpstr>
      <vt:lpstr>Boje na webu</vt:lpstr>
      <vt:lpstr>Imena boja</vt:lpstr>
      <vt:lpstr>RGB vrijednosti</vt:lpstr>
      <vt:lpstr>RGB vrijednosti</vt:lpstr>
      <vt:lpstr>Heksadecimalne vrijednosti</vt:lpstr>
      <vt:lpstr>RGB vrijednosti</vt:lpstr>
      <vt:lpstr>HSL vrijednosti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Reprezentacija boje</dc:title>
  <dc:creator>vlador</dc:creator>
  <cp:lastModifiedBy>vlador</cp:lastModifiedBy>
  <cp:revision>115</cp:revision>
  <dcterms:created xsi:type="dcterms:W3CDTF">2014-11-03T11:41:47Z</dcterms:created>
  <dcterms:modified xsi:type="dcterms:W3CDTF">2017-05-12T06:49:57Z</dcterms:modified>
</cp:coreProperties>
</file>