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73" r:id="rId3"/>
    <p:sldId id="276" r:id="rId4"/>
    <p:sldId id="275" r:id="rId5"/>
    <p:sldId id="277" r:id="rId6"/>
    <p:sldId id="278" r:id="rId7"/>
    <p:sldId id="279" r:id="rId8"/>
    <p:sldId id="257" r:id="rId9"/>
    <p:sldId id="258" r:id="rId10"/>
    <p:sldId id="259" r:id="rId11"/>
    <p:sldId id="260" r:id="rId12"/>
    <p:sldId id="261" r:id="rId13"/>
    <p:sldId id="282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3" r:id="rId24"/>
    <p:sldId id="292" r:id="rId25"/>
    <p:sldId id="300" r:id="rId26"/>
    <p:sldId id="294" r:id="rId27"/>
    <p:sldId id="297" r:id="rId28"/>
    <p:sldId id="298" r:id="rId29"/>
    <p:sldId id="299" r:id="rId30"/>
    <p:sldId id="295" r:id="rId31"/>
    <p:sldId id="296" r:id="rId32"/>
    <p:sldId id="291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26" r:id="rId42"/>
    <p:sldId id="309" r:id="rId43"/>
    <p:sldId id="310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271" r:id="rId59"/>
    <p:sldId id="327" r:id="rId60"/>
    <p:sldId id="328" r:id="rId61"/>
    <p:sldId id="331" r:id="rId62"/>
    <p:sldId id="329" r:id="rId63"/>
    <p:sldId id="330" r:id="rId64"/>
    <p:sldId id="332" r:id="rId65"/>
    <p:sldId id="333" r:id="rId66"/>
    <p:sldId id="334" r:id="rId67"/>
    <p:sldId id="33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9" autoAdjust="0"/>
    <p:restoredTop sz="84559" autoAdjust="0"/>
  </p:normalViewPr>
  <p:slideViewPr>
    <p:cSldViewPr>
      <p:cViewPr varScale="1">
        <p:scale>
          <a:sx n="56" d="100"/>
          <a:sy n="56" d="100"/>
        </p:scale>
        <p:origin x="-4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image" Target="../media/image18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BE63F-2821-46AE-B4C1-0B1229F52148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A8938-C40A-4CB7-92D7-7EA879481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CIE (Comission Internationale d’Eclairage)</a:t>
            </a:r>
            <a:r>
              <a:rPr lang="sr-Latn-BA" baseline="0" dirty="0" smtClean="0"/>
              <a:t> je 1931. izvršila eksperiment u kojem je pokušana reprodukcija monohromatskih (svjetlost samo jedne talasne dužine) boja korištenjem primarnih boja talasnih dužina 700,0nm (crvena), 546,1nm (zelena) i 435,8nm (plava). Rezultat ovog uparivanja (matching) su color matching functions za “standardnog posmatrača”.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Comission Internationale d’Eclairage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Razvijen da bi se izbjegao problem</a:t>
            </a:r>
            <a:r>
              <a:rPr lang="sr-Latn-BA" baseline="0" dirty="0" smtClean="0"/>
              <a:t> sa negativnom svjetlošću koji se javio pri color matching eksperimentima. CIE XYZ omogućava specificiranje svake boje koju može da primijeti prosječna osoba. Koristi se kao referentni kolor-prostor za definisanje drugih kolor-prostora, kao što je npr. L*a*b*.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White point je</a:t>
            </a:r>
            <a:r>
              <a:rPr lang="sr-Latn-BA" baseline="0" dirty="0" smtClean="0"/>
              <a:t> XYZ vrijednost koja odgovara bijeloj bolji pri zadatoj boji (spektralnim karakteristikama) osvjetljenja. U MATLAB-u je predefinisana D50 iluminanta koja je predefinisana u specifikacijama International Color Consortiuma (ICC)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L* -</a:t>
            </a:r>
            <a:r>
              <a:rPr lang="sr-Latn-BA" baseline="0" dirty="0" smtClean="0"/>
              <a:t> </a:t>
            </a:r>
            <a:r>
              <a:rPr lang="sr-Latn-BA" dirty="0" smtClean="0"/>
              <a:t>lightness, svjetlina</a:t>
            </a:r>
          </a:p>
          <a:p>
            <a:r>
              <a:rPr lang="sr-Latn-BA" dirty="0" smtClean="0"/>
              <a:t>a* - osa</a:t>
            </a:r>
            <a:r>
              <a:rPr lang="sr-Latn-BA" baseline="0" dirty="0" smtClean="0"/>
              <a:t> crvena/magenta – zelena (negativne vrijednosti zelena, pozitivne magenta)</a:t>
            </a:r>
          </a:p>
          <a:p>
            <a:r>
              <a:rPr lang="sr-Latn-BA" baseline="0" dirty="0" smtClean="0"/>
              <a:t>b* - osa žuta – plava (negativne vrijednosti plava, pozitivne žuta)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Kolor histogram ne uzima u obzir informaciju o tome gdje se piksel nalazi</a:t>
            </a:r>
            <a:r>
              <a:rPr lang="sr-Latn-RS" baseline="0" dirty="0" smtClean="0"/>
              <a:t> na slici. Iz tog razloga je invarijantan na translacije i rotacije objekata. Međutim, gubi se i informacija o prostornim odnosima objekata (elemenata) na slici što može negativno da se odrazi na pretraživanje.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Metrike Minkovskog</a:t>
            </a:r>
            <a:r>
              <a:rPr lang="sr-Latn-RS" baseline="0" dirty="0" smtClean="0"/>
              <a:t> porede samo odgovarajuće ćelije histograma i pretpostavka je da su one međusobno nezavisne. Ako dvije ćelije odgovaraju sličnim bojama to neće biti uzeto u obzir. Zbog ovoga je važna kvantizacija kolor-prostora.</a:t>
            </a:r>
          </a:p>
          <a:p>
            <a:r>
              <a:rPr lang="sr-Latn-RS" baseline="0" dirty="0" smtClean="0"/>
              <a:t>Presjek histograma ima isti problem. </a:t>
            </a:r>
            <a:r>
              <a:rPr lang="en-GB" baseline="0" dirty="0" smtClean="0"/>
              <a:t>A</a:t>
            </a:r>
            <a:r>
              <a:rPr lang="sr-Latn-RS" baseline="0" dirty="0" smtClean="0"/>
              <a:t>ko je |hq| = |ht|, presjek histograma je jednak metrici Minkovskog za r=1.</a:t>
            </a:r>
          </a:p>
          <a:p>
            <a:r>
              <a:rPr lang="sr-Latn-RS" dirty="0" smtClean="0"/>
              <a:t>Nije jasno da li se isplati korištenje složenije metrike poput kvadratne</a:t>
            </a:r>
            <a:r>
              <a:rPr lang="sr-Latn-RS" baseline="0" dirty="0" smtClean="0"/>
              <a:t> udaljenosti.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RGB kolor histogram kvantovan</a:t>
            </a:r>
            <a:r>
              <a:rPr lang="sr-Latn-RS" baseline="0" dirty="0" smtClean="0"/>
              <a:t> sa po 5 ćelija po svakoj osi.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Jedan od najpopularnijih deskriptora teksture</a:t>
            </a:r>
            <a:r>
              <a:rPr lang="sr-Latn-RS" baseline="0" dirty="0" smtClean="0"/>
              <a:t> je Gaborov deskriptor teksture. Zasnovan je na odzivima Gaborovih filtara koji su slični obradi u primarnom vizuelnom korteksu sisara.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Gaborovu filtar banku čine filtri čiji su impulsni</a:t>
            </a:r>
            <a:r>
              <a:rPr lang="sr-Latn-RS" baseline="0" dirty="0" smtClean="0"/>
              <a:t> odzivi skalirane i rotirane verzije Gaborove funkcije g</a:t>
            </a:r>
            <a:r>
              <a:rPr lang="sr-Latn-RS" baseline="-25000" dirty="0" smtClean="0"/>
              <a:t>mn</a:t>
            </a:r>
            <a:r>
              <a:rPr lang="sr-Latn-RS" baseline="0" dirty="0" smtClean="0"/>
              <a:t> (x,y)=a</a:t>
            </a:r>
            <a:r>
              <a:rPr lang="sr-Latn-RS" baseline="30000" dirty="0" smtClean="0"/>
              <a:t>-m</a:t>
            </a:r>
            <a:r>
              <a:rPr lang="sr-Latn-RS" baseline="0" dirty="0" smtClean="0"/>
              <a:t> g(x’,y’)</a:t>
            </a:r>
          </a:p>
          <a:p>
            <a:r>
              <a:rPr lang="en-GB" baseline="0" dirty="0" smtClean="0"/>
              <a:t>x</a:t>
            </a:r>
            <a:r>
              <a:rPr lang="sr-Latn-RS" baseline="0" dirty="0" smtClean="0"/>
              <a:t>’ = a</a:t>
            </a:r>
            <a:r>
              <a:rPr lang="sr-Latn-RS" baseline="30000" dirty="0" smtClean="0"/>
              <a:t>-m</a:t>
            </a:r>
            <a:r>
              <a:rPr lang="sr-Latn-RS" baseline="0" dirty="0" smtClean="0"/>
              <a:t> (x cos(theta) + y sin(theta))</a:t>
            </a:r>
          </a:p>
          <a:p>
            <a:r>
              <a:rPr lang="en-GB" baseline="0" dirty="0" smtClean="0"/>
              <a:t>y</a:t>
            </a:r>
            <a:r>
              <a:rPr lang="sr-Latn-RS" baseline="0" dirty="0" smtClean="0"/>
              <a:t>’ = a</a:t>
            </a:r>
            <a:r>
              <a:rPr lang="sr-Latn-RS" baseline="30000" dirty="0" smtClean="0"/>
              <a:t>-m</a:t>
            </a:r>
            <a:r>
              <a:rPr lang="sr-Latn-RS" baseline="0" dirty="0" smtClean="0"/>
              <a:t> (-x sin(theta) + y cos(theta))</a:t>
            </a:r>
          </a:p>
          <a:p>
            <a:r>
              <a:rPr lang="sr-Latn-RS" baseline="0" dirty="0" smtClean="0"/>
              <a:t>Parametri filtar banke na slajdu su:</a:t>
            </a:r>
          </a:p>
          <a:p>
            <a:r>
              <a:rPr lang="sr-Latn-RS" baseline="0" dirty="0" smtClean="0"/>
              <a:t>S = 4 skale</a:t>
            </a:r>
          </a:p>
          <a:p>
            <a:r>
              <a:rPr lang="sr-Latn-RS" baseline="0" dirty="0" smtClean="0"/>
              <a:t>K = 6 orijentacija</a:t>
            </a:r>
          </a:p>
          <a:p>
            <a:r>
              <a:rPr lang="en-GB" baseline="0" dirty="0" smtClean="0"/>
              <a:t>C</a:t>
            </a:r>
            <a:r>
              <a:rPr lang="sr-Latn-RS" baseline="0" dirty="0" smtClean="0"/>
              <a:t>entralne frekvencije</a:t>
            </a:r>
          </a:p>
          <a:p>
            <a:r>
              <a:rPr lang="en-GB" baseline="0" dirty="0" err="1" smtClean="0"/>
              <a:t>w</a:t>
            </a:r>
            <a:r>
              <a:rPr lang="en-GB" baseline="-25000" dirty="0" err="1" smtClean="0"/>
              <a:t>l</a:t>
            </a:r>
            <a:r>
              <a:rPr lang="sr-Latn-RS" baseline="0" dirty="0" smtClean="0"/>
              <a:t> =0,1 pi</a:t>
            </a:r>
          </a:p>
          <a:p>
            <a:r>
              <a:rPr lang="sr-Latn-RS" baseline="0" dirty="0" smtClean="0"/>
              <a:t>w</a:t>
            </a:r>
            <a:r>
              <a:rPr lang="sr-Latn-RS" baseline="-25000" dirty="0" smtClean="0"/>
              <a:t>h</a:t>
            </a:r>
            <a:r>
              <a:rPr lang="sr-Latn-RS" baseline="0" dirty="0" smtClean="0"/>
              <a:t> = 0,8 pi</a:t>
            </a:r>
          </a:p>
          <a:p>
            <a:r>
              <a:rPr lang="sr-Latn-RS" baseline="0" dirty="0" smtClean="0"/>
              <a:t>Filtri se dodiruju na polovini maksimalne vrijednosti amplitudne karakteristike.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alpha(mu_mn)</a:t>
            </a:r>
            <a:r>
              <a:rPr lang="sr-Latn-RS" baseline="0" dirty="0" smtClean="0"/>
              <a:t> i alpha(sigma_mn) su standardne devijacije odgovarajućih veličina izračunate empirijski.</a:t>
            </a:r>
          </a:p>
          <a:p>
            <a:endParaRPr lang="sr-Latn-RS" dirty="0" smtClean="0"/>
          </a:p>
          <a:p>
            <a:r>
              <a:rPr lang="sr-Latn-RS" dirty="0" smtClean="0"/>
              <a:t>I ovdje je moguće koristiti različite</a:t>
            </a:r>
            <a:r>
              <a:rPr lang="sr-Latn-RS" baseline="0" dirty="0" smtClean="0"/>
              <a:t> metrike.</a:t>
            </a:r>
            <a:endParaRPr lang="sr-Latn-RS" baseline="0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Categories are, from left to right: houses, cemetery, industry, field, river, forest.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E91D6D-9FF9-4EC7-9852-CFCE7551C61B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Extraction of shape features requires image segmentation into objects.</a:t>
            </a:r>
          </a:p>
          <a:p>
            <a:r>
              <a:rPr lang="en-US"/>
              <a:t>Fully automatic segmentation with semantically sound results has not been achieved so far for general-purpose images.</a:t>
            </a:r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5CBD0-C88A-4C42-A7C8-484AE1ACEF2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Upit je dobro karakterisan prostornim</a:t>
            </a:r>
            <a:r>
              <a:rPr lang="sr-Latn-BA" baseline="0" dirty="0" smtClean="0"/>
              <a:t> rasporedom boja. U stvari, čitava klasa slika ima fiksan prostorni raspored vizuelnih elemenata kojima je boja diskriminativno obilježje.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5CBD0-C88A-4C42-A7C8-484AE1ACEF2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Klasa</a:t>
            </a:r>
            <a:r>
              <a:rPr lang="sr-Latn-BA" baseline="0" dirty="0" smtClean="0"/>
              <a:t> slika autobusa nije dobro opisana prostornim rasporedom boja. Iako je na drugoj slici autobus potpuno drugačije boje, ona je pronađena zbog pozadine koja je identična pozadini na upitu.</a:t>
            </a:r>
          </a:p>
          <a:p>
            <a:r>
              <a:rPr lang="sr-Latn-BA" baseline="0" dirty="0" smtClean="0"/>
              <a:t>Autobus razlikujemo od ostalih objekata na osnovu oblika, a boja nije toliko bitna. Potreban nam je neki deskriptor oblika.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5CBD0-C88A-4C42-A7C8-484AE1ACEF2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odziv</a:t>
            </a:r>
            <a:endParaRPr lang="en-US" baseline="0" dirty="0" smtClean="0"/>
          </a:p>
          <a:p>
            <a:r>
              <a:rPr lang="en-US" baseline="0" dirty="0" smtClean="0"/>
              <a:t>Precision – </a:t>
            </a:r>
            <a:r>
              <a:rPr lang="en-US" baseline="0" dirty="0" err="1" smtClean="0"/>
              <a:t>preci</a:t>
            </a:r>
            <a:r>
              <a:rPr lang="sr-Latn-BA" baseline="0" dirty="0" smtClean="0"/>
              <a:t>znost</a:t>
            </a:r>
          </a:p>
          <a:p>
            <a:r>
              <a:rPr lang="sr-Latn-BA" dirty="0" smtClean="0"/>
              <a:t>Preciznost</a:t>
            </a:r>
            <a:r>
              <a:rPr lang="sr-Latn-BA" baseline="0" dirty="0" smtClean="0"/>
              <a:t> zavisi od broja vraćenih slika, tj. rezultata pretraživanja. Ovo je značajna mjera performansi za krajnjeg korisnika jer on obično može da pregleda ograničen broj rezultata, npr. 10-20. Međutim, ova mjera može jako da varira od jednog do drugog upita jer zavisi od ukupnog broja relevantnih slika, pa nije preporučljivo njeno usrednjavanje na većem broju upita.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r broj slika koje je vratio sistem</a:t>
            </a:r>
          </a:p>
          <a:p>
            <a:r>
              <a:rPr lang="sr-Latn-BA" dirty="0" smtClean="0"/>
              <a:t>N</a:t>
            </a:r>
            <a:r>
              <a:rPr lang="sr-Latn-BA" i="0" baseline="-25000" dirty="0" smtClean="0"/>
              <a:t>rel</a:t>
            </a:r>
            <a:r>
              <a:rPr lang="sr-Latn-BA" dirty="0" smtClean="0"/>
              <a:t> broj relevantnih slika do ranga r</a:t>
            </a:r>
          </a:p>
          <a:p>
            <a:r>
              <a:rPr lang="sr-Latn-BA" dirty="0" smtClean="0"/>
              <a:t>N</a:t>
            </a:r>
            <a:r>
              <a:rPr lang="sr-Latn-BA" baseline="-25000" dirty="0" smtClean="0"/>
              <a:t>0</a:t>
            </a:r>
            <a:r>
              <a:rPr lang="sr-Latn-BA" dirty="0" smtClean="0"/>
              <a:t> ukupan broj relevantnih slika</a:t>
            </a:r>
          </a:p>
          <a:p>
            <a:r>
              <a:rPr lang="sr-Latn-BA" dirty="0" smtClean="0"/>
              <a:t>N broj</a:t>
            </a:r>
            <a:r>
              <a:rPr lang="sr-Latn-BA" baseline="0" dirty="0" smtClean="0"/>
              <a:t> vraćenih slika</a:t>
            </a:r>
            <a:endParaRPr lang="sr-Latn-BA" dirty="0" smtClean="0"/>
          </a:p>
          <a:p>
            <a:r>
              <a:rPr lang="sr-Latn-BA" dirty="0" smtClean="0"/>
              <a:t>rel(r) indikatorska funkcija, 1 ako je slika na r-tom mjestu relevantna, inače 0</a:t>
            </a:r>
          </a:p>
          <a:p>
            <a:r>
              <a:rPr lang="sr-Latn-BA" dirty="0" smtClean="0"/>
              <a:t>Q je ukupan broj upita</a:t>
            </a:r>
          </a:p>
          <a:p>
            <a:endParaRPr lang="sr-Latn-BA" dirty="0" smtClean="0"/>
          </a:p>
          <a:p>
            <a:r>
              <a:rPr lang="sr-Latn-BA" dirty="0" smtClean="0"/>
              <a:t>MAP je prilično stabilna mjera, ne zavisi od ukupnog</a:t>
            </a:r>
            <a:r>
              <a:rPr lang="sr-Latn-BA" baseline="0" dirty="0" smtClean="0"/>
              <a:t> broja relevantnih dokumenata za dati upit pa je zahvalna za usrednjavanje po različitim upitima.</a:t>
            </a:r>
          </a:p>
          <a:p>
            <a:r>
              <a:rPr lang="sr-Latn-BA" baseline="0" dirty="0" smtClean="0"/>
              <a:t>MAP je približno površina ispod P-R krive.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Svaka</a:t>
            </a:r>
            <a:r>
              <a:rPr lang="sr-Latn-BA" baseline="0" dirty="0" smtClean="0"/>
              <a:t> slika iz kategorije je zadata kao upit i određene su vrijednosti P, R i MAP za svaki od upita. Krive su dobijene usrednjavanjem vrijednosti P i R po svim upitima iz odgovarajuće kategorije. MAP vrijednost za kategoriju je dobijena usrednjavanjem MAP vrijednosti za sve upite iz kategorije.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Vrijednosti P,</a:t>
            </a:r>
            <a:r>
              <a:rPr lang="sr-Latn-BA" baseline="0" dirty="0" smtClean="0"/>
              <a:t> R i MAP su dobijene usrednjavanjem po svim upitima.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r>
              <a:rPr lang="sr-Latn-CS"/>
              <a:t>Opisani scenario pretraživanja baze radioloških slika se uklapa u paradigmu pretraživanja na osnovu sličnosti jer se za reprezentaciju slike koriste informacije koje se mogu dobiti iz same slike.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Categories are, from left to right: houses, cemetery, industry, field, river, forest.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E91D6D-9FF9-4EC7-9852-CFCE7551C61B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Matrica konufzija je dobijena usrednjavanjem matrica konfuzija</a:t>
            </a:r>
            <a:r>
              <a:rPr lang="sr-Latn-BA" baseline="0" dirty="0" smtClean="0"/>
              <a:t> dobijenih za 10 različitih trening/test podjela. Tačnost je srednja vrijednost elemenata na dijagonali usrednjene matrice konfuzija.</a:t>
            </a:r>
            <a:endParaRPr lang="sr-Latn-BA" dirty="0" smtClean="0"/>
          </a:p>
          <a:p>
            <a:r>
              <a:rPr lang="sr-Latn-BA" dirty="0" smtClean="0"/>
              <a:t>Matrica</a:t>
            </a:r>
            <a:r>
              <a:rPr lang="sr-Latn-BA" baseline="0" dirty="0" smtClean="0"/>
              <a:t> konfuzija je nacrtana pomoću Piotr’s Toolboxa.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8938-C40A-4CB7-92D7-7EA879481A5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2BBB80-2F2C-4E52-9C17-C12510C14E49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/>
              <a:t>Upiti na nivoima 2 i 3 se ponekad nazivaju </a:t>
            </a:r>
            <a:r>
              <a:rPr lang="sr-Latn-CS" i="1"/>
              <a:t>semantički upiti</a:t>
            </a:r>
            <a:r>
              <a:rPr lang="sr-Latn-CS"/>
              <a:t>. Jaz između nivoa 1 i 2 se zove </a:t>
            </a:r>
            <a:r>
              <a:rPr lang="sr-Latn-CS" i="1"/>
              <a:t>semantički jaz</a:t>
            </a:r>
            <a:r>
              <a:rPr lang="sr-Latn-CS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sr-Latn-BA" dirty="0" smtClean="0"/>
              <a:t>Slika</a:t>
            </a:r>
            <a:r>
              <a:rPr lang="sr-Latn-BA" baseline="0" dirty="0" smtClean="0"/>
              <a:t> dole ima malo promijenjen ugao posmatranja (pomjeren malo udesno).</a:t>
            </a:r>
          </a:p>
          <a:p>
            <a:endParaRPr lang="sr-Latn-BA" baseline="0" dirty="0" smtClean="0"/>
          </a:p>
          <a:p>
            <a:r>
              <a:rPr lang="sr-Latn-BA" baseline="0" dirty="0" smtClean="0"/>
              <a:t>Ako se sličnost računa kao suma apsolutnih razlika svih piksela onda će ove dvije slike biti izraženo neslične jer su se translacijom vrijednosti praktično svih piksela na slici promijenile.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8BED69-1181-004B-9D58-342CE3B920C2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Text Box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/>
              <a:t>Može postojati više od jedne reprezentacije obilježja.</a:t>
            </a:r>
          </a:p>
          <a:p>
            <a:r>
              <a:rPr lang="sr-Latn-CS"/>
              <a:t>Deskriptor je numerička vrijednost kojom je predstavljeno obilježje.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7950"/>
            <a:ext cx="8229600" cy="1139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920" y="1600009"/>
            <a:ext cx="4044960" cy="4530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121" y="1600009"/>
            <a:ext cx="4046400" cy="21962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121" y="3934493"/>
            <a:ext cx="4046400" cy="21962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920" y="6248817"/>
            <a:ext cx="2132640" cy="45652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441" y="6248817"/>
            <a:ext cx="2134080" cy="456527"/>
          </a:xfrm>
        </p:spPr>
        <p:txBody>
          <a:bodyPr/>
          <a:lstStyle>
            <a:lvl1pPr>
              <a:defRPr/>
            </a:lvl1pPr>
          </a:lstStyle>
          <a:p>
            <a:fld id="{A0FAD9B1-6C24-4525-9BF4-0031223851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4D0E5-62BE-4860-86EC-7FD8B182BBF6}" type="datetimeFigureOut">
              <a:rPr lang="en-US" smtClean="0"/>
              <a:pPr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AD331-D6C1-44A0-A731-DD426B8E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141.pn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6.jpe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ece.ucsb.edu/publications/96PAMITrans.pdf" TargetMode="External"/><Relationship Id="rId2" Type="http://schemas.openxmlformats.org/officeDocument/2006/relationships/hyperlink" Target="http://www.ee.columbia.edu/ln/dvmm/publications/96/smith96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.princeton.edu/courses/archive/spring05/cos598E/bib/rui99_cbir_survey.pdf" TargetMode="External"/><Relationship Id="rId4" Type="http://schemas.openxmlformats.org/officeDocument/2006/relationships/hyperlink" Target="http://vision.ece.ucsb.edu/publications/01IEEEManjunath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torralba/code/spatialenvelope/" TargetMode="External"/><Relationship Id="rId2" Type="http://schemas.openxmlformats.org/officeDocument/2006/relationships/hyperlink" Target="http://dsp.etfbl.net/aerial/icannga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al.archives-ouvertes.fr/docs/00/39/42/12/PDF/paper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BA" dirty="0" smtClean="0"/>
              <a:t>Pretraživanje baza slika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Pretra</a:t>
            </a:r>
            <a:r>
              <a:rPr lang="sr-Latn-BA" dirty="0" smtClean="0"/>
              <a:t>živanje multimedijalnog sadržaja</a:t>
            </a:r>
          </a:p>
          <a:p>
            <a:r>
              <a:rPr lang="sr-Latn-BA" dirty="0" smtClean="0"/>
              <a:t>Elektrotehnički fakultet</a:t>
            </a:r>
          </a:p>
          <a:p>
            <a:r>
              <a:rPr lang="sr-Latn-BA" dirty="0" smtClean="0"/>
              <a:t>Univerzitet u Banjoj Luci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BA" dirty="0" smtClean="0">
                <a:sym typeface="Wingdings" pitchFamily="2" charset="2"/>
              </a:rPr>
              <a:t></a:t>
            </a:r>
            <a:br>
              <a:rPr lang="sr-Latn-BA" dirty="0" smtClean="0">
                <a:sym typeface="Wingdings" pitchFamily="2" charset="2"/>
              </a:rPr>
            </a:br>
            <a:r>
              <a:rPr lang="sr-Latn-BA" dirty="0" smtClean="0">
                <a:sym typeface="Wingdings" pitchFamily="2" charset="2"/>
              </a:rPr>
              <a:t>(Google Image Search)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14422"/>
            <a:ext cx="9132053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sr-Latn-RS" dirty="0" smtClean="0"/>
              <a:t>Tineye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39759" cy="564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1728" b="17286"/>
          <a:stretch>
            <a:fillRect/>
          </a:stretch>
        </p:blipFill>
        <p:spPr bwMode="auto">
          <a:xfrm>
            <a:off x="1071538" y="1071546"/>
            <a:ext cx="7000924" cy="576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Pretraživanje umjetničkih kolekcija</a:t>
            </a:r>
            <a:br>
              <a:rPr lang="sr-Latn-RS" dirty="0" smtClean="0"/>
            </a:br>
            <a:r>
              <a:rPr lang="sr-Latn-RS" dirty="0" smtClean="0"/>
              <a:t>Muzej Hermitage, IBM QBIC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392947747_45835bdb33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167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704272"/>
            <a:ext cx="3657600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Tag</a:t>
            </a:r>
            <a:r>
              <a:rPr lang="sr-Latn-BA" sz="2000" dirty="0" smtClean="0">
                <a:solidFill>
                  <a:srgbClr val="000000"/>
                </a:solidFill>
                <a:cs typeface="Arial" pitchFamily="34" charset="0"/>
              </a:rPr>
              <a:t>ovi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banana, </a:t>
            </a:r>
            <a:r>
              <a:rPr lang="sr-Latn-BA" sz="2000" dirty="0" smtClean="0">
                <a:solidFill>
                  <a:srgbClr val="000000"/>
                </a:solidFill>
                <a:cs typeface="Arial" pitchFamily="34" charset="0"/>
              </a:rPr>
              <a:t>majmuni, primati, beskućnici, orangutan, životinja, krzno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  <a:r>
              <a:rPr lang="sr-Latn-BA" sz="2000" dirty="0" smtClean="0">
                <a:solidFill>
                  <a:srgbClr val="000000"/>
                </a:solidFill>
                <a:cs typeface="Arial" pitchFamily="34" charset="0"/>
              </a:rPr>
              <a:t> karton, zoo, smiješna slika...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42926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Helvetica Neue Light"/>
                <a:ea typeface="+mn-ea"/>
                <a:cs typeface="+mn-cs"/>
              </a:rPr>
              <a:t>Flickr</a:t>
            </a:r>
            <a:r>
              <a:rPr lang="en-US" sz="2400" dirty="0">
                <a:solidFill>
                  <a:srgbClr val="000000"/>
                </a:solidFill>
                <a:latin typeface="Helvetica Neue Light"/>
                <a:ea typeface="+mn-ea"/>
                <a:cs typeface="+mn-cs"/>
              </a:rPr>
              <a:t> – </a:t>
            </a:r>
            <a:r>
              <a:rPr lang="sr-Latn-BA" sz="2400" dirty="0" smtClean="0">
                <a:solidFill>
                  <a:srgbClr val="000000"/>
                </a:solidFill>
                <a:latin typeface="Helvetica Neue Light"/>
              </a:rPr>
              <a:t>milijarde korisničkih slika. Velikom broju slika je pridružen neki tekst</a:t>
            </a:r>
            <a:endParaRPr lang="en-US" sz="2400" dirty="0">
              <a:solidFill>
                <a:srgbClr val="000000"/>
              </a:solidFill>
              <a:latin typeface="Helvetica Neue Ligh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3475672"/>
            <a:ext cx="1161308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Helvetica Neue Light"/>
                <a:ea typeface="+mn-ea"/>
                <a:cs typeface="+mn-cs"/>
              </a:rPr>
              <a:t>Photo by </a:t>
            </a:r>
            <a:r>
              <a:rPr lang="en-US" sz="1000" dirty="0" err="1">
                <a:solidFill>
                  <a:srgbClr val="000000"/>
                </a:solidFill>
                <a:latin typeface="Helvetica Neue Light"/>
                <a:ea typeface="+mn-ea"/>
                <a:cs typeface="+mn-cs"/>
              </a:rPr>
              <a:t>haskins</a:t>
            </a:r>
            <a:endParaRPr lang="en-US" sz="1000" dirty="0">
              <a:solidFill>
                <a:srgbClr val="000000"/>
              </a:solidFill>
              <a:latin typeface="Helvetica Neue Light"/>
              <a:ea typeface="+mn-ea"/>
              <a:cs typeface="+mn-cs"/>
            </a:endParaRPr>
          </a:p>
        </p:txBody>
      </p:sp>
      <p:pic>
        <p:nvPicPr>
          <p:cNvPr id="28677" name="Picture 12" descr="Picture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191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4400" y="4203672"/>
            <a:ext cx="36576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Web – </a:t>
            </a:r>
            <a:r>
              <a:rPr lang="sr-Latn-B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stranice obično sadrže slike i pridruženi tekst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eaLnBrk="1" hangingPunct="1"/>
            <a:r>
              <a:rPr lang="sr-Latn-BA" sz="3600" dirty="0" smtClean="0">
                <a:latin typeface="Calibri" charset="0"/>
                <a:ea typeface="ＭＳ Ｐゴシック" charset="0"/>
                <a:cs typeface="ＭＳ Ｐゴシック" charset="0"/>
              </a:rPr>
              <a:t>Pretraživanje korišćenjem tekstualnih i vizuelnih informacija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35A0-0E7E-4DBE-8C48-3C93EA30E4A2}" type="slidenum">
              <a:rPr lang="en-US"/>
              <a:pPr/>
              <a:t>14</a:t>
            </a:fld>
            <a:endParaRPr lang="en-US"/>
          </a:p>
        </p:txBody>
      </p:sp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16801" y="37444"/>
            <a:ext cx="8638560" cy="1447352"/>
          </a:xfrm>
        </p:spPr>
        <p:txBody>
          <a:bodyPr/>
          <a:lstStyle/>
          <a:p>
            <a:r>
              <a:rPr lang="sr-Latn-CS"/>
              <a:t>Klasifikacija tipova upita bazama slika</a:t>
            </a:r>
            <a:endParaRPr lang="en-GB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</a:t>
            </a:r>
            <a:r>
              <a:rPr lang="sr-Latn-CS"/>
              <a:t>nivoa tipova upita bazama slika</a:t>
            </a:r>
            <a:r>
              <a:rPr lang="en-US"/>
              <a:t> [Eakins &amp; Graham, 1999]</a:t>
            </a:r>
          </a:p>
          <a:p>
            <a:pPr lvl="1"/>
            <a:r>
              <a:rPr lang="sr-Latn-CS"/>
              <a:t>Nivo</a:t>
            </a:r>
            <a:r>
              <a:rPr lang="en-US"/>
              <a:t> 1, </a:t>
            </a:r>
            <a:r>
              <a:rPr lang="sr-Latn-CS"/>
              <a:t>Upiti na osnovu vizuelnih obilježja niskog nivoa: boje, teksture, oblika, lokacije...</a:t>
            </a:r>
            <a:endParaRPr lang="en-GB"/>
          </a:p>
          <a:p>
            <a:pPr lvl="1"/>
            <a:r>
              <a:rPr lang="sr-Latn-CS"/>
              <a:t>Nivo</a:t>
            </a:r>
            <a:r>
              <a:rPr lang="en-GB"/>
              <a:t> 2. </a:t>
            </a:r>
            <a:r>
              <a:rPr lang="sr-Latn-CS"/>
              <a:t>Pretraživanje po određenom tipu objekta, konkretnom objektu ili osobi</a:t>
            </a:r>
            <a:endParaRPr lang="en-GB"/>
          </a:p>
          <a:p>
            <a:pPr lvl="1"/>
            <a:r>
              <a:rPr lang="sr-Latn-CS"/>
              <a:t>Nivo</a:t>
            </a:r>
            <a:r>
              <a:rPr lang="en-GB"/>
              <a:t> 3. </a:t>
            </a:r>
            <a:r>
              <a:rPr lang="sr-Latn-CS"/>
              <a:t>Pretraživanje po apstraktnim atributima: tipu događaja ili aktivnosti, emocionalnim ili religioznim stanjima.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1CC30-5E40-4CC0-9F9D-0CC5416B1C1E}" type="slidenum">
              <a:rPr lang="en-US"/>
              <a:pPr/>
              <a:t>15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93791"/>
            <a:ext cx="8229600" cy="1139160"/>
          </a:xfrm>
        </p:spPr>
        <p:txBody>
          <a:bodyPr>
            <a:normAutofit fontScale="90000"/>
          </a:bodyPr>
          <a:lstStyle/>
          <a:p>
            <a:r>
              <a:rPr lang="sr-Latn-CS"/>
              <a:t>Primjer pretraživanja na osnovu sličnosti</a:t>
            </a:r>
            <a:endParaRPr lang="en-GB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973440" y="2187591"/>
            <a:ext cx="7165440" cy="4442866"/>
            <a:chOff x="676" y="1383"/>
            <a:chExt cx="4976" cy="3085"/>
          </a:xfrm>
        </p:grpSpPr>
        <p:pic>
          <p:nvPicPr>
            <p:cNvPr id="39977" name="Picture 4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6" y="1383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78" name="Picture 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93" y="1383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79" name="Picture 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16" y="1383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0" name="Picture 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39" y="1383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1" name="Picture 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55" y="1383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2" name="Picture 4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6" y="2194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3" name="Picture 4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93" y="2194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4" name="Picture 4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16" y="2194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5" name="Picture 4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99" y="2194"/>
              <a:ext cx="73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6" name="Picture 5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55" y="2194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7" name="Picture 5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76" y="3016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8" name="Picture 5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640" y="3016"/>
              <a:ext cx="956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89" name="Picture 5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716" y="3016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0" name="Picture 5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686" y="3016"/>
              <a:ext cx="956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1" name="Picture 5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715" y="3016"/>
              <a:ext cx="937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2" name="Picture 5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83" y="3816"/>
              <a:ext cx="83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3" name="Picture 5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693" y="3816"/>
              <a:ext cx="85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4" name="Picture 58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629" y="3816"/>
              <a:ext cx="1030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5" name="Picture 59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86" y="3816"/>
              <a:ext cx="956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96" name="Picture 6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755" y="3816"/>
              <a:ext cx="85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718560" y="1405587"/>
            <a:ext cx="6531840" cy="1756986"/>
            <a:chOff x="718560" y="1405587"/>
            <a:chExt cx="6531840" cy="1756986"/>
          </a:xfrm>
        </p:grpSpPr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5682240" y="1405587"/>
              <a:ext cx="1568160" cy="46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927" tIns="41464" rIns="82927" bIns="41464">
              <a:spAutoFit/>
            </a:bodyPr>
            <a:lstStyle/>
            <a:p>
              <a:pPr algn="ctr" defTabSz="828013">
                <a:spcBef>
                  <a:spcPct val="50000"/>
                </a:spcBef>
              </a:pPr>
              <a:r>
                <a:rPr lang="en-US" sz="2500" dirty="0" err="1"/>
                <a:t>Slika</a:t>
              </a:r>
              <a:r>
                <a:rPr lang="en-US" sz="2500" dirty="0"/>
                <a:t> </a:t>
              </a:r>
              <a:r>
                <a:rPr lang="en-US" sz="2500" dirty="0" err="1"/>
                <a:t>upit</a:t>
              </a:r>
              <a:endParaRPr lang="en-GB" sz="2500" dirty="0"/>
            </a:p>
          </p:txBody>
        </p:sp>
        <p:cxnSp>
          <p:nvCxnSpPr>
            <p:cNvPr id="39946" name="AutoShape 10"/>
            <p:cNvCxnSpPr>
              <a:cxnSpLocks noChangeShapeType="1"/>
              <a:stCxn id="39941" idx="7"/>
              <a:endCxn id="39943" idx="1"/>
            </p:cNvCxnSpPr>
            <p:nvPr/>
          </p:nvCxnSpPr>
          <p:spPr bwMode="auto">
            <a:xfrm flipV="1">
              <a:off x="2193120" y="1640333"/>
              <a:ext cx="3489120" cy="5645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39941" name="Oval 5"/>
            <p:cNvSpPr>
              <a:spLocks noChangeArrowheads="1"/>
            </p:cNvSpPr>
            <p:nvPr/>
          </p:nvSpPr>
          <p:spPr bwMode="auto">
            <a:xfrm>
              <a:off x="718560" y="2055097"/>
              <a:ext cx="1728000" cy="11074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805-0234-4FBB-9C35-7708C3F76768}" type="slidenum">
              <a:rPr lang="en-US"/>
              <a:pPr/>
              <a:t>16</a:t>
            </a:fld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801" y="37444"/>
            <a:ext cx="8638560" cy="1447352"/>
          </a:xfrm>
        </p:spPr>
        <p:txBody>
          <a:bodyPr/>
          <a:lstStyle/>
          <a:p>
            <a:r>
              <a:rPr lang="en-US"/>
              <a:t>Vizue</a:t>
            </a:r>
            <a:r>
              <a:rPr lang="sr-Latn-BA"/>
              <a:t>lna nasuprot semantičke sličnosti</a:t>
            </a: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r-Latn-BA" sz="2500" dirty="0"/>
              <a:t>Rezultati pretraživanja korištenjem vizuelnih obilježja niskog nivoa uglavnom se sastoje od slika sa </a:t>
            </a:r>
            <a:r>
              <a:rPr lang="sr-Latn-BA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sličnom raspodjelom</a:t>
            </a:r>
            <a:r>
              <a:rPr lang="sr-Latn-BA" sz="2500" dirty="0"/>
              <a:t> tih </a:t>
            </a:r>
            <a:r>
              <a:rPr lang="sr-Latn-BA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vizuelnih</a:t>
            </a:r>
            <a:r>
              <a:rPr lang="sr-Latn-BA" sz="2500" dirty="0"/>
              <a:t> elemenata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sr-Latn-BA" sz="2500" dirty="0"/>
              <a:t>Korisnici žele rezultate pretraživanja koji su </a:t>
            </a:r>
            <a:r>
              <a:rPr lang="sr-Latn-BA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semantički slični</a:t>
            </a:r>
            <a:r>
              <a:rPr lang="sr-Latn-BA" sz="2500" dirty="0"/>
              <a:t> upitu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sr-Latn-BA" sz="2500" dirty="0"/>
              <a:t>Jaz između semantike korisnika i sistema</a:t>
            </a:r>
            <a:r>
              <a:rPr lang="en-US" sz="2500" dirty="0"/>
              <a:t> </a:t>
            </a:r>
            <a:r>
              <a:rPr lang="en-US" sz="2500" dirty="0">
                <a:sym typeface="Symbol" pitchFamily="18" charset="2"/>
              </a:rPr>
              <a:t> </a:t>
            </a:r>
            <a:r>
              <a:rPr lang="en-US" sz="25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semanti</a:t>
            </a:r>
            <a:r>
              <a:rPr lang="sr-Latn-BA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čki jaz</a:t>
            </a:r>
            <a:endParaRPr lang="en-GB" sz="25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sr-Latn-BA" sz="2500" dirty="0"/>
              <a:t>Ali semantička sličnost je subjektivan pojam</a:t>
            </a:r>
            <a:endParaRPr lang="en-GB" sz="25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[</a:t>
            </a:r>
            <a:r>
              <a:rPr lang="en-GB" sz="2200" dirty="0" err="1"/>
              <a:t>Pentland</a:t>
            </a:r>
            <a:r>
              <a:rPr lang="en-GB" sz="2200" dirty="0"/>
              <a:t> et al.</a:t>
            </a:r>
            <a:r>
              <a:rPr lang="en-US" sz="2200" dirty="0"/>
              <a:t>]</a:t>
            </a:r>
            <a:r>
              <a:rPr lang="en-GB" sz="2200" dirty="0"/>
              <a:t> </a:t>
            </a:r>
            <a:r>
              <a:rPr lang="en-US" sz="2200" dirty="0"/>
              <a:t>“</a:t>
            </a:r>
            <a:r>
              <a:rPr lang="sr-Latn-BA" sz="2200" dirty="0"/>
              <a:t>Čovjek je nelinearan, vremenski promjenljiv sistem čije ponašanje zavisi od nepoznatih unutrašnjih stanja.”</a:t>
            </a:r>
            <a:endParaRPr lang="en-GB" sz="2200" dirty="0"/>
          </a:p>
          <a:p>
            <a:pPr>
              <a:lnSpc>
                <a:spcPct val="90000"/>
              </a:lnSpc>
            </a:pPr>
            <a:r>
              <a:rPr lang="sr-Latn-BA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Kako sistem može otkriti semantičke preference trenutnog korisnika?</a:t>
            </a:r>
            <a:endParaRPr lang="en-GB" sz="25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3D05-8741-41EF-98BB-78ECA472042B}" type="slidenum">
              <a:rPr lang="en-US"/>
              <a:pPr/>
              <a:t>17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/>
              <a:t>Ljudski faktor</a:t>
            </a:r>
            <a:endParaRPr lang="en-GB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BA"/>
              <a:t>Dodavanje interaktivnosti sistemu</a:t>
            </a:r>
            <a:endParaRPr lang="en-US"/>
          </a:p>
          <a:p>
            <a:pPr lvl="1"/>
            <a:r>
              <a:rPr lang="sr-Latn-BA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Korisnički interfejs</a:t>
            </a:r>
            <a:r>
              <a:rPr lang="en-US"/>
              <a:t> – </a:t>
            </a:r>
            <a:r>
              <a:rPr lang="sr-Latn-BA"/>
              <a:t>formulisanje upita i pregled rezultata</a:t>
            </a:r>
            <a:endParaRPr lang="en-US"/>
          </a:p>
          <a:p>
            <a:pPr lvl="1"/>
            <a:r>
              <a:rPr lang="sr-Latn-BA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Ocjena relevantnosti</a:t>
            </a:r>
            <a:r>
              <a:rPr lang="en-US"/>
              <a:t> – </a:t>
            </a:r>
            <a:r>
              <a:rPr lang="sr-Latn-BA"/>
              <a:t>podešavanje težina obilježja u skladu sa rezultatima pretraživanja</a:t>
            </a:r>
            <a:endParaRPr lang="en-US"/>
          </a:p>
          <a:p>
            <a:r>
              <a:rPr lang="sr-Latn-BA"/>
              <a:t>Sistem se prilagođava informacionim potrebama korisnika, uči šta korisnik smatra sličnim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C91B-0F53-49C0-8048-767E51C17786}" type="slidenum">
              <a:rPr lang="en-US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5361" y="37444"/>
            <a:ext cx="7807680" cy="1355183"/>
          </a:xfrm>
          <a:ln/>
        </p:spPr>
        <p:txBody>
          <a:bodyPr lIns="0" tIns="0" rIns="0" bIns="0" anchorCtr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BA" sz="3700" dirty="0"/>
              <a:t>Arhitektura sistema za pretraživanje baza slika na osnovu sadržaja</a:t>
            </a:r>
            <a:endParaRPr lang="en-GB" sz="3700" dirty="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95840" y="1731062"/>
            <a:ext cx="809280" cy="1697939"/>
          </a:xfrm>
          <a:prstGeom prst="can">
            <a:avLst>
              <a:gd name="adj" fmla="val 52447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Baza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slika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437121" y="2269678"/>
            <a:ext cx="159408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Izdvajanje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obilježja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37121" y="3460684"/>
            <a:ext cx="159408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Anotacije i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meta-podaci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029921" y="2868781"/>
            <a:ext cx="163296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Mjera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sličnosti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029921" y="3810640"/>
            <a:ext cx="163296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Obrada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upita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027041" y="4784183"/>
            <a:ext cx="1631528" cy="63773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>
            <a:spAutoFit/>
          </a:bodyPr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Interfejs za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zadavanje upita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7054560" y="2868781"/>
            <a:ext cx="156672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Rezultati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pretraživanja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592801" y="2318644"/>
            <a:ext cx="809280" cy="1697939"/>
          </a:xfrm>
          <a:prstGeom prst="can">
            <a:avLst>
              <a:gd name="adj" fmla="val 52447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lIns="82927" tIns="140405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Baza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deskriptora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159" name="AutoShape 15"/>
          <p:cNvCxnSpPr>
            <a:cxnSpLocks noChangeShapeType="1"/>
            <a:stCxn id="6148" idx="4"/>
            <a:endCxn id="6150" idx="1"/>
          </p:cNvCxnSpPr>
          <p:nvPr/>
        </p:nvCxnSpPr>
        <p:spPr bwMode="auto">
          <a:xfrm>
            <a:off x="1005120" y="2580751"/>
            <a:ext cx="43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0" name="AutoShape 16"/>
          <p:cNvCxnSpPr>
            <a:cxnSpLocks noChangeShapeType="1"/>
            <a:stCxn id="6150" idx="3"/>
            <a:endCxn id="6158" idx="2"/>
          </p:cNvCxnSpPr>
          <p:nvPr/>
        </p:nvCxnSpPr>
        <p:spPr bwMode="auto">
          <a:xfrm>
            <a:off x="3031201" y="2580751"/>
            <a:ext cx="561600" cy="587582"/>
          </a:xfrm>
          <a:prstGeom prst="bentConnector3">
            <a:avLst>
              <a:gd name="adj1" fmla="val 4974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1" name="AutoShape 17"/>
          <p:cNvCxnSpPr>
            <a:cxnSpLocks noChangeShapeType="1"/>
            <a:stCxn id="6151" idx="3"/>
            <a:endCxn id="6158" idx="2"/>
          </p:cNvCxnSpPr>
          <p:nvPr/>
        </p:nvCxnSpPr>
        <p:spPr bwMode="auto">
          <a:xfrm flipV="1">
            <a:off x="3031201" y="3168333"/>
            <a:ext cx="561600" cy="603424"/>
          </a:xfrm>
          <a:prstGeom prst="bentConnector3">
            <a:avLst>
              <a:gd name="adj1" fmla="val 4974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2" name="AutoShape 18"/>
          <p:cNvCxnSpPr>
            <a:cxnSpLocks noChangeShapeType="1"/>
            <a:stCxn id="6158" idx="4"/>
            <a:endCxn id="6153" idx="1"/>
          </p:cNvCxnSpPr>
          <p:nvPr/>
        </p:nvCxnSpPr>
        <p:spPr bwMode="auto">
          <a:xfrm>
            <a:off x="4402080" y="3168333"/>
            <a:ext cx="627840" cy="1152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3" name="AutoShape 19"/>
          <p:cNvCxnSpPr>
            <a:cxnSpLocks noChangeShapeType="1"/>
            <a:stCxn id="6154" idx="0"/>
            <a:endCxn id="6153" idx="2"/>
          </p:cNvCxnSpPr>
          <p:nvPr/>
        </p:nvCxnSpPr>
        <p:spPr bwMode="auto">
          <a:xfrm flipV="1">
            <a:off x="5846400" y="3490927"/>
            <a:ext cx="0" cy="31971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4" name="AutoShape 20"/>
          <p:cNvCxnSpPr>
            <a:cxnSpLocks noChangeShapeType="1"/>
            <a:stCxn id="6155" idx="0"/>
            <a:endCxn id="6154" idx="2"/>
          </p:cNvCxnSpPr>
          <p:nvPr/>
        </p:nvCxnSpPr>
        <p:spPr bwMode="auto">
          <a:xfrm rot="5400000" flipH="1" flipV="1">
            <a:off x="5668904" y="4606686"/>
            <a:ext cx="351398" cy="359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5" name="AutoShape 21"/>
          <p:cNvCxnSpPr>
            <a:cxnSpLocks noChangeShapeType="1"/>
            <a:stCxn id="6153" idx="3"/>
            <a:endCxn id="6156" idx="1"/>
          </p:cNvCxnSpPr>
          <p:nvPr/>
        </p:nvCxnSpPr>
        <p:spPr bwMode="auto">
          <a:xfrm>
            <a:off x="6662880" y="3179854"/>
            <a:ext cx="39168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166" name="AutoShape 22"/>
          <p:cNvCxnSpPr>
            <a:cxnSpLocks noChangeShapeType="1"/>
            <a:stCxn id="6148" idx="1"/>
            <a:endCxn id="6156" idx="0"/>
          </p:cNvCxnSpPr>
          <p:nvPr/>
        </p:nvCxnSpPr>
        <p:spPr bwMode="auto">
          <a:xfrm rot="5400000" flipV="1">
            <a:off x="3650341" y="-1318798"/>
            <a:ext cx="1137719" cy="7237440"/>
          </a:xfrm>
          <a:prstGeom prst="bentConnector3">
            <a:avLst>
              <a:gd name="adj1" fmla="val -1822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5218560" y="5737562"/>
            <a:ext cx="1244160" cy="63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algn="ctr" defTabSz="828013">
              <a:spcBef>
                <a:spcPct val="50000"/>
              </a:spcBef>
            </a:pPr>
            <a:r>
              <a:rPr lang="sr-Latn-BA" dirty="0">
                <a:solidFill>
                  <a:schemeClr val="bg1"/>
                </a:solidFill>
              </a:rPr>
              <a:t>Korisnički upit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168" name="AutoShape 24"/>
          <p:cNvCxnSpPr>
            <a:cxnSpLocks noChangeShapeType="1"/>
            <a:stCxn id="6167" idx="0"/>
            <a:endCxn id="6155" idx="2"/>
          </p:cNvCxnSpPr>
          <p:nvPr/>
        </p:nvCxnSpPr>
        <p:spPr bwMode="auto">
          <a:xfrm rot="5400000" flipH="1" flipV="1">
            <a:off x="5683901" y="5578659"/>
            <a:ext cx="315643" cy="216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4838400" y="1728182"/>
            <a:ext cx="0" cy="463152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lIns="82945" tIns="41473" rIns="82945" bIns="4147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1729440" y="5594988"/>
            <a:ext cx="1588320" cy="82952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Popunjavanje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baze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7050240" y="5594988"/>
            <a:ext cx="1591200" cy="82952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Pretraživanje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baze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7054560" y="3812081"/>
            <a:ext cx="1566720" cy="6221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Ocjena</a:t>
            </a:r>
          </a:p>
          <a:p>
            <a:pPr algn="ctr" defTabSz="828013"/>
            <a:r>
              <a:rPr lang="sr-Latn-BA" dirty="0">
                <a:solidFill>
                  <a:schemeClr val="bg1"/>
                </a:solidFill>
              </a:rPr>
              <a:t>relevantnosti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176" name="AutoShape 32"/>
          <p:cNvCxnSpPr>
            <a:cxnSpLocks noChangeShapeType="1"/>
            <a:stCxn id="6156" idx="2"/>
            <a:endCxn id="6175" idx="0"/>
          </p:cNvCxnSpPr>
          <p:nvPr/>
        </p:nvCxnSpPr>
        <p:spPr bwMode="auto">
          <a:xfrm>
            <a:off x="7837920" y="3490927"/>
            <a:ext cx="0" cy="3211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178" name="AutoShape 34"/>
          <p:cNvCxnSpPr>
            <a:cxnSpLocks noChangeShapeType="1"/>
            <a:stCxn id="6175" idx="2"/>
            <a:endCxn id="6155" idx="3"/>
          </p:cNvCxnSpPr>
          <p:nvPr/>
        </p:nvCxnSpPr>
        <p:spPr bwMode="auto">
          <a:xfrm rot="5400000">
            <a:off x="6913833" y="4178963"/>
            <a:ext cx="668825" cy="1179351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sr-Latn-BA" sz="4000" dirty="0" smtClean="0"/>
              <a:t>Kako da formiramo reprezentaciju slike</a:t>
            </a:r>
            <a:r>
              <a:rPr lang="en-US" sz="4000" dirty="0" smtClean="0"/>
              <a:t>?</a:t>
            </a:r>
          </a:p>
        </p:txBody>
      </p:sp>
      <p:pic>
        <p:nvPicPr>
          <p:cNvPr id="50179" name="Picture 3" descr="2904052434_762e80bb2d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1600200"/>
            <a:ext cx="7029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1AF2B-5A9E-42C0-92FA-AE791EF6CB79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/>
              <a:t>Oblasti u kojima se generišu i koriste baze digitalnih slika</a:t>
            </a:r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500" dirty="0"/>
              <a:t>Medic</a:t>
            </a:r>
            <a:r>
              <a:rPr lang="sr-Latn-CS" sz="2500" dirty="0"/>
              <a:t>ina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Digitalne </a:t>
            </a:r>
            <a:r>
              <a:rPr lang="sr-Latn-CS" sz="2500" dirty="0" smtClean="0"/>
              <a:t>biblioteke</a:t>
            </a:r>
          </a:p>
          <a:p>
            <a:pPr>
              <a:lnSpc>
                <a:spcPct val="90000"/>
              </a:lnSpc>
            </a:pPr>
            <a:r>
              <a:rPr lang="sr-Latn-CS" sz="2500" dirty="0" smtClean="0"/>
              <a:t>Pretraživanje weba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 smtClean="0"/>
              <a:t>Daljinska detekcija</a:t>
            </a:r>
          </a:p>
          <a:p>
            <a:pPr>
              <a:lnSpc>
                <a:spcPct val="90000"/>
              </a:lnSpc>
            </a:pPr>
            <a:r>
              <a:rPr lang="sr-Latn-CS" sz="2500" dirty="0" smtClean="0"/>
              <a:t>Muzeji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Obrazovanje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Arhive dokumenata</a:t>
            </a:r>
          </a:p>
          <a:p>
            <a:pPr>
              <a:lnSpc>
                <a:spcPct val="90000"/>
              </a:lnSpc>
            </a:pPr>
            <a:r>
              <a:rPr lang="sr-Latn-CS" sz="2500" dirty="0"/>
              <a:t>CAD/CAM sistemi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Sistemi za nadgledanje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Sprovođenje zakona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Istraživanje nafte i gasa</a:t>
            </a:r>
            <a:endParaRPr lang="en-GB" sz="2500" dirty="0"/>
          </a:p>
          <a:p>
            <a:pPr>
              <a:lnSpc>
                <a:spcPct val="90000"/>
              </a:lnSpc>
            </a:pPr>
            <a:r>
              <a:rPr lang="sr-Latn-CS" sz="2500" dirty="0" smtClean="0"/>
              <a:t>Zabava</a:t>
            </a:r>
            <a:endParaRPr lang="en-GB" sz="2500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620960" y="2871661"/>
            <a:ext cx="4082400" cy="165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 dirty="0" err="1">
                <a:solidFill>
                  <a:srgbClr val="002060"/>
                </a:solidFill>
              </a:rPr>
              <a:t>Ovo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su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samo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neki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od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primjera</a:t>
            </a:r>
            <a:r>
              <a:rPr lang="en-US" sz="3300" dirty="0">
                <a:solidFill>
                  <a:srgbClr val="002060"/>
                </a:solidFill>
              </a:rPr>
              <a:t>. </a:t>
            </a:r>
            <a:r>
              <a:rPr lang="en-US" sz="3300" dirty="0" err="1">
                <a:solidFill>
                  <a:srgbClr val="002060"/>
                </a:solidFill>
              </a:rPr>
              <a:t>Lista</a:t>
            </a:r>
            <a:r>
              <a:rPr lang="en-US" sz="3300" dirty="0">
                <a:solidFill>
                  <a:srgbClr val="002060"/>
                </a:solidFill>
              </a:rPr>
              <a:t> se </a:t>
            </a:r>
            <a:r>
              <a:rPr lang="en-US" sz="3300" dirty="0" err="1">
                <a:solidFill>
                  <a:srgbClr val="002060"/>
                </a:solidFill>
              </a:rPr>
              <a:t>ovdje</a:t>
            </a:r>
            <a:r>
              <a:rPr lang="en-US" sz="3300" dirty="0">
                <a:solidFill>
                  <a:srgbClr val="002060"/>
                </a:solidFill>
              </a:rPr>
              <a:t> ne </a:t>
            </a:r>
            <a:r>
              <a:rPr lang="en-US" sz="3300" dirty="0" err="1">
                <a:solidFill>
                  <a:srgbClr val="002060"/>
                </a:solidFill>
              </a:rPr>
              <a:t>zavr</a:t>
            </a:r>
            <a:r>
              <a:rPr lang="sr-Latn-BA" sz="3300" dirty="0">
                <a:solidFill>
                  <a:srgbClr val="002060"/>
                </a:solidFill>
              </a:rPr>
              <a:t>šava!</a:t>
            </a:r>
            <a:endParaRPr lang="en-US" sz="3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Latn-BA" dirty="0" smtClean="0"/>
              <a:t>Reprezentacija slike pomoću vrijednosti svih piksela </a:t>
            </a:r>
            <a:endParaRPr lang="en-US" dirty="0" smtClean="0"/>
          </a:p>
        </p:txBody>
      </p:sp>
      <p:pic>
        <p:nvPicPr>
          <p:cNvPr id="52227" name="Picture 3" descr="img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1314472"/>
            <a:ext cx="35687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5450" y="4006872"/>
            <a:ext cx="35623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550863" y="2305072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charset="0"/>
              </a:rPr>
              <a:t>Img1 = 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533400" y="5048272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charset="0"/>
              </a:rPr>
              <a:t>Img2 = 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5683250" y="3044847"/>
            <a:ext cx="3232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r-Latn-BA" sz="2000" dirty="0" smtClean="0">
                <a:latin typeface="Calibri" charset="0"/>
              </a:rPr>
              <a:t>Neka je mjera sličnosti</a:t>
            </a:r>
            <a:r>
              <a:rPr lang="en-US" sz="2000" dirty="0" smtClean="0">
                <a:latin typeface="Calibri" charset="0"/>
              </a:rPr>
              <a:t>:</a:t>
            </a:r>
            <a:endParaRPr lang="en-US" sz="2000" dirty="0">
              <a:latin typeface="Calibri" charset="0"/>
            </a:endParaRPr>
          </a:p>
          <a:p>
            <a:r>
              <a:rPr lang="en-US" sz="2000" dirty="0" err="1">
                <a:latin typeface="Calibri" charset="0"/>
              </a:rPr>
              <a:t>sim</a:t>
            </a:r>
            <a:r>
              <a:rPr lang="en-US" sz="2000" dirty="0">
                <a:latin typeface="Calibri" charset="0"/>
              </a:rPr>
              <a:t> = sum(abs(img1 – img2))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F4E9-968A-4895-B2E9-2661EF9980F2}" type="slidenum">
              <a:rPr lang="en-US"/>
              <a:pPr/>
              <a:t>21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801" y="37444"/>
            <a:ext cx="8638560" cy="1447352"/>
          </a:xfrm>
        </p:spPr>
        <p:txBody>
          <a:bodyPr/>
          <a:lstStyle/>
          <a:p>
            <a:r>
              <a:rPr lang="en-US"/>
              <a:t>Reprezentacija slika kori</a:t>
            </a:r>
            <a:r>
              <a:rPr lang="sr-Latn-CS"/>
              <a:t>štenjem vizuelnih obilježja niskog nivoa</a:t>
            </a: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1" y="1600009"/>
            <a:ext cx="8229600" cy="47596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800" dirty="0" smtClean="0"/>
              <a:t>Vizuelna obilježja niskog nivoa: boja, tekstura, oblik, ivice...</a:t>
            </a:r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800" dirty="0" smtClean="0"/>
              <a:t>Slike se predstavljaju korištenjem </a:t>
            </a:r>
            <a:r>
              <a:rPr lang="sr-Latn-C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deskriptora </a:t>
            </a:r>
            <a:r>
              <a:rPr lang="sr-Latn-CS" sz="2800" dirty="0" smtClean="0"/>
              <a:t>ili </a:t>
            </a:r>
            <a:r>
              <a:rPr lang="sr-Latn-C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vektora obilježja</a:t>
            </a:r>
            <a:r>
              <a:rPr lang="sr-Latn-CS" sz="2800" dirty="0" smtClean="0"/>
              <a:t> koji su numeričke reprezentacije vizuelnih obilježja</a:t>
            </a:r>
            <a:endParaRPr lang="en-GB" sz="2800" dirty="0" smtClean="0"/>
          </a:p>
          <a:p>
            <a:pPr>
              <a:lnSpc>
                <a:spcPct val="90000"/>
              </a:lnSpc>
            </a:pPr>
            <a:r>
              <a:rPr lang="sr-Latn-CS" sz="2800" dirty="0" smtClean="0"/>
              <a:t>Dobri </a:t>
            </a:r>
            <a:r>
              <a:rPr lang="sr-Latn-CS" sz="2800" dirty="0"/>
              <a:t>deskriptori bi trebalo da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sr-Latn-CS" sz="2500" dirty="0"/>
              <a:t>Opisuju sadržaj slika</a:t>
            </a:r>
            <a:endParaRPr lang="en-US" sz="2500" dirty="0"/>
          </a:p>
          <a:p>
            <a:pPr lvl="1">
              <a:lnSpc>
                <a:spcPct val="90000"/>
              </a:lnSpc>
            </a:pPr>
            <a:r>
              <a:rPr lang="sr-Latn-CS" sz="2500" dirty="0"/>
              <a:t>Omogućavaju definisanje neke mjere sličnosti slika</a:t>
            </a:r>
            <a:endParaRPr lang="en-US" sz="2500" dirty="0"/>
          </a:p>
          <a:p>
            <a:pPr lvl="2">
              <a:lnSpc>
                <a:spcPct val="90000"/>
              </a:lnSpc>
            </a:pPr>
            <a:r>
              <a:rPr lang="en-US" sz="2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Perceptual</a:t>
            </a:r>
            <a:r>
              <a:rPr lang="sr-Latn-CS" sz="2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 sličnost</a:t>
            </a:r>
            <a:r>
              <a:rPr lang="en-US" sz="2200" dirty="0"/>
              <a:t> </a:t>
            </a:r>
            <a:r>
              <a:rPr lang="en-US" sz="2200" dirty="0">
                <a:sym typeface="Symbol" pitchFamily="18" charset="2"/>
              </a:rPr>
              <a:t> </a:t>
            </a:r>
            <a:r>
              <a:rPr lang="sr-Latn-CS" sz="2200" dirty="0">
                <a:sym typeface="Symbol" pitchFamily="18" charset="2"/>
              </a:rPr>
              <a:t>Slične slike su blizu u prostoru obilježja (i obrnuto)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sr-Latn-CS" sz="2500" dirty="0"/>
              <a:t>Omogućavaju uvođenje neke šeme za indeksiranje kako bi pristup podacima bio efikasniji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sr-Latn-CS" sz="2800" dirty="0"/>
              <a:t>Postoje obilježja opšte namjene i specijalizovana obilježja.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CB9D-91AC-4420-8F69-A8F43B600F87}" type="slidenum">
              <a:rPr lang="en-US"/>
              <a:pPr/>
              <a:t>22</a:t>
            </a:fld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Boja</a:t>
            </a: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r-Latn-CS" sz="2500" dirty="0"/>
              <a:t>Jedna od najizraženijih vizuelnih osobina slika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Često se koristi u sistemima za pretraživanje baza slika na osnovu sadržaja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sr-Latn-CS" sz="2500" dirty="0"/>
              <a:t>Izbori prilikom projektovanja sistema</a:t>
            </a:r>
            <a:endParaRPr lang="en-US" sz="2500" dirty="0"/>
          </a:p>
          <a:p>
            <a:pPr lvl="1">
              <a:lnSpc>
                <a:spcPct val="90000"/>
              </a:lnSpc>
            </a:pPr>
            <a:r>
              <a:rPr lang="sr-Latn-CS" sz="2200" dirty="0"/>
              <a:t>Kolor-prostor</a:t>
            </a:r>
            <a:r>
              <a:rPr lang="en-US" sz="2200" dirty="0"/>
              <a:t> (RGB, HSV, CIE L*a*b*, CIE L*u*v*)</a:t>
            </a:r>
          </a:p>
          <a:p>
            <a:pPr lvl="1">
              <a:lnSpc>
                <a:spcPct val="90000"/>
              </a:lnSpc>
            </a:pPr>
            <a:r>
              <a:rPr lang="sr-Latn-CS" sz="2200" dirty="0"/>
              <a:t>Kvantizacija kolor-prostora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sr-Latn-CS" sz="2200" dirty="0"/>
              <a:t>Mjera sličnosti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500" dirty="0"/>
              <a:t>Popular</a:t>
            </a:r>
            <a:r>
              <a:rPr lang="sr-Latn-CS" sz="2500" dirty="0"/>
              <a:t>ni deskriptori boje</a:t>
            </a:r>
            <a:endParaRPr lang="en-US" sz="2500" dirty="0"/>
          </a:p>
          <a:p>
            <a:pPr lvl="1">
              <a:lnSpc>
                <a:spcPct val="90000"/>
              </a:lnSpc>
            </a:pPr>
            <a:r>
              <a:rPr lang="sr-Latn-CS" sz="2200" dirty="0"/>
              <a:t>Kolor-histogram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sr-Latn-CS" sz="2200" dirty="0"/>
              <a:t>Kolor-momenti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sr-Latn-CS" sz="2200" dirty="0"/>
              <a:t>Prostorni raspored boja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Dominant</a:t>
            </a:r>
            <a:r>
              <a:rPr lang="sr-Latn-CS" sz="2200" dirty="0"/>
              <a:t>ne boje</a:t>
            </a:r>
            <a:r>
              <a:rPr lang="en-US" sz="2200" dirty="0"/>
              <a:t>…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Primarne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sekundarne</a:t>
            </a:r>
            <a:r>
              <a:rPr lang="en-US" dirty="0" smtClean="0"/>
              <a:t> </a:t>
            </a:r>
            <a:r>
              <a:rPr lang="en-US" dirty="0" err="1" smtClean="0"/>
              <a:t>boje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23" y="1643050"/>
            <a:ext cx="872295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5929330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aditivni model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14876" y="5929330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suptraktivni model</a:t>
            </a: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Percepcija</a:t>
            </a:r>
            <a:r>
              <a:rPr lang="en-US" dirty="0" smtClean="0"/>
              <a:t> </a:t>
            </a:r>
            <a:r>
              <a:rPr lang="en-US" dirty="0" err="1" smtClean="0"/>
              <a:t>boje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214422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050">
              <a:buFont typeface="Arial" pitchFamily="34" charset="0"/>
              <a:buChar char="•"/>
            </a:pPr>
            <a:r>
              <a:rPr lang="en-US" sz="2800" dirty="0" err="1" smtClean="0"/>
              <a:t>Trihromatska</a:t>
            </a:r>
            <a:r>
              <a:rPr lang="en-US" sz="2800" dirty="0" smtClean="0"/>
              <a:t> </a:t>
            </a:r>
            <a:r>
              <a:rPr lang="en-US" sz="2800" dirty="0" err="1" smtClean="0"/>
              <a:t>priroda</a:t>
            </a:r>
            <a:r>
              <a:rPr lang="en-US" sz="2800" dirty="0" smtClean="0"/>
              <a:t> </a:t>
            </a:r>
            <a:r>
              <a:rPr lang="en-US" sz="2800" dirty="0" err="1" smtClean="0"/>
              <a:t>ljudskog</a:t>
            </a:r>
            <a:r>
              <a:rPr lang="en-US" sz="2800" dirty="0" smtClean="0"/>
              <a:t> vi</a:t>
            </a:r>
            <a:r>
              <a:rPr lang="sr-Latn-BA" sz="2800" dirty="0" smtClean="0"/>
              <a:t>zuelnog sistema</a:t>
            </a:r>
          </a:p>
        </p:txBody>
      </p:sp>
      <p:pic>
        <p:nvPicPr>
          <p:cNvPr id="2052" name="Picture 4" descr="http://upload.wikimedia.org/wikipedia/commons/thumb/1/1e/Cones_SMJ2_E.svg/500px-Cones_SMJ2_E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7160" y="2071678"/>
            <a:ext cx="5669681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586" y="1571612"/>
            <a:ext cx="625482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273050"/>
            <a:r>
              <a:rPr lang="sr-Latn-BA" dirty="0" smtClean="0"/>
              <a:t>Color Matching Functions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Kolor-prostor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 smtClean="0"/>
              <a:t>Višedimenzionalni prostor čije koordinate odgovaraju komponentama reprezentacije boje</a:t>
            </a:r>
          </a:p>
          <a:p>
            <a:r>
              <a:rPr lang="sr-Latn-BA" dirty="0" smtClean="0"/>
              <a:t>RGB – monitori, projektori,...</a:t>
            </a:r>
          </a:p>
          <a:p>
            <a:r>
              <a:rPr lang="sr-Latn-BA" dirty="0" smtClean="0"/>
              <a:t>CMYK – štampani mediji</a:t>
            </a:r>
          </a:p>
          <a:p>
            <a:r>
              <a:rPr lang="sr-Latn-BA" dirty="0" smtClean="0"/>
              <a:t>HSV – Hue, Saturation, Value – bliži percepciji</a:t>
            </a:r>
          </a:p>
          <a:p>
            <a:r>
              <a:rPr lang="sr-Latn-BA" dirty="0" smtClean="0"/>
              <a:t> XYZ – referentni kolor-prostor (CIE)</a:t>
            </a:r>
          </a:p>
          <a:p>
            <a:r>
              <a:rPr lang="sr-Latn-BA" dirty="0" smtClean="0"/>
              <a:t>L*a*b* (CIE LAB) – perceptualno uniformniji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RGB kolor-prostor</a:t>
            </a:r>
            <a:endParaRPr lang="en-US" dirty="0"/>
          </a:p>
        </p:txBody>
      </p:sp>
      <p:pic>
        <p:nvPicPr>
          <p:cNvPr id="6146" name="Picture 2" descr="http://i.msdn.microsoft.com/dynimg/IC988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5857916" cy="4826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XYZ kolor-prostor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981" y="2000240"/>
            <a:ext cx="7326038" cy="139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00100" y="1428736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dirty="0" smtClean="0"/>
              <a:t>CIE XYZ</a:t>
            </a:r>
            <a:endParaRPr lang="en-US" sz="3200" dirty="0"/>
          </a:p>
        </p:txBody>
      </p:sp>
      <p:pic>
        <p:nvPicPr>
          <p:cNvPr id="5125" name="Picture 5" descr="http://upload.wikimedia.org/wikipedia/commons/thumb/8/8f/CIE_1931_XYZ_Color_Matching_Functions.svg/500px-CIE_1931_XYZ_Color_Matching_Functions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761" y="3286124"/>
            <a:ext cx="5786478" cy="351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L*a*b* kolor-prostor</a:t>
            </a:r>
            <a:endParaRPr lang="en-US" dirty="0"/>
          </a:p>
        </p:txBody>
      </p:sp>
      <p:pic>
        <p:nvPicPr>
          <p:cNvPr id="66562" name="Picture 2" descr="http://2.bp.blogspot.com/_iefPDdrTUGY/TK0Kr9Bw2lI/AAAAAAAAAlM/5jFKX1k9DMQ/s1600/LabSy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550" y="1643050"/>
            <a:ext cx="5676900" cy="500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FB6-ABD7-4194-A931-F088758DFC60}" type="slidenum">
              <a:rPr lang="en-US"/>
              <a:pPr/>
              <a:t>3</a:t>
            </a:fld>
            <a:endParaRPr lang="en-US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1" y="345636"/>
            <a:ext cx="8229600" cy="1003786"/>
          </a:xfrm>
          <a:ln/>
        </p:spPr>
        <p:txBody>
          <a:bodyPr lIns="0" tIns="0" rIns="0" bIns="0" anchorCtr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BA" sz="4100" dirty="0"/>
              <a:t>Upravljanje multimedijalnim podacima</a:t>
            </a:r>
            <a:endParaRPr lang="en-GB" sz="41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45600" y="2281200"/>
            <a:ext cx="4034880" cy="3318108"/>
          </a:xfrm>
          <a:ln/>
        </p:spPr>
        <p:txBody>
          <a:bodyPr lIns="0" tIns="0" rIns="0" bIns="0">
            <a:normAutofit fontScale="925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dirty="0"/>
              <a:t>Veliki obim multimedijalnih podataka</a:t>
            </a:r>
            <a:endParaRPr lang="en-GB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dirty="0"/>
              <a:t>Lako</a:t>
            </a:r>
            <a:r>
              <a:rPr lang="en-GB" dirty="0"/>
              <a:t> </a:t>
            </a:r>
            <a:endParaRPr lang="hr-HR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hr-HR" sz="2000" dirty="0"/>
              <a:t>Kreiranje</a:t>
            </a:r>
            <a:r>
              <a:rPr lang="en-GB" sz="2000" dirty="0"/>
              <a:t>, </a:t>
            </a:r>
            <a:endParaRPr lang="hr-HR" sz="20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hr-HR" sz="2000" dirty="0"/>
              <a:t>Čuvanje</a:t>
            </a:r>
            <a:r>
              <a:rPr lang="en-GB" sz="2000" dirty="0"/>
              <a:t>, </a:t>
            </a:r>
            <a:endParaRPr lang="hr-HR" sz="20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000" dirty="0"/>
              <a:t>Prenos</a:t>
            </a:r>
            <a:r>
              <a:rPr lang="hr-HR" sz="2000" dirty="0"/>
              <a:t>,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hr-HR" sz="2000" dirty="0"/>
              <a:t>Diseminacija</a:t>
            </a:r>
            <a:r>
              <a:rPr lang="en-GB" sz="2000" dirty="0"/>
              <a:t> </a:t>
            </a:r>
            <a:endParaRPr lang="hr-HR" sz="2000" dirty="0"/>
          </a:p>
          <a:p>
            <a:pPr lvl="1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dirty="0"/>
              <a:t>multimedijalnog sadržaja</a:t>
            </a:r>
            <a:endParaRPr lang="en-GB" sz="21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07360" y="1782908"/>
            <a:ext cx="3732480" cy="46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algn="ctr" defTabSz="828013">
              <a:spcBef>
                <a:spcPct val="50000"/>
              </a:spcBef>
            </a:pPr>
            <a:r>
              <a:rPr lang="en-U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čunarski trendovi</a:t>
            </a:r>
            <a:endParaRPr lang="en-GB" sz="25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561920" y="1782908"/>
            <a:ext cx="3525120" cy="47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algn="ctr" defTabSz="828013">
              <a:spcBef>
                <a:spcPct val="50000"/>
              </a:spcBef>
            </a:pPr>
            <a:r>
              <a:rPr lang="hr-HR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Korištene tehnologije</a:t>
            </a:r>
            <a:endParaRPr lang="en-GB" sz="25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2142720" y="2714620"/>
            <a:ext cx="2500718" cy="10182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698720" y="2214554"/>
            <a:ext cx="3212441" cy="76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ctr" defTabSz="828013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hr-HR" sz="2200" dirty="0"/>
              <a:t>Digitalne </a:t>
            </a:r>
            <a:r>
              <a:rPr lang="hr-HR" sz="2200" dirty="0" smtClean="0"/>
              <a:t>kamere, skeneri, </a:t>
            </a:r>
          </a:p>
          <a:p>
            <a:pPr defTabSz="828013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hr-HR" sz="2200" dirty="0" smtClean="0"/>
              <a:t>mobilni telefoni</a:t>
            </a:r>
            <a:endParaRPr lang="hr-HR" sz="2200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2073600" y="3214686"/>
            <a:ext cx="2569838" cy="8638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4698720" y="2959651"/>
            <a:ext cx="4341600" cy="43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828013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hr-HR" sz="2200" dirty="0" smtClean="0"/>
              <a:t>Solid-state, magnetni </a:t>
            </a:r>
            <a:r>
              <a:rPr lang="hr-HR" sz="2200" dirty="0"/>
              <a:t>i optički mediji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2071670" y="3714751"/>
            <a:ext cx="2643206" cy="428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4698720" y="3365929"/>
            <a:ext cx="3929585" cy="76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defTabSz="828013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hr-HR" sz="2200" dirty="0"/>
              <a:t>PNG, JPEG[2000], </a:t>
            </a:r>
            <a:r>
              <a:rPr lang="hr-HR" sz="2200" dirty="0" smtClean="0"/>
              <a:t>MPEG-[1,2,4], MP3, H.264. DIVX</a:t>
            </a:r>
            <a:endParaRPr lang="hr-HR" sz="2200" dirty="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154240" y="4357693"/>
            <a:ext cx="2489198" cy="1370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4698720" y="4111025"/>
            <a:ext cx="2159269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828013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hr-HR" sz="2200" dirty="0"/>
              <a:t>TCP/IP, </a:t>
            </a:r>
            <a:r>
              <a:rPr lang="hr-HR" sz="2200" dirty="0" smtClean="0"/>
              <a:t>HTTP, P2P</a:t>
            </a:r>
            <a:endParaRPr lang="hr-HR" sz="2200" dirty="0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499841" y="4787095"/>
            <a:ext cx="2143598" cy="706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698720" y="4517305"/>
            <a:ext cx="3525120" cy="76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828013">
              <a:spcBef>
                <a:spcPct val="50000"/>
              </a:spcBef>
            </a:pPr>
            <a:r>
              <a:rPr lang="hr-HR" sz="2200" dirty="0"/>
              <a:t>WWW</a:t>
            </a:r>
            <a:r>
              <a:rPr lang="hr-HR" sz="2200" dirty="0" smtClean="0"/>
              <a:t>, društvene mreže, prezentacije</a:t>
            </a:r>
            <a:r>
              <a:rPr lang="hr-HR" sz="2200" dirty="0"/>
              <a:t>, </a:t>
            </a:r>
            <a:r>
              <a:rPr lang="hr-HR" sz="2200" dirty="0" smtClean="0"/>
              <a:t>štampani </a:t>
            </a:r>
            <a:r>
              <a:rPr lang="hr-HR" sz="2200" dirty="0"/>
              <a:t>mediji</a:t>
            </a:r>
            <a:endParaRPr lang="en-GB" sz="2200" dirty="0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133920" y="5691477"/>
            <a:ext cx="8398317" cy="45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algn="ctr" defTabSz="828013"/>
            <a:r>
              <a:rPr lang="sr-Latn-CS" sz="2400" dirty="0">
                <a:solidFill>
                  <a:schemeClr val="hlink"/>
                </a:solidFill>
              </a:rPr>
              <a:t>Kako indeksirati, pretraživati i pronalaziti multimedijalne podatke?</a:t>
            </a:r>
            <a:endParaRPr lang="en-GB" sz="24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L*a*b* kolor-prostor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42077" y="1643062"/>
          <a:ext cx="4587113" cy="4786333"/>
        </p:xfrm>
        <a:graphic>
          <a:graphicData uri="http://schemas.openxmlformats.org/presentationml/2006/ole">
            <p:oleObj spid="_x0000_s3074" name="Equation" r:id="rId4" imgW="2044440" imgH="2133360" progId="Equation.DSMT4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80583" y="1785926"/>
          <a:ext cx="3779071" cy="1500198"/>
        </p:xfrm>
        <a:graphic>
          <a:graphicData uri="http://schemas.openxmlformats.org/presentationml/2006/ole">
            <p:oleObj spid="_x0000_s3075" name="Equation" r:id="rId5" imgW="1663560" imgH="66024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72066" y="3500438"/>
            <a:ext cx="392909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Latn-BA" dirty="0" smtClean="0">
                <a:cs typeface="Courier New" pitchFamily="49" charset="0"/>
              </a:rPr>
              <a:t>MATLAB</a:t>
            </a:r>
          </a:p>
          <a:p>
            <a:endParaRPr lang="sr-Latn-BA" dirty="0" smtClean="0">
              <a:cs typeface="Courier New" pitchFamily="49" charset="0"/>
            </a:endParaRPr>
          </a:p>
          <a:p>
            <a:r>
              <a:rPr lang="sr-Latn-BA" dirty="0" smtClean="0">
                <a:latin typeface="Courier New" pitchFamily="49" charset="0"/>
                <a:cs typeface="Courier New" pitchFamily="49" charset="0"/>
              </a:rPr>
              <a:t>cf = makecform(‘srgb2lab’);</a:t>
            </a:r>
          </a:p>
          <a:p>
            <a:r>
              <a:rPr lang="sr-Latn-BA" dirty="0" smtClean="0">
                <a:latin typeface="Courier New" pitchFamily="49" charset="0"/>
                <a:cs typeface="Courier New" pitchFamily="49" charset="0"/>
              </a:rPr>
              <a:t>Ilab = applycform(I, cf);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RGB i L*a*b* primjer</a:t>
            </a:r>
            <a:endParaRPr lang="en-US" dirty="0"/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33552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733552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733552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1733552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4019568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2" name="Picture 4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4019568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" name="Picture 5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4019568"/>
            <a:ext cx="205263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3240865" y="121442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R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357818" y="121442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474771" y="121442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B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240865" y="604905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L*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384005" y="604905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a*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527145" y="604905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/>
              <a:t>b*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Kolor histogram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686304" cy="4525963"/>
          </a:xfrm>
        </p:spPr>
        <p:txBody>
          <a:bodyPr>
            <a:normAutofit fontScale="92500" lnSpcReduction="10000"/>
          </a:bodyPr>
          <a:lstStyle/>
          <a:p>
            <a:r>
              <a:rPr lang="sr-Latn-BA" dirty="0" smtClean="0"/>
              <a:t>Kolor-prostor se kvantovanjem dijeli na određeni broj ćelija</a:t>
            </a:r>
            <a:endParaRPr lang="en-US" dirty="0" smtClean="0"/>
          </a:p>
          <a:p>
            <a:r>
              <a:rPr lang="sr-Latn-RS" dirty="0" smtClean="0"/>
              <a:t>Ćelije su predstavljene kodnim riječima</a:t>
            </a:r>
            <a:endParaRPr lang="sr-Latn-BA" dirty="0" smtClean="0"/>
          </a:p>
          <a:p>
            <a:r>
              <a:rPr lang="sr-Latn-BA" dirty="0" smtClean="0"/>
              <a:t>Kolor-histogram je niz čiji je svaki element jednak broju pojavljivanja kva</a:t>
            </a:r>
            <a:r>
              <a:rPr lang="en-US" dirty="0" err="1" smtClean="0"/>
              <a:t>ntovan</a:t>
            </a:r>
            <a:r>
              <a:rPr lang="sr-Latn-RS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boj</a:t>
            </a:r>
            <a:r>
              <a:rPr lang="sr-Latn-RS" dirty="0" smtClean="0"/>
              <a:t>e</a:t>
            </a:r>
            <a:r>
              <a:rPr lang="en-US" dirty="0" smtClean="0"/>
              <a:t> </a:t>
            </a:r>
            <a:r>
              <a:rPr lang="sr-Latn-RS" dirty="0" smtClean="0"/>
              <a:t>(kodne riječi)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slici</a:t>
            </a:r>
            <a:endParaRPr lang="en-US" dirty="0"/>
          </a:p>
        </p:txBody>
      </p:sp>
      <p:pic>
        <p:nvPicPr>
          <p:cNvPr id="19462" name="Picture 6" descr="http://www.frank-t-clark.com/Professional/Papers/ColorHCW/RGB-Cub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214554"/>
            <a:ext cx="261769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Kolor histogram formalno</a:t>
            </a:r>
            <a:endParaRPr lang="en-GB" dirty="0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>
            <p:ph idx="1"/>
          </p:nvPr>
        </p:nvGraphicFramePr>
        <p:xfrm>
          <a:off x="1469037" y="1571612"/>
          <a:ext cx="6205927" cy="4286266"/>
        </p:xfrm>
        <a:graphic>
          <a:graphicData uri="http://schemas.openxmlformats.org/presentationml/2006/ole">
            <p:oleObj spid="_x0000_s61442" name="Equation" r:id="rId4" imgW="3365280" imgH="2323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Mjere udaljenosti za kolor histograme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/>
          </a:bodyPr>
          <a:lstStyle/>
          <a:p>
            <a:r>
              <a:rPr lang="sr-Latn-RS" dirty="0" smtClean="0"/>
              <a:t>Metrike Minkovskog</a:t>
            </a:r>
          </a:p>
          <a:p>
            <a:endParaRPr lang="sr-Latn-RS" dirty="0" smtClean="0"/>
          </a:p>
          <a:p>
            <a:r>
              <a:rPr lang="sr-Latn-RS" dirty="0" smtClean="0"/>
              <a:t>Presjek histograma</a:t>
            </a:r>
          </a:p>
          <a:p>
            <a:endParaRPr lang="sr-Latn-RS" dirty="0" smtClean="0"/>
          </a:p>
          <a:p>
            <a:r>
              <a:rPr lang="sr-Latn-RS" dirty="0" smtClean="0"/>
              <a:t>Kvadratna udaljenost histograma</a:t>
            </a:r>
          </a:p>
          <a:p>
            <a:endParaRPr lang="sr-Latn-RS" dirty="0" smtClean="0"/>
          </a:p>
          <a:p>
            <a:pPr lvl="1"/>
            <a:r>
              <a:rPr lang="sr-Latn-RS" dirty="0" smtClean="0"/>
              <a:t>Matrica </a:t>
            </a:r>
            <a:r>
              <a:rPr lang="sr-Latn-RS" b="1" dirty="0" smtClean="0"/>
              <a:t>A </a:t>
            </a:r>
            <a:r>
              <a:rPr lang="sr-Latn-RS" dirty="0" smtClean="0"/>
              <a:t>opisuje sličnost između boja</a:t>
            </a:r>
          </a:p>
          <a:p>
            <a:pPr lvl="1"/>
            <a:r>
              <a:rPr lang="sr-Latn-RS" dirty="0" smtClean="0"/>
              <a:t>Skuplje izračunavanje od metrika Minkovskog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09835" y="2071678"/>
          <a:ext cx="2696785" cy="714380"/>
        </p:xfrm>
        <a:graphic>
          <a:graphicData uri="http://schemas.openxmlformats.org/presentationml/2006/ole">
            <p:oleObj spid="_x0000_s62466" name="Equation" r:id="rId4" imgW="1917360" imgH="50796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54355" y="3086100"/>
          <a:ext cx="2811476" cy="985842"/>
        </p:xfrm>
        <a:graphic>
          <a:graphicData uri="http://schemas.openxmlformats.org/presentationml/2006/ole">
            <p:oleObj spid="_x0000_s62467" name="Equation" r:id="rId5" imgW="1955520" imgH="6858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71801" y="4572008"/>
          <a:ext cx="2837109" cy="428628"/>
        </p:xfrm>
        <a:graphic>
          <a:graphicData uri="http://schemas.openxmlformats.org/presentationml/2006/ole">
            <p:oleObj spid="_x0000_s62468" name="Equation" r:id="rId6" imgW="1765080" imgH="266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Primjer pretraživanja pomoću kolor histograma</a:t>
            </a:r>
            <a:endParaRPr lang="en-GB" dirty="0"/>
          </a:p>
        </p:txBody>
      </p:sp>
      <p:grpSp>
        <p:nvGrpSpPr>
          <p:cNvPr id="79" name="Group 78"/>
          <p:cNvGrpSpPr/>
          <p:nvPr/>
        </p:nvGrpSpPr>
        <p:grpSpPr>
          <a:xfrm>
            <a:off x="214282" y="1643050"/>
            <a:ext cx="8747126" cy="4921250"/>
            <a:chOff x="184150" y="1490663"/>
            <a:chExt cx="8747126" cy="4921250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150" y="1677988"/>
              <a:ext cx="1152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688975" y="15430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496" name="Rectangle 8"/>
            <p:cNvSpPr>
              <a:spLocks noChangeArrowheads="1"/>
            </p:cNvSpPr>
            <p:nvPr/>
          </p:nvSpPr>
          <p:spPr bwMode="auto">
            <a:xfrm>
              <a:off x="730250" y="2578100"/>
              <a:ext cx="762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497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0213" y="1677988"/>
              <a:ext cx="1152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8" name="Rectangle 10"/>
            <p:cNvSpPr>
              <a:spLocks noChangeArrowheads="1"/>
            </p:cNvSpPr>
            <p:nvPr/>
          </p:nvSpPr>
          <p:spPr bwMode="auto">
            <a:xfrm>
              <a:off x="2206625" y="15430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499" name="Rectangle 11"/>
            <p:cNvSpPr>
              <a:spLocks noChangeArrowheads="1"/>
            </p:cNvSpPr>
            <p:nvPr/>
          </p:nvSpPr>
          <p:spPr bwMode="auto">
            <a:xfrm>
              <a:off x="2135188" y="257810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0.32237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00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1625600"/>
              <a:ext cx="582613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Rectangle 13"/>
            <p:cNvSpPr>
              <a:spLocks noChangeArrowheads="1"/>
            </p:cNvSpPr>
            <p:nvPr/>
          </p:nvSpPr>
          <p:spPr bwMode="auto">
            <a:xfrm>
              <a:off x="3722688" y="149066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163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02" name="Rectangle 14"/>
            <p:cNvSpPr>
              <a:spLocks noChangeArrowheads="1"/>
            </p:cNvSpPr>
            <p:nvPr/>
          </p:nvSpPr>
          <p:spPr bwMode="auto">
            <a:xfrm>
              <a:off x="3652838" y="26304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0.32968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03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40275" y="1677988"/>
              <a:ext cx="1152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4" name="Rectangle 16"/>
            <p:cNvSpPr>
              <a:spLocks noChangeArrowheads="1"/>
            </p:cNvSpPr>
            <p:nvPr/>
          </p:nvSpPr>
          <p:spPr bwMode="auto">
            <a:xfrm>
              <a:off x="5245100" y="15430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05" name="Rectangle 17"/>
            <p:cNvSpPr>
              <a:spLocks noChangeArrowheads="1"/>
            </p:cNvSpPr>
            <p:nvPr/>
          </p:nvSpPr>
          <p:spPr bwMode="auto">
            <a:xfrm>
              <a:off x="5175250" y="257810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0.34372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06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56338" y="1677988"/>
              <a:ext cx="1152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Rectangle 19"/>
            <p:cNvSpPr>
              <a:spLocks noChangeArrowheads="1"/>
            </p:cNvSpPr>
            <p:nvPr/>
          </p:nvSpPr>
          <p:spPr bwMode="auto">
            <a:xfrm>
              <a:off x="6762750" y="15430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08" name="Rectangle 20"/>
            <p:cNvSpPr>
              <a:spLocks noChangeArrowheads="1"/>
            </p:cNvSpPr>
            <p:nvPr/>
          </p:nvSpPr>
          <p:spPr bwMode="auto">
            <a:xfrm>
              <a:off x="6691313" y="257810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0.36217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09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773988" y="1677988"/>
              <a:ext cx="1157288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10" name="Rectangle 22"/>
            <p:cNvSpPr>
              <a:spLocks noChangeArrowheads="1"/>
            </p:cNvSpPr>
            <p:nvPr/>
          </p:nvSpPr>
          <p:spPr bwMode="auto">
            <a:xfrm>
              <a:off x="8285163" y="153670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11" name="Rectangle 23"/>
            <p:cNvSpPr>
              <a:spLocks noChangeArrowheads="1"/>
            </p:cNvSpPr>
            <p:nvPr/>
          </p:nvSpPr>
          <p:spPr bwMode="auto">
            <a:xfrm>
              <a:off x="8208963" y="257810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0.36708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12" name="Picture 2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4150" y="2924175"/>
              <a:ext cx="115252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13" name="Rectangle 25"/>
            <p:cNvSpPr>
              <a:spLocks noChangeArrowheads="1"/>
            </p:cNvSpPr>
            <p:nvPr/>
          </p:nvSpPr>
          <p:spPr bwMode="auto">
            <a:xfrm>
              <a:off x="688975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14" name="Rectangle 26"/>
            <p:cNvSpPr>
              <a:spLocks noChangeArrowheads="1"/>
            </p:cNvSpPr>
            <p:nvPr/>
          </p:nvSpPr>
          <p:spPr bwMode="auto">
            <a:xfrm>
              <a:off x="619125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0.37404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15" name="Picture 2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00213" y="2924175"/>
              <a:ext cx="115252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16" name="Rectangle 28"/>
            <p:cNvSpPr>
              <a:spLocks noChangeArrowheads="1"/>
            </p:cNvSpPr>
            <p:nvPr/>
          </p:nvSpPr>
          <p:spPr bwMode="auto">
            <a:xfrm>
              <a:off x="2206625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150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17" name="Rectangle 29"/>
            <p:cNvSpPr>
              <a:spLocks noChangeArrowheads="1"/>
            </p:cNvSpPr>
            <p:nvPr/>
          </p:nvSpPr>
          <p:spPr bwMode="auto">
            <a:xfrm>
              <a:off x="2135188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0.37673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18" name="Picture 3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17863" y="2919413"/>
              <a:ext cx="1157288" cy="7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19" name="Rectangle 31"/>
            <p:cNvSpPr>
              <a:spLocks noChangeArrowheads="1"/>
            </p:cNvSpPr>
            <p:nvPr/>
          </p:nvSpPr>
          <p:spPr bwMode="auto">
            <a:xfrm>
              <a:off x="3729038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173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20" name="Rectangle 32"/>
            <p:cNvSpPr>
              <a:spLocks noChangeArrowheads="1"/>
            </p:cNvSpPr>
            <p:nvPr/>
          </p:nvSpPr>
          <p:spPr bwMode="auto">
            <a:xfrm>
              <a:off x="3652838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0.38657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21" name="Picture 3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40275" y="2924175"/>
              <a:ext cx="115252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22" name="Rectangle 34"/>
            <p:cNvSpPr>
              <a:spLocks noChangeArrowheads="1"/>
            </p:cNvSpPr>
            <p:nvPr/>
          </p:nvSpPr>
          <p:spPr bwMode="auto">
            <a:xfrm>
              <a:off x="5245100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179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23" name="Rectangle 35"/>
            <p:cNvSpPr>
              <a:spLocks noChangeArrowheads="1"/>
            </p:cNvSpPr>
            <p:nvPr/>
          </p:nvSpPr>
          <p:spPr bwMode="auto">
            <a:xfrm>
              <a:off x="5175250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0.38677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24" name="Picture 36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256338" y="2924175"/>
              <a:ext cx="115252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25" name="Rectangle 37"/>
            <p:cNvSpPr>
              <a:spLocks noChangeArrowheads="1"/>
            </p:cNvSpPr>
            <p:nvPr/>
          </p:nvSpPr>
          <p:spPr bwMode="auto">
            <a:xfrm>
              <a:off x="6762750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26" name="Rectangle 38"/>
            <p:cNvSpPr>
              <a:spLocks noChangeArrowheads="1"/>
            </p:cNvSpPr>
            <p:nvPr/>
          </p:nvSpPr>
          <p:spPr bwMode="auto">
            <a:xfrm>
              <a:off x="6691313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0.40296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27" name="Picture 3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773988" y="2919413"/>
              <a:ext cx="1157288" cy="7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28" name="Rectangle 40"/>
            <p:cNvSpPr>
              <a:spLocks noChangeArrowheads="1"/>
            </p:cNvSpPr>
            <p:nvPr/>
          </p:nvSpPr>
          <p:spPr bwMode="auto">
            <a:xfrm>
              <a:off x="8285163" y="2784475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29" name="Rectangle 41"/>
            <p:cNvSpPr>
              <a:spLocks noChangeArrowheads="1"/>
            </p:cNvSpPr>
            <p:nvPr/>
          </p:nvSpPr>
          <p:spPr bwMode="auto">
            <a:xfrm>
              <a:off x="8208963" y="3824288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0.42022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30" name="Picture 4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4150" y="4165600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31" name="Rectangle 43"/>
            <p:cNvSpPr>
              <a:spLocks noChangeArrowheads="1"/>
            </p:cNvSpPr>
            <p:nvPr/>
          </p:nvSpPr>
          <p:spPr bwMode="auto">
            <a:xfrm>
              <a:off x="688975" y="403066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32" name="Rectangle 44"/>
            <p:cNvSpPr>
              <a:spLocks noChangeArrowheads="1"/>
            </p:cNvSpPr>
            <p:nvPr/>
          </p:nvSpPr>
          <p:spPr bwMode="auto">
            <a:xfrm>
              <a:off x="619125" y="5064125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0.43941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33" name="Picture 4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00213" y="4165600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34" name="Rectangle 46"/>
            <p:cNvSpPr>
              <a:spLocks noChangeArrowheads="1"/>
            </p:cNvSpPr>
            <p:nvPr/>
          </p:nvSpPr>
          <p:spPr bwMode="auto">
            <a:xfrm>
              <a:off x="2206625" y="403066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594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35" name="Rectangle 47"/>
            <p:cNvSpPr>
              <a:spLocks noChangeArrowheads="1"/>
            </p:cNvSpPr>
            <p:nvPr/>
          </p:nvSpPr>
          <p:spPr bwMode="auto">
            <a:xfrm>
              <a:off x="2135188" y="5064125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0.44885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36" name="Picture 48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17863" y="4165600"/>
              <a:ext cx="115728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37" name="Rectangle 49"/>
            <p:cNvSpPr>
              <a:spLocks noChangeArrowheads="1"/>
            </p:cNvSpPr>
            <p:nvPr/>
          </p:nvSpPr>
          <p:spPr bwMode="auto">
            <a:xfrm>
              <a:off x="3729038" y="402431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169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38" name="Rectangle 50"/>
            <p:cNvSpPr>
              <a:spLocks noChangeArrowheads="1"/>
            </p:cNvSpPr>
            <p:nvPr/>
          </p:nvSpPr>
          <p:spPr bwMode="auto">
            <a:xfrm>
              <a:off x="3652838" y="5064125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0.45139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39" name="Picture 5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021263" y="4113213"/>
              <a:ext cx="588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40" name="Rectangle 52"/>
            <p:cNvSpPr>
              <a:spLocks noChangeArrowheads="1"/>
            </p:cNvSpPr>
            <p:nvPr/>
          </p:nvSpPr>
          <p:spPr bwMode="auto">
            <a:xfrm>
              <a:off x="5245100" y="3976688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41" name="Rectangle 53"/>
            <p:cNvSpPr>
              <a:spLocks noChangeArrowheads="1"/>
            </p:cNvSpPr>
            <p:nvPr/>
          </p:nvSpPr>
          <p:spPr bwMode="auto">
            <a:xfrm>
              <a:off x="5192713" y="5118100"/>
              <a:ext cx="2698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0.4542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42" name="Picture 5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256338" y="4165600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43" name="Rectangle 55"/>
            <p:cNvSpPr>
              <a:spLocks noChangeArrowheads="1"/>
            </p:cNvSpPr>
            <p:nvPr/>
          </p:nvSpPr>
          <p:spPr bwMode="auto">
            <a:xfrm>
              <a:off x="6762750" y="403066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878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44" name="Rectangle 56"/>
            <p:cNvSpPr>
              <a:spLocks noChangeArrowheads="1"/>
            </p:cNvSpPr>
            <p:nvPr/>
          </p:nvSpPr>
          <p:spPr bwMode="auto">
            <a:xfrm>
              <a:off x="6691313" y="5064125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0.45794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45" name="Picture 57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773988" y="4165600"/>
              <a:ext cx="115728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46" name="Rectangle 58"/>
            <p:cNvSpPr>
              <a:spLocks noChangeArrowheads="1"/>
            </p:cNvSpPr>
            <p:nvPr/>
          </p:nvSpPr>
          <p:spPr bwMode="auto">
            <a:xfrm>
              <a:off x="8285163" y="4024313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47" name="Rectangle 59"/>
            <p:cNvSpPr>
              <a:spLocks noChangeArrowheads="1"/>
            </p:cNvSpPr>
            <p:nvPr/>
          </p:nvSpPr>
          <p:spPr bwMode="auto">
            <a:xfrm>
              <a:off x="8208963" y="5064125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0.46544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48" name="Picture 6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84150" y="5405438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49" name="Rectangle 61"/>
            <p:cNvSpPr>
              <a:spLocks noChangeArrowheads="1"/>
            </p:cNvSpPr>
            <p:nvPr/>
          </p:nvSpPr>
          <p:spPr bwMode="auto">
            <a:xfrm>
              <a:off x="688975" y="527050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50" name="Rectangle 62"/>
            <p:cNvSpPr>
              <a:spLocks noChangeArrowheads="1"/>
            </p:cNvSpPr>
            <p:nvPr/>
          </p:nvSpPr>
          <p:spPr bwMode="auto">
            <a:xfrm>
              <a:off x="619125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0.47322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51" name="Picture 6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700213" y="5405438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52" name="Rectangle 64"/>
            <p:cNvSpPr>
              <a:spLocks noChangeArrowheads="1"/>
            </p:cNvSpPr>
            <p:nvPr/>
          </p:nvSpPr>
          <p:spPr bwMode="auto">
            <a:xfrm>
              <a:off x="2206625" y="527050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175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53" name="Rectangle 65"/>
            <p:cNvSpPr>
              <a:spLocks noChangeArrowheads="1"/>
            </p:cNvSpPr>
            <p:nvPr/>
          </p:nvSpPr>
          <p:spPr bwMode="auto">
            <a:xfrm>
              <a:off x="2135188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0.47806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54" name="Picture 66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3217863" y="5405438"/>
              <a:ext cx="115728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55" name="Rectangle 67"/>
            <p:cNvSpPr>
              <a:spLocks noChangeArrowheads="1"/>
            </p:cNvSpPr>
            <p:nvPr/>
          </p:nvSpPr>
          <p:spPr bwMode="auto">
            <a:xfrm>
              <a:off x="3729038" y="52641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165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56" name="Rectangle 68"/>
            <p:cNvSpPr>
              <a:spLocks noChangeArrowheads="1"/>
            </p:cNvSpPr>
            <p:nvPr/>
          </p:nvSpPr>
          <p:spPr bwMode="auto">
            <a:xfrm>
              <a:off x="3652838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0.47835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57" name="Picture 6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740275" y="5405438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58" name="Rectangle 70"/>
            <p:cNvSpPr>
              <a:spLocks noChangeArrowheads="1"/>
            </p:cNvSpPr>
            <p:nvPr/>
          </p:nvSpPr>
          <p:spPr bwMode="auto">
            <a:xfrm>
              <a:off x="5245100" y="527050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59" name="Rectangle 71"/>
            <p:cNvSpPr>
              <a:spLocks noChangeArrowheads="1"/>
            </p:cNvSpPr>
            <p:nvPr/>
          </p:nvSpPr>
          <p:spPr bwMode="auto">
            <a:xfrm>
              <a:off x="5175250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0.47896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60" name="Picture 7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256338" y="5405438"/>
              <a:ext cx="1152525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61" name="Rectangle 73"/>
            <p:cNvSpPr>
              <a:spLocks noChangeArrowheads="1"/>
            </p:cNvSpPr>
            <p:nvPr/>
          </p:nvSpPr>
          <p:spPr bwMode="auto">
            <a:xfrm>
              <a:off x="6762750" y="527050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62" name="Rectangle 74"/>
            <p:cNvSpPr>
              <a:spLocks noChangeArrowheads="1"/>
            </p:cNvSpPr>
            <p:nvPr/>
          </p:nvSpPr>
          <p:spPr bwMode="auto">
            <a:xfrm>
              <a:off x="6691313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0.48403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3563" name="Picture 75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7773988" y="5405438"/>
              <a:ext cx="115728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64" name="Rectangle 76"/>
            <p:cNvSpPr>
              <a:spLocks noChangeArrowheads="1"/>
            </p:cNvSpPr>
            <p:nvPr/>
          </p:nvSpPr>
          <p:spPr bwMode="auto">
            <a:xfrm>
              <a:off x="8285163" y="5264150"/>
              <a:ext cx="1651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895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565" name="Rectangle 77"/>
            <p:cNvSpPr>
              <a:spLocks noChangeArrowheads="1"/>
            </p:cNvSpPr>
            <p:nvPr/>
          </p:nvSpPr>
          <p:spPr bwMode="auto">
            <a:xfrm>
              <a:off x="8208963" y="6305550"/>
              <a:ext cx="31115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0.48781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0" y="857232"/>
            <a:ext cx="1925318" cy="1857388"/>
            <a:chOff x="0" y="857232"/>
            <a:chExt cx="1925318" cy="1857388"/>
          </a:xfrm>
        </p:grpSpPr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357158" y="857232"/>
              <a:ext cx="1568160" cy="46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927" tIns="41464" rIns="82927" bIns="41464">
              <a:spAutoFit/>
            </a:bodyPr>
            <a:lstStyle/>
            <a:p>
              <a:pPr algn="ctr" defTabSz="828013">
                <a:spcBef>
                  <a:spcPct val="50000"/>
                </a:spcBef>
              </a:pPr>
              <a:r>
                <a:rPr lang="en-US" sz="2500" dirty="0" err="1"/>
                <a:t>Slika</a:t>
              </a:r>
              <a:r>
                <a:rPr lang="en-US" sz="2500" dirty="0"/>
                <a:t> </a:t>
              </a:r>
              <a:r>
                <a:rPr lang="en-US" sz="2500" dirty="0" err="1"/>
                <a:t>upit</a:t>
              </a:r>
              <a:endParaRPr lang="en-GB" sz="2500" dirty="0"/>
            </a:p>
          </p:txBody>
        </p:sp>
        <p:cxnSp>
          <p:nvCxnSpPr>
            <p:cNvPr id="82" name="AutoShape 10"/>
            <p:cNvCxnSpPr>
              <a:cxnSpLocks noChangeShapeType="1"/>
              <a:endCxn id="81" idx="2"/>
            </p:cNvCxnSpPr>
            <p:nvPr/>
          </p:nvCxnSpPr>
          <p:spPr bwMode="auto">
            <a:xfrm rot="16200000" flipV="1">
              <a:off x="1043287" y="1423233"/>
              <a:ext cx="483392" cy="28749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0" y="1643050"/>
              <a:ext cx="1643042" cy="107157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Primjer pretraživanja pomoću kolor histograma (još jedan)</a:t>
            </a:r>
            <a:endParaRPr lang="en-GB" dirty="0"/>
          </a:p>
        </p:txBody>
      </p:sp>
      <p:grpSp>
        <p:nvGrpSpPr>
          <p:cNvPr id="79" name="Group 78"/>
          <p:cNvGrpSpPr/>
          <p:nvPr/>
        </p:nvGrpSpPr>
        <p:grpSpPr>
          <a:xfrm>
            <a:off x="246062" y="1801835"/>
            <a:ext cx="8691563" cy="4841875"/>
            <a:chOff x="246062" y="1571625"/>
            <a:chExt cx="8691563" cy="4841875"/>
          </a:xfrm>
        </p:grpSpPr>
        <p:pic>
          <p:nvPicPr>
            <p:cNvPr id="6451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6062" y="1711325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747712" y="1577975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0" name="Rectangle 8"/>
            <p:cNvSpPr>
              <a:spLocks noChangeArrowheads="1"/>
            </p:cNvSpPr>
            <p:nvPr/>
          </p:nvSpPr>
          <p:spPr bwMode="auto">
            <a:xfrm>
              <a:off x="788987" y="2605088"/>
              <a:ext cx="76200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21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52600" y="1711325"/>
              <a:ext cx="114617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2255837" y="1577975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3" name="Rectangle 11"/>
            <p:cNvSpPr>
              <a:spLocks noChangeArrowheads="1"/>
            </p:cNvSpPr>
            <p:nvPr/>
          </p:nvSpPr>
          <p:spPr bwMode="auto">
            <a:xfrm>
              <a:off x="2185987" y="260508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0.12308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2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0725" y="1711325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3768725" y="1571625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6" name="Rectangle 14"/>
            <p:cNvSpPr>
              <a:spLocks noChangeArrowheads="1"/>
            </p:cNvSpPr>
            <p:nvPr/>
          </p:nvSpPr>
          <p:spPr bwMode="auto">
            <a:xfrm>
              <a:off x="3692525" y="260508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0.13292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27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73612" y="1711325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5299075" y="15779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9" name="Rectangle 17"/>
            <p:cNvSpPr>
              <a:spLocks noChangeArrowheads="1"/>
            </p:cNvSpPr>
            <p:nvPr/>
          </p:nvSpPr>
          <p:spPr bwMode="auto">
            <a:xfrm>
              <a:off x="5205412" y="260508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0.15503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3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80150" y="1711325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6805612" y="15779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55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6711950" y="260508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0.16251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33" name="Picture 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86687" y="1711325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4" name="Rectangle 22"/>
            <p:cNvSpPr>
              <a:spLocks noChangeArrowheads="1"/>
            </p:cNvSpPr>
            <p:nvPr/>
          </p:nvSpPr>
          <p:spPr bwMode="auto">
            <a:xfrm>
              <a:off x="8318500" y="157162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35" name="Rectangle 23"/>
            <p:cNvSpPr>
              <a:spLocks noChangeArrowheads="1"/>
            </p:cNvSpPr>
            <p:nvPr/>
          </p:nvSpPr>
          <p:spPr bwMode="auto">
            <a:xfrm>
              <a:off x="8220075" y="260508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0.16365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36" name="Picture 2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6062" y="2949575"/>
              <a:ext cx="1144588" cy="76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7" name="Rectangle 25"/>
            <p:cNvSpPr>
              <a:spLocks noChangeArrowheads="1"/>
            </p:cNvSpPr>
            <p:nvPr/>
          </p:nvSpPr>
          <p:spPr bwMode="auto">
            <a:xfrm>
              <a:off x="747712" y="2809875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322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38" name="Rectangle 26"/>
            <p:cNvSpPr>
              <a:spLocks noChangeArrowheads="1"/>
            </p:cNvSpPr>
            <p:nvPr/>
          </p:nvSpPr>
          <p:spPr bwMode="auto">
            <a:xfrm>
              <a:off x="677862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0.16382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39" name="Picture 2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52600" y="2949575"/>
              <a:ext cx="1146175" cy="76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0" name="Rectangle 28"/>
            <p:cNvSpPr>
              <a:spLocks noChangeArrowheads="1"/>
            </p:cNvSpPr>
            <p:nvPr/>
          </p:nvSpPr>
          <p:spPr bwMode="auto">
            <a:xfrm>
              <a:off x="2278062" y="28098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41" name="Rectangle 29"/>
            <p:cNvSpPr>
              <a:spLocks noChangeArrowheads="1"/>
            </p:cNvSpPr>
            <p:nvPr/>
          </p:nvSpPr>
          <p:spPr bwMode="auto">
            <a:xfrm>
              <a:off x="2185987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0.17647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42" name="Picture 3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60725" y="2944813"/>
              <a:ext cx="1150938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3" name="Rectangle 31"/>
            <p:cNvSpPr>
              <a:spLocks noChangeArrowheads="1"/>
            </p:cNvSpPr>
            <p:nvPr/>
          </p:nvSpPr>
          <p:spPr bwMode="auto">
            <a:xfrm>
              <a:off x="3790950" y="28098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44" name="Rectangle 32"/>
            <p:cNvSpPr>
              <a:spLocks noChangeArrowheads="1"/>
            </p:cNvSpPr>
            <p:nvPr/>
          </p:nvSpPr>
          <p:spPr bwMode="auto">
            <a:xfrm>
              <a:off x="3692525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0.17762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45" name="Picture 3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73612" y="2949575"/>
              <a:ext cx="1144588" cy="76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6" name="Rectangle 34"/>
            <p:cNvSpPr>
              <a:spLocks noChangeArrowheads="1"/>
            </p:cNvSpPr>
            <p:nvPr/>
          </p:nvSpPr>
          <p:spPr bwMode="auto">
            <a:xfrm>
              <a:off x="5299075" y="28098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62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47" name="Rectangle 35"/>
            <p:cNvSpPr>
              <a:spLocks noChangeArrowheads="1"/>
            </p:cNvSpPr>
            <p:nvPr/>
          </p:nvSpPr>
          <p:spPr bwMode="auto">
            <a:xfrm>
              <a:off x="5205412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0.18602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48" name="Picture 3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80150" y="2949575"/>
              <a:ext cx="1144588" cy="76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9" name="Rectangle 37"/>
            <p:cNvSpPr>
              <a:spLocks noChangeArrowheads="1"/>
            </p:cNvSpPr>
            <p:nvPr/>
          </p:nvSpPr>
          <p:spPr bwMode="auto">
            <a:xfrm>
              <a:off x="6805612" y="28098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50" name="Rectangle 38"/>
            <p:cNvSpPr>
              <a:spLocks noChangeArrowheads="1"/>
            </p:cNvSpPr>
            <p:nvPr/>
          </p:nvSpPr>
          <p:spPr bwMode="auto">
            <a:xfrm>
              <a:off x="6711950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0.18753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51" name="Picture 3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786687" y="2944813"/>
              <a:ext cx="1150938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2" name="Rectangle 40"/>
            <p:cNvSpPr>
              <a:spLocks noChangeArrowheads="1"/>
            </p:cNvSpPr>
            <p:nvPr/>
          </p:nvSpPr>
          <p:spPr bwMode="auto">
            <a:xfrm>
              <a:off x="8318500" y="28098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53" name="Rectangle 41"/>
            <p:cNvSpPr>
              <a:spLocks noChangeArrowheads="1"/>
            </p:cNvSpPr>
            <p:nvPr/>
          </p:nvSpPr>
          <p:spPr bwMode="auto">
            <a:xfrm>
              <a:off x="8220075" y="3843338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0.19933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54" name="Picture 4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27050" y="4130675"/>
              <a:ext cx="584200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5" name="Rectangle 43"/>
            <p:cNvSpPr>
              <a:spLocks noChangeArrowheads="1"/>
            </p:cNvSpPr>
            <p:nvPr/>
          </p:nvSpPr>
          <p:spPr bwMode="auto">
            <a:xfrm>
              <a:off x="771525" y="3995738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78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56" name="Rectangle 44"/>
            <p:cNvSpPr>
              <a:spLocks noChangeArrowheads="1"/>
            </p:cNvSpPr>
            <p:nvPr/>
          </p:nvSpPr>
          <p:spPr bwMode="auto">
            <a:xfrm>
              <a:off x="677862" y="5129213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0.20237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57" name="Picture 4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52600" y="4183063"/>
              <a:ext cx="114617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8" name="Rectangle 46"/>
            <p:cNvSpPr>
              <a:spLocks noChangeArrowheads="1"/>
            </p:cNvSpPr>
            <p:nvPr/>
          </p:nvSpPr>
          <p:spPr bwMode="auto">
            <a:xfrm>
              <a:off x="2255837" y="4048125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369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59" name="Rectangle 47"/>
            <p:cNvSpPr>
              <a:spLocks noChangeArrowheads="1"/>
            </p:cNvSpPr>
            <p:nvPr/>
          </p:nvSpPr>
          <p:spPr bwMode="auto">
            <a:xfrm>
              <a:off x="2185987" y="50768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0.20606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60" name="Picture 48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260725" y="4183063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61" name="Rectangle 49"/>
            <p:cNvSpPr>
              <a:spLocks noChangeArrowheads="1"/>
            </p:cNvSpPr>
            <p:nvPr/>
          </p:nvSpPr>
          <p:spPr bwMode="auto">
            <a:xfrm>
              <a:off x="3790950" y="40417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99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62" name="Rectangle 50"/>
            <p:cNvSpPr>
              <a:spLocks noChangeArrowheads="1"/>
            </p:cNvSpPr>
            <p:nvPr/>
          </p:nvSpPr>
          <p:spPr bwMode="auto">
            <a:xfrm>
              <a:off x="3692525" y="50768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0.20745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63" name="Picture 5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773612" y="4183063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64" name="Rectangle 52"/>
            <p:cNvSpPr>
              <a:spLocks noChangeArrowheads="1"/>
            </p:cNvSpPr>
            <p:nvPr/>
          </p:nvSpPr>
          <p:spPr bwMode="auto">
            <a:xfrm>
              <a:off x="5316537" y="4048125"/>
              <a:ext cx="76200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65" name="Rectangle 53"/>
            <p:cNvSpPr>
              <a:spLocks noChangeArrowheads="1"/>
            </p:cNvSpPr>
            <p:nvPr/>
          </p:nvSpPr>
          <p:spPr bwMode="auto">
            <a:xfrm>
              <a:off x="5205412" y="50768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0.21144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66" name="Picture 5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280150" y="4183063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67" name="Rectangle 55"/>
            <p:cNvSpPr>
              <a:spLocks noChangeArrowheads="1"/>
            </p:cNvSpPr>
            <p:nvPr/>
          </p:nvSpPr>
          <p:spPr bwMode="auto">
            <a:xfrm>
              <a:off x="6805612" y="404812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68" name="Rectangle 56"/>
            <p:cNvSpPr>
              <a:spLocks noChangeArrowheads="1"/>
            </p:cNvSpPr>
            <p:nvPr/>
          </p:nvSpPr>
          <p:spPr bwMode="auto">
            <a:xfrm>
              <a:off x="6711950" y="50768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0.21233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69" name="Picture 5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786687" y="4183063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70" name="Rectangle 58"/>
            <p:cNvSpPr>
              <a:spLocks noChangeArrowheads="1"/>
            </p:cNvSpPr>
            <p:nvPr/>
          </p:nvSpPr>
          <p:spPr bwMode="auto">
            <a:xfrm>
              <a:off x="8318500" y="4041775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71" name="Rectangle 59"/>
            <p:cNvSpPr>
              <a:spLocks noChangeArrowheads="1"/>
            </p:cNvSpPr>
            <p:nvPr/>
          </p:nvSpPr>
          <p:spPr bwMode="auto">
            <a:xfrm>
              <a:off x="8220075" y="50768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0.21286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72" name="Picture 6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6062" y="5414963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73" name="Rectangle 61"/>
            <p:cNvSpPr>
              <a:spLocks noChangeArrowheads="1"/>
            </p:cNvSpPr>
            <p:nvPr/>
          </p:nvSpPr>
          <p:spPr bwMode="auto">
            <a:xfrm>
              <a:off x="747712" y="5281613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315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74" name="Rectangle 62"/>
            <p:cNvSpPr>
              <a:spLocks noChangeArrowheads="1"/>
            </p:cNvSpPr>
            <p:nvPr/>
          </p:nvSpPr>
          <p:spPr bwMode="auto">
            <a:xfrm>
              <a:off x="677862" y="63087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0.21322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75" name="Picture 63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752600" y="5414963"/>
              <a:ext cx="114617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76" name="Rectangle 64"/>
            <p:cNvSpPr>
              <a:spLocks noChangeArrowheads="1"/>
            </p:cNvSpPr>
            <p:nvPr/>
          </p:nvSpPr>
          <p:spPr bwMode="auto">
            <a:xfrm>
              <a:off x="2278062" y="5281613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77" name="Rectangle 65"/>
            <p:cNvSpPr>
              <a:spLocks noChangeArrowheads="1"/>
            </p:cNvSpPr>
            <p:nvPr/>
          </p:nvSpPr>
          <p:spPr bwMode="auto">
            <a:xfrm>
              <a:off x="2185987" y="63087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0.21667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78" name="Picture 66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260725" y="5414963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79" name="Rectangle 67"/>
            <p:cNvSpPr>
              <a:spLocks noChangeArrowheads="1"/>
            </p:cNvSpPr>
            <p:nvPr/>
          </p:nvSpPr>
          <p:spPr bwMode="auto">
            <a:xfrm>
              <a:off x="3768725" y="5275263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80" name="Rectangle 68"/>
            <p:cNvSpPr>
              <a:spLocks noChangeArrowheads="1"/>
            </p:cNvSpPr>
            <p:nvPr/>
          </p:nvSpPr>
          <p:spPr bwMode="auto">
            <a:xfrm>
              <a:off x="3692525" y="63087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0.21855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81" name="Picture 6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773612" y="5414963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82" name="Rectangle 70"/>
            <p:cNvSpPr>
              <a:spLocks noChangeArrowheads="1"/>
            </p:cNvSpPr>
            <p:nvPr/>
          </p:nvSpPr>
          <p:spPr bwMode="auto">
            <a:xfrm>
              <a:off x="5275262" y="5281613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348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83" name="Rectangle 71"/>
            <p:cNvSpPr>
              <a:spLocks noChangeArrowheads="1"/>
            </p:cNvSpPr>
            <p:nvPr/>
          </p:nvSpPr>
          <p:spPr bwMode="auto">
            <a:xfrm>
              <a:off x="5222875" y="6308725"/>
              <a:ext cx="26828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0.2202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84" name="Picture 72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280150" y="5414963"/>
              <a:ext cx="114458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85" name="Rectangle 73"/>
            <p:cNvSpPr>
              <a:spLocks noChangeArrowheads="1"/>
            </p:cNvSpPr>
            <p:nvPr/>
          </p:nvSpPr>
          <p:spPr bwMode="auto">
            <a:xfrm>
              <a:off x="6781800" y="5281613"/>
              <a:ext cx="1635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86" name="Rectangle 74"/>
            <p:cNvSpPr>
              <a:spLocks noChangeArrowheads="1"/>
            </p:cNvSpPr>
            <p:nvPr/>
          </p:nvSpPr>
          <p:spPr bwMode="auto">
            <a:xfrm>
              <a:off x="6711950" y="63087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0.22392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587" name="Picture 75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786687" y="5414963"/>
              <a:ext cx="1150938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88" name="Rectangle 76"/>
            <p:cNvSpPr>
              <a:spLocks noChangeArrowheads="1"/>
            </p:cNvSpPr>
            <p:nvPr/>
          </p:nvSpPr>
          <p:spPr bwMode="auto">
            <a:xfrm>
              <a:off x="8318500" y="5275263"/>
              <a:ext cx="122238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89" name="Rectangle 77"/>
            <p:cNvSpPr>
              <a:spLocks noChangeArrowheads="1"/>
            </p:cNvSpPr>
            <p:nvPr/>
          </p:nvSpPr>
          <p:spPr bwMode="auto">
            <a:xfrm>
              <a:off x="8220075" y="6308725"/>
              <a:ext cx="315913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0.22457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-10160" y="1000108"/>
            <a:ext cx="1792602" cy="1816430"/>
            <a:chOff x="0" y="898190"/>
            <a:chExt cx="1792602" cy="1816430"/>
          </a:xfrm>
        </p:grpSpPr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224442" y="898190"/>
              <a:ext cx="1568160" cy="46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927" tIns="41464" rIns="82927" bIns="41464">
              <a:spAutoFit/>
            </a:bodyPr>
            <a:lstStyle/>
            <a:p>
              <a:pPr algn="ctr" defTabSz="828013">
                <a:spcBef>
                  <a:spcPct val="50000"/>
                </a:spcBef>
              </a:pPr>
              <a:r>
                <a:rPr lang="en-US" sz="2500" dirty="0" err="1"/>
                <a:t>Slika</a:t>
              </a:r>
              <a:r>
                <a:rPr lang="en-US" sz="2500" dirty="0"/>
                <a:t> </a:t>
              </a:r>
              <a:r>
                <a:rPr lang="en-US" sz="2500" dirty="0" err="1"/>
                <a:t>upit</a:t>
              </a:r>
              <a:endParaRPr lang="en-GB" sz="2500" dirty="0"/>
            </a:p>
          </p:txBody>
        </p:sp>
        <p:cxnSp>
          <p:nvCxnSpPr>
            <p:cNvPr id="82" name="AutoShape 10"/>
            <p:cNvCxnSpPr>
              <a:cxnSpLocks noChangeShapeType="1"/>
              <a:endCxn id="81" idx="2"/>
            </p:cNvCxnSpPr>
            <p:nvPr/>
          </p:nvCxnSpPr>
          <p:spPr bwMode="auto">
            <a:xfrm rot="16200000" flipV="1">
              <a:off x="997408" y="1377354"/>
              <a:ext cx="442434" cy="42020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0" y="1643050"/>
              <a:ext cx="1643042" cy="107157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61D8-805F-4659-8B74-076AE8F8CD1B}" type="slidenum">
              <a:rPr lang="en-US"/>
              <a:pPr/>
              <a:t>37</a:t>
            </a:fld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Tekstura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320" y="1404148"/>
            <a:ext cx="5477760" cy="4679051"/>
          </a:xfrm>
        </p:spPr>
        <p:txBody>
          <a:bodyPr/>
          <a:lstStyle/>
          <a:p>
            <a:pPr marL="534248" indent="-534248">
              <a:lnSpc>
                <a:spcPct val="90000"/>
              </a:lnSpc>
            </a:pPr>
            <a:r>
              <a:rPr lang="sr-Latn-CS" sz="2200" dirty="0"/>
              <a:t>Tekstura se odnosi na vizuelno obilježje koje je homogeno, ali homogenost ne potiče od jedne boje.</a:t>
            </a:r>
          </a:p>
          <a:p>
            <a:pPr marL="534248" indent="-534248">
              <a:lnSpc>
                <a:spcPct val="90000"/>
              </a:lnSpc>
            </a:pPr>
            <a:r>
              <a:rPr lang="sr-Latn-BA" sz="2200" dirty="0"/>
              <a:t>Obilježja teksture: periodičnost, usmjerenost, složenost (slučajnost), kontrast, uniformnost, gruboća, gustina...</a:t>
            </a:r>
            <a:r>
              <a:rPr lang="en-US" sz="2200" dirty="0"/>
              <a:t> </a:t>
            </a:r>
            <a:endParaRPr lang="sr-Latn-BA" sz="2200" dirty="0"/>
          </a:p>
          <a:p>
            <a:pPr marL="534248" indent="-534248">
              <a:lnSpc>
                <a:spcPct val="90000"/>
              </a:lnSpc>
            </a:pPr>
            <a:r>
              <a:rPr lang="sr-Latn-BA" sz="2200" dirty="0"/>
              <a:t>Percepcija teksture zavisi od skale</a:t>
            </a:r>
            <a:r>
              <a:rPr lang="sr-Latn-BA" sz="2200" dirty="0" smtClean="0"/>
              <a:t>.</a:t>
            </a:r>
          </a:p>
          <a:p>
            <a:pPr marL="534248" indent="-534248">
              <a:lnSpc>
                <a:spcPct val="90000"/>
              </a:lnSpc>
            </a:pPr>
            <a:r>
              <a:rPr lang="sr-Latn-BA" sz="2200" dirty="0" smtClean="0"/>
              <a:t>Tri grupe deskriptora</a:t>
            </a:r>
            <a:endParaRPr lang="en-GB" sz="2200" dirty="0" smtClean="0"/>
          </a:p>
          <a:p>
            <a:pPr marL="921614" lvl="1" indent="-465127">
              <a:lnSpc>
                <a:spcPct val="90000"/>
              </a:lnSpc>
              <a:buSzPct val="80000"/>
              <a:buFont typeface="Wingdings" pitchFamily="2" charset="2"/>
              <a:buAutoNum type="arabicPeriod"/>
            </a:pPr>
            <a:r>
              <a:rPr lang="sr-Latn-BA" sz="1800" dirty="0" smtClean="0"/>
              <a:t>Zasnovani na statistici: co-occurrence matrice, Tamurini deskriptori, Woldova dekompozicija</a:t>
            </a:r>
            <a:r>
              <a:rPr lang="en-US" sz="1800" dirty="0" smtClean="0"/>
              <a:t>…</a:t>
            </a:r>
            <a:endParaRPr lang="en-GB" sz="1800" dirty="0" smtClean="0"/>
          </a:p>
          <a:p>
            <a:pPr marL="921614" lvl="1" indent="-465127">
              <a:lnSpc>
                <a:spcPct val="90000"/>
              </a:lnSpc>
              <a:buSzPct val="80000"/>
              <a:buFont typeface="Wingdings" pitchFamily="2" charset="2"/>
              <a:buAutoNum type="arabicPeriod"/>
            </a:pPr>
            <a:r>
              <a:rPr lang="sr-Latn-BA" sz="1800" dirty="0" smtClean="0"/>
              <a:t>Zasnovani na transformacijama: DCT, Furije-Melinovi, polarni Furijeovi, Gaborovi, waveleti...</a:t>
            </a:r>
          </a:p>
          <a:p>
            <a:pPr marL="921614" lvl="1" indent="-465127">
              <a:lnSpc>
                <a:spcPct val="90000"/>
              </a:lnSpc>
              <a:buSzPct val="80000"/>
              <a:buFont typeface="Wingdings" pitchFamily="2" charset="2"/>
              <a:buAutoNum type="arabicPeriod"/>
            </a:pPr>
            <a:r>
              <a:rPr lang="sr-Latn-BA" sz="1800" dirty="0" smtClean="0"/>
              <a:t>Lokalni deskriptori: tekstoni, SIFT, HOG,...</a:t>
            </a:r>
            <a:endParaRPr lang="en-US" sz="1600" dirty="0"/>
          </a:p>
        </p:txBody>
      </p:sp>
      <p:pic>
        <p:nvPicPr>
          <p:cNvPr id="23561" name="Picture 9" descr="cig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600" y="1273094"/>
            <a:ext cx="1627200" cy="1631692"/>
          </a:xfrm>
          <a:prstGeom prst="rect">
            <a:avLst/>
          </a:prstGeom>
          <a:noFill/>
        </p:spPr>
      </p:pic>
      <p:pic>
        <p:nvPicPr>
          <p:cNvPr id="23562" name="Picture 10" descr="tra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5601" y="3092006"/>
            <a:ext cx="1645920" cy="1650413"/>
          </a:xfrm>
          <a:prstGeom prst="rect">
            <a:avLst/>
          </a:prstGeom>
          <a:noFill/>
        </p:spPr>
      </p:pic>
      <p:pic>
        <p:nvPicPr>
          <p:cNvPr id="23563" name="Picture 11" descr="br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601" y="4931078"/>
            <a:ext cx="1645920" cy="165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2D Gaborova funkcija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71924" cy="2185989"/>
          </a:xfrm>
        </p:spPr>
        <p:txBody>
          <a:bodyPr>
            <a:normAutofit fontScale="70000" lnSpcReduction="20000"/>
          </a:bodyPr>
          <a:lstStyle/>
          <a:p>
            <a:r>
              <a:rPr lang="sr-Latn-RS" dirty="0" smtClean="0"/>
              <a:t>Modeliranje receptivnih polja prostih ćelija u primarnom vizuelnom korteksu</a:t>
            </a:r>
          </a:p>
          <a:p>
            <a:r>
              <a:rPr lang="sr-Latn-RS" dirty="0" smtClean="0"/>
              <a:t>Minimizira proizvod neodređenosti u prostornom i frekvencijskom domenu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363607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643446"/>
            <a:ext cx="345858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169344"/>
            <a:ext cx="4305700" cy="568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Gaborova filtar banka</a:t>
            </a:r>
            <a:endParaRPr lang="en-GB" dirty="0"/>
          </a:p>
        </p:txBody>
      </p:sp>
      <p:pic>
        <p:nvPicPr>
          <p:cNvPr id="4" name="Content Placeholder 3" descr="gabor_bank.ep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2364" y="1600200"/>
            <a:ext cx="7299273" cy="49012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Pretraživanje pomoću tekstualnih upita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701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Gaborov deskriptor teksture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/>
          </a:bodyPr>
          <a:lstStyle/>
          <a:p>
            <a:r>
              <a:rPr lang="sr-Latn-RS" dirty="0" smtClean="0"/>
              <a:t>Slika se filtrira filtrima iz Gaborove filtar banke</a:t>
            </a:r>
          </a:p>
          <a:p>
            <a:endParaRPr lang="sr-Latn-RS" dirty="0" smtClean="0"/>
          </a:p>
          <a:p>
            <a:r>
              <a:rPr lang="sr-Latn-RS" dirty="0" smtClean="0"/>
              <a:t>Računaju se srednje vrijednosti i standardne devijacije odziva</a:t>
            </a:r>
          </a:p>
          <a:p>
            <a:endParaRPr lang="sr-Latn-RS" dirty="0" smtClean="0"/>
          </a:p>
          <a:p>
            <a:endParaRPr lang="sr-Latn-RS" dirty="0" smtClean="0"/>
          </a:p>
          <a:p>
            <a:r>
              <a:rPr lang="sr-Latn-RS" dirty="0" smtClean="0"/>
              <a:t>Deskriptor</a:t>
            </a:r>
          </a:p>
          <a:p>
            <a:r>
              <a:rPr lang="sr-Latn-RS" dirty="0" smtClean="0"/>
              <a:t>Mjera udaljenosti</a:t>
            </a:r>
          </a:p>
          <a:p>
            <a:endParaRPr lang="en-GB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0" y="2143116"/>
            <a:ext cx="3619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6088" y="3757623"/>
            <a:ext cx="31718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5143512"/>
            <a:ext cx="3638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5643578"/>
            <a:ext cx="42005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Kolekcija</a:t>
            </a:r>
            <a:r>
              <a:rPr lang="en-US" dirty="0" smtClean="0">
                <a:latin typeface="Arial" charset="0"/>
              </a:rPr>
              <a:t> aero-</a:t>
            </a:r>
            <a:r>
              <a:rPr lang="en-US" dirty="0" err="1" smtClean="0">
                <a:latin typeface="Arial" charset="0"/>
              </a:rPr>
              <a:t>slika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Banja</a:t>
            </a:r>
            <a:r>
              <a:rPr lang="en-US" dirty="0" smtClean="0">
                <a:latin typeface="Arial" charset="0"/>
              </a:rPr>
              <a:t> Luka</a:t>
            </a:r>
            <a:endParaRPr lang="sr-Latn-CS" dirty="0" smtClean="0">
              <a:latin typeface="Arial" charset="0"/>
            </a:endParaRP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85875"/>
            <a:ext cx="71628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Primjer</a:t>
            </a:r>
            <a:r>
              <a:rPr lang="en-US" dirty="0" smtClean="0"/>
              <a:t> </a:t>
            </a:r>
            <a:r>
              <a:rPr lang="en-US" dirty="0" err="1" smtClean="0"/>
              <a:t>pretra</a:t>
            </a:r>
            <a:r>
              <a:rPr lang="sr-Latn-BA" dirty="0" smtClean="0"/>
              <a:t>živanja pomoću Gaborovog deskriptora teksture</a:t>
            </a:r>
            <a:endParaRPr lang="en-US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257175" y="1516063"/>
            <a:ext cx="8531225" cy="5003801"/>
            <a:chOff x="257175" y="1516063"/>
            <a:chExt cx="8531225" cy="5003801"/>
          </a:xfrm>
        </p:grpSpPr>
        <p:pic>
          <p:nvPicPr>
            <p:cNvPr id="9523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3525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38" name="Rectangle 6"/>
            <p:cNvSpPr>
              <a:spLocks noChangeArrowheads="1"/>
            </p:cNvSpPr>
            <p:nvPr/>
          </p:nvSpPr>
          <p:spPr bwMode="auto">
            <a:xfrm>
              <a:off x="488950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kuce.blok48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39" name="Rectangle 7"/>
            <p:cNvSpPr>
              <a:spLocks noChangeArrowheads="1"/>
            </p:cNvSpPr>
            <p:nvPr/>
          </p:nvSpPr>
          <p:spPr bwMode="auto">
            <a:xfrm>
              <a:off x="671512" y="2663826"/>
              <a:ext cx="76200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4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0700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41" name="Rectangle 9"/>
            <p:cNvSpPr>
              <a:spLocks noChangeArrowheads="1"/>
            </p:cNvSpPr>
            <p:nvPr/>
          </p:nvSpPr>
          <p:spPr bwMode="auto">
            <a:xfrm>
              <a:off x="2014537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kuce.blok83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42" name="Rectangle 10"/>
            <p:cNvSpPr>
              <a:spLocks noChangeArrowheads="1"/>
            </p:cNvSpPr>
            <p:nvPr/>
          </p:nvSpPr>
          <p:spPr bwMode="auto">
            <a:xfrm>
              <a:off x="2103437" y="2663826"/>
              <a:ext cx="27146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9.1398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43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6287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44" name="Rectangle 12"/>
            <p:cNvSpPr>
              <a:spLocks noChangeArrowheads="1"/>
            </p:cNvSpPr>
            <p:nvPr/>
          </p:nvSpPr>
          <p:spPr bwMode="auto">
            <a:xfrm>
              <a:off x="3546475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kuce.blok49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45" name="Rectangle 13"/>
            <p:cNvSpPr>
              <a:spLocks noChangeArrowheads="1"/>
            </p:cNvSpPr>
            <p:nvPr/>
          </p:nvSpPr>
          <p:spPr bwMode="auto">
            <a:xfrm>
              <a:off x="3611562" y="26638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10.9907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4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48225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47" name="Rectangle 15"/>
            <p:cNvSpPr>
              <a:spLocks noChangeArrowheads="1"/>
            </p:cNvSpPr>
            <p:nvPr/>
          </p:nvSpPr>
          <p:spPr bwMode="auto">
            <a:xfrm>
              <a:off x="5073650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kuce.blok82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5143500" y="26638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11.1021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49" name="Picture 1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75400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50" name="Rectangle 18"/>
            <p:cNvSpPr>
              <a:spLocks noChangeArrowheads="1"/>
            </p:cNvSpPr>
            <p:nvPr/>
          </p:nvSpPr>
          <p:spPr bwMode="auto">
            <a:xfrm>
              <a:off x="6599237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51" name="Rectangle 19"/>
            <p:cNvSpPr>
              <a:spLocks noChangeArrowheads="1"/>
            </p:cNvSpPr>
            <p:nvPr/>
          </p:nvSpPr>
          <p:spPr bwMode="auto">
            <a:xfrm>
              <a:off x="6670675" y="26638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13.5429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52" name="Picture 2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00987" y="16525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53" name="Rectangle 21"/>
            <p:cNvSpPr>
              <a:spLocks noChangeArrowheads="1"/>
            </p:cNvSpPr>
            <p:nvPr/>
          </p:nvSpPr>
          <p:spPr bwMode="auto">
            <a:xfrm>
              <a:off x="8131175" y="15160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kuce.blok85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54" name="Rectangle 22"/>
            <p:cNvSpPr>
              <a:spLocks noChangeArrowheads="1"/>
            </p:cNvSpPr>
            <p:nvPr/>
          </p:nvSpPr>
          <p:spPr bwMode="auto">
            <a:xfrm>
              <a:off x="8196262" y="26638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13.5472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55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7175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56" name="Rectangle 24"/>
            <p:cNvSpPr>
              <a:spLocks noChangeArrowheads="1"/>
            </p:cNvSpPr>
            <p:nvPr/>
          </p:nvSpPr>
          <p:spPr bwMode="auto">
            <a:xfrm>
              <a:off x="488950" y="27638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57" name="Rectangle 25"/>
            <p:cNvSpPr>
              <a:spLocks noChangeArrowheads="1"/>
            </p:cNvSpPr>
            <p:nvPr/>
          </p:nvSpPr>
          <p:spPr bwMode="auto">
            <a:xfrm>
              <a:off x="558800" y="391795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13.7192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58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84350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59" name="Rectangle 27"/>
            <p:cNvSpPr>
              <a:spLocks noChangeArrowheads="1"/>
            </p:cNvSpPr>
            <p:nvPr/>
          </p:nvSpPr>
          <p:spPr bwMode="auto">
            <a:xfrm>
              <a:off x="2014537" y="27638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kuce.blok46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60" name="Rectangle 28"/>
            <p:cNvSpPr>
              <a:spLocks noChangeArrowheads="1"/>
            </p:cNvSpPr>
            <p:nvPr/>
          </p:nvSpPr>
          <p:spPr bwMode="auto">
            <a:xfrm>
              <a:off x="2103437" y="3917951"/>
              <a:ext cx="27146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14.126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61" name="Picture 2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16287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62" name="Rectangle 30"/>
            <p:cNvSpPr>
              <a:spLocks noChangeArrowheads="1"/>
            </p:cNvSpPr>
            <p:nvPr/>
          </p:nvSpPr>
          <p:spPr bwMode="auto">
            <a:xfrm>
              <a:off x="3541712" y="27638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kuce.blok81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63" name="Rectangle 31"/>
            <p:cNvSpPr>
              <a:spLocks noChangeArrowheads="1"/>
            </p:cNvSpPr>
            <p:nvPr/>
          </p:nvSpPr>
          <p:spPr bwMode="auto">
            <a:xfrm>
              <a:off x="3611562" y="391795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14.2107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64" name="Picture 3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1875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65" name="Rectangle 33"/>
            <p:cNvSpPr>
              <a:spLocks noChangeArrowheads="1"/>
            </p:cNvSpPr>
            <p:nvPr/>
          </p:nvSpPr>
          <p:spPr bwMode="auto">
            <a:xfrm>
              <a:off x="5073650" y="27638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kuce.blok50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66" name="Rectangle 34"/>
            <p:cNvSpPr>
              <a:spLocks noChangeArrowheads="1"/>
            </p:cNvSpPr>
            <p:nvPr/>
          </p:nvSpPr>
          <p:spPr bwMode="auto">
            <a:xfrm>
              <a:off x="5143500" y="391795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14.4245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67" name="Picture 3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369050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68" name="Rectangle 36"/>
            <p:cNvSpPr>
              <a:spLocks noChangeArrowheads="1"/>
            </p:cNvSpPr>
            <p:nvPr/>
          </p:nvSpPr>
          <p:spPr bwMode="auto">
            <a:xfrm>
              <a:off x="6575425" y="2763838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kuce.blok157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69" name="Rectangle 37"/>
            <p:cNvSpPr>
              <a:spLocks noChangeArrowheads="1"/>
            </p:cNvSpPr>
            <p:nvPr/>
          </p:nvSpPr>
          <p:spPr bwMode="auto">
            <a:xfrm>
              <a:off x="6688137" y="3917951"/>
              <a:ext cx="27146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14.468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70" name="Picture 3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900987" y="2900363"/>
              <a:ext cx="8874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71" name="Rectangle 39"/>
            <p:cNvSpPr>
              <a:spLocks noChangeArrowheads="1"/>
            </p:cNvSpPr>
            <p:nvPr/>
          </p:nvSpPr>
          <p:spPr bwMode="auto">
            <a:xfrm>
              <a:off x="8126412" y="27638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kuce.blok84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72" name="Rectangle 40"/>
            <p:cNvSpPr>
              <a:spLocks noChangeArrowheads="1"/>
            </p:cNvSpPr>
            <p:nvPr/>
          </p:nvSpPr>
          <p:spPr bwMode="auto">
            <a:xfrm>
              <a:off x="8196262" y="391795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14.5685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73" name="Picture 4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63525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74" name="Rectangle 42"/>
            <p:cNvSpPr>
              <a:spLocks noChangeArrowheads="1"/>
            </p:cNvSpPr>
            <p:nvPr/>
          </p:nvSpPr>
          <p:spPr bwMode="auto">
            <a:xfrm>
              <a:off x="488950" y="40179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75" name="Rectangle 43"/>
            <p:cNvSpPr>
              <a:spLocks noChangeArrowheads="1"/>
            </p:cNvSpPr>
            <p:nvPr/>
          </p:nvSpPr>
          <p:spPr bwMode="auto">
            <a:xfrm>
              <a:off x="558800" y="51657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14.5854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76" name="Picture 4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90700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77" name="Rectangle 45"/>
            <p:cNvSpPr>
              <a:spLocks noChangeArrowheads="1"/>
            </p:cNvSpPr>
            <p:nvPr/>
          </p:nvSpPr>
          <p:spPr bwMode="auto">
            <a:xfrm>
              <a:off x="2014537" y="40179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78" name="Rectangle 46"/>
            <p:cNvSpPr>
              <a:spLocks noChangeArrowheads="1"/>
            </p:cNvSpPr>
            <p:nvPr/>
          </p:nvSpPr>
          <p:spPr bwMode="auto">
            <a:xfrm>
              <a:off x="2085975" y="51657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17.9125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79" name="Picture 4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316287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80" name="Rectangle 48"/>
            <p:cNvSpPr>
              <a:spLocks noChangeArrowheads="1"/>
            </p:cNvSpPr>
            <p:nvPr/>
          </p:nvSpPr>
          <p:spPr bwMode="auto">
            <a:xfrm>
              <a:off x="3546475" y="40179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81" name="Rectangle 49"/>
            <p:cNvSpPr>
              <a:spLocks noChangeArrowheads="1"/>
            </p:cNvSpPr>
            <p:nvPr/>
          </p:nvSpPr>
          <p:spPr bwMode="auto">
            <a:xfrm>
              <a:off x="3611562" y="51657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18.9245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82" name="Picture 5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848225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83" name="Rectangle 51"/>
            <p:cNvSpPr>
              <a:spLocks noChangeArrowheads="1"/>
            </p:cNvSpPr>
            <p:nvPr/>
          </p:nvSpPr>
          <p:spPr bwMode="auto">
            <a:xfrm>
              <a:off x="5049837" y="4017963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kuce.blok119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84" name="Rectangle 52"/>
            <p:cNvSpPr>
              <a:spLocks noChangeArrowheads="1"/>
            </p:cNvSpPr>
            <p:nvPr/>
          </p:nvSpPr>
          <p:spPr bwMode="auto">
            <a:xfrm>
              <a:off x="5162550" y="5165726"/>
              <a:ext cx="27146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19.109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85" name="Picture 53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375400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86" name="Rectangle 54"/>
            <p:cNvSpPr>
              <a:spLocks noChangeArrowheads="1"/>
            </p:cNvSpPr>
            <p:nvPr/>
          </p:nvSpPr>
          <p:spPr bwMode="auto">
            <a:xfrm>
              <a:off x="6599237" y="4017963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kuce.blok75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87" name="Rectangle 55"/>
            <p:cNvSpPr>
              <a:spLocks noChangeArrowheads="1"/>
            </p:cNvSpPr>
            <p:nvPr/>
          </p:nvSpPr>
          <p:spPr bwMode="auto">
            <a:xfrm>
              <a:off x="6670675" y="51657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19.1489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88" name="Picture 56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900987" y="4154488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89" name="Rectangle 57"/>
            <p:cNvSpPr>
              <a:spLocks noChangeArrowheads="1"/>
            </p:cNvSpPr>
            <p:nvPr/>
          </p:nvSpPr>
          <p:spPr bwMode="auto">
            <a:xfrm>
              <a:off x="8108950" y="4017963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kuce.blok146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90" name="Rectangle 58"/>
            <p:cNvSpPr>
              <a:spLocks noChangeArrowheads="1"/>
            </p:cNvSpPr>
            <p:nvPr/>
          </p:nvSpPr>
          <p:spPr bwMode="auto">
            <a:xfrm>
              <a:off x="8196262" y="5165726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19.4101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91" name="Picture 59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3525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92" name="Rectangle 60"/>
            <p:cNvSpPr>
              <a:spLocks noChangeArrowheads="1"/>
            </p:cNvSpPr>
            <p:nvPr/>
          </p:nvSpPr>
          <p:spPr bwMode="auto">
            <a:xfrm>
              <a:off x="488950" y="52657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kuce.blok36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93" name="Rectangle 61"/>
            <p:cNvSpPr>
              <a:spLocks noChangeArrowheads="1"/>
            </p:cNvSpPr>
            <p:nvPr/>
          </p:nvSpPr>
          <p:spPr bwMode="auto">
            <a:xfrm>
              <a:off x="558800" y="641350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19.7623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94" name="Picture 6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790700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95" name="Rectangle 63"/>
            <p:cNvSpPr>
              <a:spLocks noChangeArrowheads="1"/>
            </p:cNvSpPr>
            <p:nvPr/>
          </p:nvSpPr>
          <p:spPr bwMode="auto">
            <a:xfrm>
              <a:off x="1990725" y="5265738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kuce.blok391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96" name="Rectangle 64"/>
            <p:cNvSpPr>
              <a:spLocks noChangeArrowheads="1"/>
            </p:cNvSpPr>
            <p:nvPr/>
          </p:nvSpPr>
          <p:spPr bwMode="auto">
            <a:xfrm>
              <a:off x="2085975" y="641350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19.9904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297" name="Picture 65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316287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98" name="Rectangle 66"/>
            <p:cNvSpPr>
              <a:spLocks noChangeArrowheads="1"/>
            </p:cNvSpPr>
            <p:nvPr/>
          </p:nvSpPr>
          <p:spPr bwMode="auto">
            <a:xfrm>
              <a:off x="3522662" y="5265738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299" name="Rectangle 67"/>
            <p:cNvSpPr>
              <a:spLocks noChangeArrowheads="1"/>
            </p:cNvSpPr>
            <p:nvPr/>
          </p:nvSpPr>
          <p:spPr bwMode="auto">
            <a:xfrm>
              <a:off x="3611562" y="641350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20.0001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300" name="Picture 6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848225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301" name="Rectangle 69"/>
            <p:cNvSpPr>
              <a:spLocks noChangeArrowheads="1"/>
            </p:cNvSpPr>
            <p:nvPr/>
          </p:nvSpPr>
          <p:spPr bwMode="auto">
            <a:xfrm>
              <a:off x="5091112" y="5265738"/>
              <a:ext cx="401638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302" name="Rectangle 70"/>
            <p:cNvSpPr>
              <a:spLocks noChangeArrowheads="1"/>
            </p:cNvSpPr>
            <p:nvPr/>
          </p:nvSpPr>
          <p:spPr bwMode="auto">
            <a:xfrm>
              <a:off x="5143500" y="641350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20.1534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303" name="Picture 71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375400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304" name="Rectangle 72"/>
            <p:cNvSpPr>
              <a:spLocks noChangeArrowheads="1"/>
            </p:cNvSpPr>
            <p:nvPr/>
          </p:nvSpPr>
          <p:spPr bwMode="auto">
            <a:xfrm>
              <a:off x="6575425" y="5265738"/>
              <a:ext cx="48577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kuce.blok156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305" name="Rectangle 73"/>
            <p:cNvSpPr>
              <a:spLocks noChangeArrowheads="1"/>
            </p:cNvSpPr>
            <p:nvPr/>
          </p:nvSpPr>
          <p:spPr bwMode="auto">
            <a:xfrm>
              <a:off x="6670675" y="6413501"/>
              <a:ext cx="314325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20.4646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306" name="Picture 74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900987" y="5402263"/>
              <a:ext cx="881063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307" name="Rectangle 75"/>
            <p:cNvSpPr>
              <a:spLocks noChangeArrowheads="1"/>
            </p:cNvSpPr>
            <p:nvPr/>
          </p:nvSpPr>
          <p:spPr bwMode="auto">
            <a:xfrm>
              <a:off x="8131175" y="5265738"/>
              <a:ext cx="44291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kuce.blok18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308" name="Rectangle 76"/>
            <p:cNvSpPr>
              <a:spLocks noChangeArrowheads="1"/>
            </p:cNvSpPr>
            <p:nvPr/>
          </p:nvSpPr>
          <p:spPr bwMode="auto">
            <a:xfrm>
              <a:off x="8215312" y="6413501"/>
              <a:ext cx="271463" cy="10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20.696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Primjer pretraživanja pomoću Gaborovog deskriptora teksture</a:t>
            </a:r>
            <a:endParaRPr lang="en-US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268287" y="1517650"/>
            <a:ext cx="8583613" cy="5048250"/>
            <a:chOff x="268287" y="1517650"/>
            <a:chExt cx="8583613" cy="5048250"/>
          </a:xfrm>
        </p:grpSpPr>
        <p:pic>
          <p:nvPicPr>
            <p:cNvPr id="8704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4637" y="1654175"/>
              <a:ext cx="885825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6" name="Rectangle 6"/>
            <p:cNvSpPr>
              <a:spLocks noChangeArrowheads="1"/>
            </p:cNvSpPr>
            <p:nvPr/>
          </p:nvSpPr>
          <p:spPr bwMode="auto">
            <a:xfrm>
              <a:off x="446087" y="1517650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rijeka.blok1597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47" name="Rectangle 7"/>
            <p:cNvSpPr>
              <a:spLocks noChangeArrowheads="1"/>
            </p:cNvSpPr>
            <p:nvPr/>
          </p:nvSpPr>
          <p:spPr bwMode="auto">
            <a:xfrm>
              <a:off x="684212" y="2673350"/>
              <a:ext cx="88900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48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9750" y="1654175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>
              <a:off x="2024062" y="1517650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njive.blok873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>
              <a:off x="2125662" y="2673350"/>
              <a:ext cx="3159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8.6145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51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6450" y="1654175"/>
              <a:ext cx="885825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2" name="Rectangle 12"/>
            <p:cNvSpPr>
              <a:spLocks noChangeArrowheads="1"/>
            </p:cNvSpPr>
            <p:nvPr/>
          </p:nvSpPr>
          <p:spPr bwMode="auto">
            <a:xfrm>
              <a:off x="3548062" y="1517650"/>
              <a:ext cx="58896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rijeka.blok854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53" name="Rectangle 13"/>
            <p:cNvSpPr>
              <a:spLocks noChangeArrowheads="1"/>
            </p:cNvSpPr>
            <p:nvPr/>
          </p:nvSpPr>
          <p:spPr bwMode="auto">
            <a:xfrm>
              <a:off x="3660775" y="2673350"/>
              <a:ext cx="3159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8.7538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54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87913" y="1654175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5078413" y="1517650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njive.blok1310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56" name="Rectangle 16"/>
            <p:cNvSpPr>
              <a:spLocks noChangeArrowheads="1"/>
            </p:cNvSpPr>
            <p:nvPr/>
          </p:nvSpPr>
          <p:spPr bwMode="auto">
            <a:xfrm>
              <a:off x="5227638" y="2673350"/>
              <a:ext cx="2619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8.889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57" name="Picture 1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3025" y="1654175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Rectangle 18"/>
            <p:cNvSpPr>
              <a:spLocks noChangeArrowheads="1"/>
            </p:cNvSpPr>
            <p:nvPr/>
          </p:nvSpPr>
          <p:spPr bwMode="auto">
            <a:xfrm>
              <a:off x="6596063" y="1517650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rijeka.blok1562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59" name="Rectangle 19"/>
            <p:cNvSpPr>
              <a:spLocks noChangeArrowheads="1"/>
            </p:cNvSpPr>
            <p:nvPr/>
          </p:nvSpPr>
          <p:spPr bwMode="auto">
            <a:xfrm>
              <a:off x="6738938" y="2673350"/>
              <a:ext cx="3159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9.1824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60" name="Picture 2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59725" y="1654175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61" name="Rectangle 21"/>
            <p:cNvSpPr>
              <a:spLocks noChangeArrowheads="1"/>
            </p:cNvSpPr>
            <p:nvPr/>
          </p:nvSpPr>
          <p:spPr bwMode="auto">
            <a:xfrm>
              <a:off x="8161338" y="1517650"/>
              <a:ext cx="58896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rijeka.blok343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62" name="Rectangle 22"/>
            <p:cNvSpPr>
              <a:spLocks noChangeArrowheads="1"/>
            </p:cNvSpPr>
            <p:nvPr/>
          </p:nvSpPr>
          <p:spPr bwMode="auto">
            <a:xfrm>
              <a:off x="8256588" y="2673350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10.3567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63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8287" y="2911475"/>
              <a:ext cx="8921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64" name="Rectangle 24"/>
            <p:cNvSpPr>
              <a:spLocks noChangeArrowheads="1"/>
            </p:cNvSpPr>
            <p:nvPr/>
          </p:nvSpPr>
          <p:spPr bwMode="auto">
            <a:xfrm>
              <a:off x="469900" y="2773363"/>
              <a:ext cx="58896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rijeka.blok445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65" name="Rectangle 25"/>
            <p:cNvSpPr>
              <a:spLocks noChangeArrowheads="1"/>
            </p:cNvSpPr>
            <p:nvPr/>
          </p:nvSpPr>
          <p:spPr bwMode="auto">
            <a:xfrm>
              <a:off x="571500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10.4523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66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03400" y="2911475"/>
              <a:ext cx="893763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67" name="Rectangle 27"/>
            <p:cNvSpPr>
              <a:spLocks noChangeArrowheads="1"/>
            </p:cNvSpPr>
            <p:nvPr/>
          </p:nvSpPr>
          <p:spPr bwMode="auto">
            <a:xfrm>
              <a:off x="2000250" y="2773363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njive.blok1308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68" name="Rectangle 28"/>
            <p:cNvSpPr>
              <a:spLocks noChangeArrowheads="1"/>
            </p:cNvSpPr>
            <p:nvPr/>
          </p:nvSpPr>
          <p:spPr bwMode="auto">
            <a:xfrm>
              <a:off x="2108200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11.2267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69" name="Picture 2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46450" y="2911475"/>
              <a:ext cx="8921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0" name="Rectangle 30"/>
            <p:cNvSpPr>
              <a:spLocks noChangeArrowheads="1"/>
            </p:cNvSpPr>
            <p:nvPr/>
          </p:nvSpPr>
          <p:spPr bwMode="auto">
            <a:xfrm>
              <a:off x="3536950" y="2773363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njive.blok1149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71" name="Rectangle 31"/>
            <p:cNvSpPr>
              <a:spLocks noChangeArrowheads="1"/>
            </p:cNvSpPr>
            <p:nvPr/>
          </p:nvSpPr>
          <p:spPr bwMode="auto">
            <a:xfrm>
              <a:off x="3643312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11.6346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72" name="Picture 3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81563" y="2911475"/>
              <a:ext cx="893763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3" name="Rectangle 33"/>
            <p:cNvSpPr>
              <a:spLocks noChangeArrowheads="1"/>
            </p:cNvSpPr>
            <p:nvPr/>
          </p:nvSpPr>
          <p:spPr bwMode="auto">
            <a:xfrm>
              <a:off x="5060950" y="2773363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rijeka.blok1217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74" name="Rectangle 34"/>
            <p:cNvSpPr>
              <a:spLocks noChangeArrowheads="1"/>
            </p:cNvSpPr>
            <p:nvPr/>
          </p:nvSpPr>
          <p:spPr bwMode="auto">
            <a:xfrm>
              <a:off x="5184775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11.6805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75" name="Picture 3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18263" y="2911475"/>
              <a:ext cx="8921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6" name="Rectangle 36"/>
            <p:cNvSpPr>
              <a:spLocks noChangeArrowheads="1"/>
            </p:cNvSpPr>
            <p:nvPr/>
          </p:nvSpPr>
          <p:spPr bwMode="auto">
            <a:xfrm>
              <a:off x="6637338" y="2773363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njive.blok908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77" name="Rectangle 37"/>
            <p:cNvSpPr>
              <a:spLocks noChangeArrowheads="1"/>
            </p:cNvSpPr>
            <p:nvPr/>
          </p:nvSpPr>
          <p:spPr bwMode="auto">
            <a:xfrm>
              <a:off x="6721475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11.9729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78" name="Picture 3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959725" y="2911475"/>
              <a:ext cx="8921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9" name="Rectangle 39"/>
            <p:cNvSpPr>
              <a:spLocks noChangeArrowheads="1"/>
            </p:cNvSpPr>
            <p:nvPr/>
          </p:nvSpPr>
          <p:spPr bwMode="auto">
            <a:xfrm>
              <a:off x="8174038" y="2773363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njive.blok468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80" name="Rectangle 40"/>
            <p:cNvSpPr>
              <a:spLocks noChangeArrowheads="1"/>
            </p:cNvSpPr>
            <p:nvPr/>
          </p:nvSpPr>
          <p:spPr bwMode="auto">
            <a:xfrm>
              <a:off x="8256588" y="3935413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12.1829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81" name="Picture 4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74637" y="4173538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82" name="Rectangle 42"/>
            <p:cNvSpPr>
              <a:spLocks noChangeArrowheads="1"/>
            </p:cNvSpPr>
            <p:nvPr/>
          </p:nvSpPr>
          <p:spPr bwMode="auto">
            <a:xfrm>
              <a:off x="446087" y="4035425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rijeka.blok1047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83" name="Rectangle 43"/>
            <p:cNvSpPr>
              <a:spLocks noChangeArrowheads="1"/>
            </p:cNvSpPr>
            <p:nvPr/>
          </p:nvSpPr>
          <p:spPr bwMode="auto">
            <a:xfrm>
              <a:off x="571500" y="5191125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12.2852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84" name="Picture 4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09750" y="4173538"/>
              <a:ext cx="887413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85" name="Rectangle 45"/>
            <p:cNvSpPr>
              <a:spLocks noChangeArrowheads="1"/>
            </p:cNvSpPr>
            <p:nvPr/>
          </p:nvSpPr>
          <p:spPr bwMode="auto">
            <a:xfrm>
              <a:off x="2000250" y="4035425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njive.blok1309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86" name="Rectangle 46"/>
            <p:cNvSpPr>
              <a:spLocks noChangeArrowheads="1"/>
            </p:cNvSpPr>
            <p:nvPr/>
          </p:nvSpPr>
          <p:spPr bwMode="auto">
            <a:xfrm>
              <a:off x="2149475" y="5191125"/>
              <a:ext cx="2619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12.37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87" name="Picture 4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346450" y="4173538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88" name="Rectangle 48"/>
            <p:cNvSpPr>
              <a:spLocks noChangeArrowheads="1"/>
            </p:cNvSpPr>
            <p:nvPr/>
          </p:nvSpPr>
          <p:spPr bwMode="auto">
            <a:xfrm>
              <a:off x="3565525" y="4035425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njive.blok803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89" name="Rectangle 49"/>
            <p:cNvSpPr>
              <a:spLocks noChangeArrowheads="1"/>
            </p:cNvSpPr>
            <p:nvPr/>
          </p:nvSpPr>
          <p:spPr bwMode="auto">
            <a:xfrm>
              <a:off x="3643312" y="5191125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12.4391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90" name="Picture 5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887913" y="4173538"/>
              <a:ext cx="887413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91" name="Rectangle 51"/>
            <p:cNvSpPr>
              <a:spLocks noChangeArrowheads="1"/>
            </p:cNvSpPr>
            <p:nvPr/>
          </p:nvSpPr>
          <p:spPr bwMode="auto">
            <a:xfrm>
              <a:off x="5078413" y="4035425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njive.blok1311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92" name="Rectangle 52"/>
            <p:cNvSpPr>
              <a:spLocks noChangeArrowheads="1"/>
            </p:cNvSpPr>
            <p:nvPr/>
          </p:nvSpPr>
          <p:spPr bwMode="auto">
            <a:xfrm>
              <a:off x="5184775" y="5191125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12.7714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93" name="Picture 53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423025" y="4173538"/>
              <a:ext cx="887413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94" name="Rectangle 54"/>
            <p:cNvSpPr>
              <a:spLocks noChangeArrowheads="1"/>
            </p:cNvSpPr>
            <p:nvPr/>
          </p:nvSpPr>
          <p:spPr bwMode="auto">
            <a:xfrm>
              <a:off x="6619875" y="4035425"/>
              <a:ext cx="58896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rijeka.blok619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6721475" y="5191125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12.8828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96" name="Picture 56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959725" y="4173538"/>
              <a:ext cx="887413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8137525" y="4035425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rijeka.blok1080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98" name="Rectangle 58"/>
            <p:cNvSpPr>
              <a:spLocks noChangeArrowheads="1"/>
            </p:cNvSpPr>
            <p:nvPr/>
          </p:nvSpPr>
          <p:spPr bwMode="auto">
            <a:xfrm>
              <a:off x="8256588" y="5191125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12.9002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099" name="Picture 59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74637" y="5429250"/>
              <a:ext cx="885825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00" name="Rectangle 60"/>
            <p:cNvSpPr>
              <a:spLocks noChangeArrowheads="1"/>
            </p:cNvSpPr>
            <p:nvPr/>
          </p:nvSpPr>
          <p:spPr bwMode="auto">
            <a:xfrm>
              <a:off x="488950" y="5292725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njive.blok944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01" name="Rectangle 61"/>
            <p:cNvSpPr>
              <a:spLocks noChangeArrowheads="1"/>
            </p:cNvSpPr>
            <p:nvPr/>
          </p:nvSpPr>
          <p:spPr bwMode="auto">
            <a:xfrm>
              <a:off x="571500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12.9803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102" name="Picture 6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809750" y="5429250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03" name="Rectangle 63"/>
            <p:cNvSpPr>
              <a:spLocks noChangeArrowheads="1"/>
            </p:cNvSpPr>
            <p:nvPr/>
          </p:nvSpPr>
          <p:spPr bwMode="auto">
            <a:xfrm>
              <a:off x="2024062" y="5292725"/>
              <a:ext cx="5603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njive.blok362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04" name="Rectangle 64"/>
            <p:cNvSpPr>
              <a:spLocks noChangeArrowheads="1"/>
            </p:cNvSpPr>
            <p:nvPr/>
          </p:nvSpPr>
          <p:spPr bwMode="auto">
            <a:xfrm>
              <a:off x="2108200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13.0354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105" name="Picture 65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346450" y="5429250"/>
              <a:ext cx="885825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06" name="Rectangle 66"/>
            <p:cNvSpPr>
              <a:spLocks noChangeArrowheads="1"/>
            </p:cNvSpPr>
            <p:nvPr/>
          </p:nvSpPr>
          <p:spPr bwMode="auto">
            <a:xfrm>
              <a:off x="3541712" y="5292725"/>
              <a:ext cx="60801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njive.blok1151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07" name="Rectangle 67"/>
            <p:cNvSpPr>
              <a:spLocks noChangeArrowheads="1"/>
            </p:cNvSpPr>
            <p:nvPr/>
          </p:nvSpPr>
          <p:spPr bwMode="auto">
            <a:xfrm>
              <a:off x="3643312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13.1074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108" name="Picture 6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887913" y="5429250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09" name="Rectangle 69"/>
            <p:cNvSpPr>
              <a:spLocks noChangeArrowheads="1"/>
            </p:cNvSpPr>
            <p:nvPr/>
          </p:nvSpPr>
          <p:spPr bwMode="auto">
            <a:xfrm>
              <a:off x="5060950" y="5292725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rijeka.blok1318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10" name="Rectangle 70"/>
            <p:cNvSpPr>
              <a:spLocks noChangeArrowheads="1"/>
            </p:cNvSpPr>
            <p:nvPr/>
          </p:nvSpPr>
          <p:spPr bwMode="auto">
            <a:xfrm>
              <a:off x="5184775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13.1574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111" name="Picture 71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423025" y="5429250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12" name="Rectangle 72"/>
            <p:cNvSpPr>
              <a:spLocks noChangeArrowheads="1"/>
            </p:cNvSpPr>
            <p:nvPr/>
          </p:nvSpPr>
          <p:spPr bwMode="auto">
            <a:xfrm>
              <a:off x="6619875" y="5292725"/>
              <a:ext cx="588963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rijeka.blok411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13" name="Rectangle 73"/>
            <p:cNvSpPr>
              <a:spLocks noChangeArrowheads="1"/>
            </p:cNvSpPr>
            <p:nvPr/>
          </p:nvSpPr>
          <p:spPr bwMode="auto">
            <a:xfrm>
              <a:off x="6721475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13.1576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7114" name="Picture 74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959725" y="5429250"/>
              <a:ext cx="887413" cy="88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115" name="Rectangle 75"/>
            <p:cNvSpPr>
              <a:spLocks noChangeArrowheads="1"/>
            </p:cNvSpPr>
            <p:nvPr/>
          </p:nvSpPr>
          <p:spPr bwMode="auto">
            <a:xfrm>
              <a:off x="8137525" y="5292725"/>
              <a:ext cx="6365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rijeka.blok1393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116" name="Rectangle 76"/>
            <p:cNvSpPr>
              <a:spLocks noChangeArrowheads="1"/>
            </p:cNvSpPr>
            <p:nvPr/>
          </p:nvSpPr>
          <p:spPr bwMode="auto">
            <a:xfrm>
              <a:off x="8256588" y="6446838"/>
              <a:ext cx="36353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13.2394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1FAD-F50E-492D-A5CA-683F3F0824FC}" type="slidenum">
              <a:rPr lang="en-US"/>
              <a:pPr/>
              <a:t>44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/>
              <a:t>Oblik</a:t>
            </a: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920" y="1600009"/>
            <a:ext cx="4043520" cy="45307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BA" dirty="0"/>
              <a:t>Veoma diskriminativno obilježje zato što je na višem nivou apstrakcije od boje i teksture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sr-Latn-BA" dirty="0"/>
              <a:t>Teško izračunavanje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sr-Latn-BA" dirty="0"/>
              <a:t>Zahtjeva segmentaciju slike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3-D </a:t>
            </a:r>
            <a:r>
              <a:rPr lang="sr-Latn-BA" dirty="0"/>
              <a:t>objekat se na razne načine može projicirati u 2-D oblik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571200" y="4562399"/>
            <a:ext cx="5076000" cy="1504958"/>
            <a:chOff x="2480" y="3168"/>
            <a:chExt cx="3525" cy="1045"/>
          </a:xfrm>
        </p:grpSpPr>
        <p:graphicFrame>
          <p:nvGraphicFramePr>
            <p:cNvPr id="120832" name="Object 0"/>
            <p:cNvGraphicFramePr>
              <a:graphicFrameLocks noChangeAspect="1"/>
            </p:cNvGraphicFramePr>
            <p:nvPr/>
          </p:nvGraphicFramePr>
          <p:xfrm>
            <a:off x="3216" y="3168"/>
            <a:ext cx="1584" cy="1045"/>
          </p:xfrm>
          <a:graphic>
            <a:graphicData uri="http://schemas.openxmlformats.org/presentationml/2006/ole">
              <p:oleObj spid="_x0000_s70658" name="Image" r:id="rId4" imgW="3430992" imgH="2261913" progId="">
                <p:embed/>
              </p:oleObj>
            </a:graphicData>
          </a:graphic>
        </p:graphicFrame>
        <p:graphicFrame>
          <p:nvGraphicFramePr>
            <p:cNvPr id="120833" name="Object 1"/>
            <p:cNvGraphicFramePr>
              <a:graphicFrameLocks noChangeAspect="1"/>
            </p:cNvGraphicFramePr>
            <p:nvPr/>
          </p:nvGraphicFramePr>
          <p:xfrm>
            <a:off x="5088" y="3168"/>
            <a:ext cx="917" cy="1008"/>
          </p:xfrm>
          <a:graphic>
            <a:graphicData uri="http://schemas.openxmlformats.org/presentationml/2006/ole">
              <p:oleObj spid="_x0000_s70659" name="Image" r:id="rId5" imgW="2300035" imgH="2528768" progId="">
                <p:embed/>
              </p:oleObj>
            </a:graphicData>
          </a:graphic>
        </p:graphicFrame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2480" y="3647"/>
              <a:ext cx="628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000321" y="830968"/>
            <a:ext cx="3739680" cy="3408837"/>
            <a:chOff x="2778" y="577"/>
            <a:chExt cx="2597" cy="2367"/>
          </a:xfrm>
        </p:grpSpPr>
        <p:pic>
          <p:nvPicPr>
            <p:cNvPr id="25614" name="Picture 14" descr="50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96" y="577"/>
              <a:ext cx="1679" cy="1120"/>
            </a:xfrm>
            <a:prstGeom prst="rect">
              <a:avLst/>
            </a:prstGeom>
            <a:noFill/>
          </p:spPr>
        </p:pic>
        <p:pic>
          <p:nvPicPr>
            <p:cNvPr id="25615" name="Picture 15" descr="seg50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96" y="1825"/>
              <a:ext cx="1679" cy="1119"/>
            </a:xfrm>
            <a:prstGeom prst="rect">
              <a:avLst/>
            </a:prstGeom>
            <a:noFill/>
          </p:spPr>
        </p:pic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778" y="2331"/>
              <a:ext cx="84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BEB-8D95-48CA-A481-63B54130FB10}" type="slidenum">
              <a:rPr lang="en-US"/>
              <a:pPr/>
              <a:t>45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/>
              <a:t>Oblik</a:t>
            </a:r>
            <a:r>
              <a:rPr lang="en-US"/>
              <a:t> (</a:t>
            </a:r>
            <a:r>
              <a:rPr lang="sr-Latn-BA"/>
              <a:t>nastavak</a:t>
            </a:r>
            <a:r>
              <a:rPr lang="en-US"/>
              <a:t>)</a:t>
            </a:r>
            <a:endParaRPr lang="en-GB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10" tIns="45706" rIns="91410" bIns="45706"/>
          <a:lstStyle/>
          <a:p>
            <a:r>
              <a:rPr lang="sr-Latn-BA" sz="2900" dirty="0"/>
              <a:t>Nijedan opis oblika u potpunosti ne pokriva sve aspekte</a:t>
            </a:r>
          </a:p>
          <a:p>
            <a:r>
              <a:rPr lang="sr-Latn-BA" sz="2900" dirty="0"/>
              <a:t>Dvije grupe deskriptora</a:t>
            </a:r>
            <a:endParaRPr lang="en-US" sz="2900" dirty="0"/>
          </a:p>
          <a:p>
            <a:pPr lvl="1"/>
            <a:r>
              <a:rPr lang="sr-Latn-BA" sz="2600" dirty="0"/>
              <a:t>Zasnovani na rubu: lančani kodovi, Furijeovi deskriptori, kurvatura na različitim skalama...</a:t>
            </a:r>
          </a:p>
          <a:p>
            <a:pPr lvl="1"/>
            <a:r>
              <a:rPr lang="sr-Latn-BA" sz="2600" dirty="0"/>
              <a:t>Zasnovani na regionu: elongacija, kompaktnost, invarijante momenata, ugaona radijalna transformacija</a:t>
            </a:r>
            <a:r>
              <a:rPr lang="en-US" sz="2600" dirty="0"/>
              <a:t>…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88A06-32A0-4FF7-9B61-B76A4048B0A3}" type="slidenum">
              <a:rPr lang="en-US"/>
              <a:pPr/>
              <a:t>46</a:t>
            </a:fld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801" y="37444"/>
            <a:ext cx="8638560" cy="1447352"/>
          </a:xfrm>
        </p:spPr>
        <p:txBody>
          <a:bodyPr/>
          <a:lstStyle/>
          <a:p>
            <a:r>
              <a:rPr lang="sr-Latn-BA"/>
              <a:t>Primjer pretraživanja korištenjem Furijeovih deskriptora oblika</a:t>
            </a:r>
            <a:endParaRPr lang="en-GB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979200" y="1860676"/>
            <a:ext cx="1728000" cy="117372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119360" y="1339341"/>
            <a:ext cx="1792800" cy="47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algn="ctr" defTabSz="828013">
              <a:spcBef>
                <a:spcPct val="50000"/>
              </a:spcBef>
            </a:pPr>
            <a:r>
              <a:rPr lang="sr-Latn-BA" sz="2500" dirty="0"/>
              <a:t>Slika upit</a:t>
            </a:r>
            <a:endParaRPr lang="en-GB" sz="2500" dirty="0"/>
          </a:p>
        </p:txBody>
      </p:sp>
      <p:cxnSp>
        <p:nvCxnSpPr>
          <p:cNvPr id="26632" name="AutoShape 8"/>
          <p:cNvCxnSpPr>
            <a:cxnSpLocks noChangeShapeType="1"/>
            <a:stCxn id="26630" idx="7"/>
            <a:endCxn id="26631" idx="1"/>
          </p:cNvCxnSpPr>
          <p:nvPr/>
        </p:nvCxnSpPr>
        <p:spPr bwMode="auto">
          <a:xfrm flipV="1">
            <a:off x="2453760" y="1575525"/>
            <a:ext cx="4665600" cy="44356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graphicFrame>
        <p:nvGraphicFramePr>
          <p:cNvPr id="26638" name="Object 14"/>
          <p:cNvGraphicFramePr>
            <a:graphicFrameLocks noChangeAspect="1"/>
          </p:cNvGraphicFramePr>
          <p:nvPr/>
        </p:nvGraphicFramePr>
        <p:xfrm>
          <a:off x="1232641" y="1860676"/>
          <a:ext cx="6680160" cy="4941159"/>
        </p:xfrm>
        <a:graphic>
          <a:graphicData uri="http://schemas.openxmlformats.org/presentationml/2006/ole">
            <p:oleObj spid="_x0000_s71682" name="CorelDRAW" r:id="rId3" imgW="8154360" imgH="61642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BA" dirty="0" smtClean="0"/>
              <a:t>Uključivanje prostornog rasporeda vizuelnih elemenata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Reprezentacija slike prostornim rasporedom boja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BA" dirty="0" smtClean="0"/>
              <a:t>Slika se dijeli na pravougaonike određene veličine</a:t>
            </a:r>
          </a:p>
          <a:p>
            <a:r>
              <a:rPr lang="sr-Latn-BA" dirty="0" smtClean="0"/>
              <a:t>Za svaki pravougaonik se računa prosječna boja</a:t>
            </a:r>
          </a:p>
          <a:p>
            <a:r>
              <a:rPr lang="sr-Latn-BA" dirty="0" smtClean="0"/>
              <a:t>Dobija se prostorni raspored boja</a:t>
            </a:r>
          </a:p>
          <a:p>
            <a:r>
              <a:rPr lang="sr-Latn-BA" dirty="0" smtClean="0"/>
              <a:t>U nekim slučajevima fiksirani raspored vizuelnih elemenata je dobar, a u nekim baš i nije.</a:t>
            </a:r>
          </a:p>
          <a:p>
            <a:endParaRPr lang="en-US" dirty="0"/>
          </a:p>
        </p:txBody>
      </p:sp>
      <p:pic>
        <p:nvPicPr>
          <p:cNvPr id="8" name="Content Placeholder 7" descr="102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017690" y="1600200"/>
            <a:ext cx="3293270" cy="2195513"/>
          </a:xfrm>
        </p:spPr>
      </p:pic>
      <p:pic>
        <p:nvPicPr>
          <p:cNvPr id="11" name="Content Placeholder 10" descr="avg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5016500" y="3933825"/>
            <a:ext cx="3295650" cy="21971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Primjer pretraživanja korištenjem prostornog rasporeda boja</a:t>
            </a:r>
            <a:endParaRPr lang="en-US" dirty="0"/>
          </a:p>
        </p:txBody>
      </p:sp>
      <p:pic>
        <p:nvPicPr>
          <p:cNvPr id="64" name="Picture 63" descr="re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588"/>
            <a:ext cx="9144000" cy="50951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Latn-BA" dirty="0" smtClean="0">
                <a:latin typeface="Calibri" charset="0"/>
                <a:ea typeface="ＭＳ Ｐゴシック" charset="0"/>
                <a:cs typeface="ＭＳ Ｐゴシック" charset="0"/>
              </a:rPr>
              <a:t>Pretraživanje korišćenjem tekstualnih informacija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7827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sr-Latn-BA" sz="2400" dirty="0" smtClean="0">
                <a:latin typeface="Calibri" charset="0"/>
                <a:ea typeface="ＭＳ Ｐゴシック" charset="0"/>
                <a:cs typeface="ＭＳ Ｐゴシック" charset="0"/>
              </a:rPr>
              <a:t>Slikama je često pridružen tekst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sr-Latn-BA" sz="2400" dirty="0" smtClean="0">
                <a:latin typeface="Calibri" charset="0"/>
                <a:ea typeface="ＭＳ Ｐゴシック" charset="0"/>
                <a:cs typeface="ＭＳ Ｐゴシック" charset="0"/>
              </a:rPr>
              <a:t>Analizirati riječi koje se nalaze u blizini slike i koje su povezane sa slikom (naslov, linkovi, itd.)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sr-Latn-BA" sz="2400" dirty="0" smtClean="0">
                <a:latin typeface="Calibri" charset="0"/>
                <a:ea typeface="ＭＳ Ｐゴシック" charset="0"/>
                <a:cs typeface="ＭＳ Ｐゴシック" charset="0"/>
              </a:rPr>
              <a:t>Za zadati tekstualni upit vratiti slike korišćenjem standardnog tekstualnog pretraživanja teksta povezanog sa slikom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9" name="Picture 12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31913"/>
            <a:ext cx="534352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Još jedan primjer pretraživanja korištenjem prostornog rasporeda boja</a:t>
            </a:r>
            <a:endParaRPr lang="en-US" dirty="0"/>
          </a:p>
        </p:txBody>
      </p:sp>
      <p:pic>
        <p:nvPicPr>
          <p:cNvPr id="4" name="Picture 3" descr="re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612"/>
            <a:ext cx="9144000" cy="491913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Ivice</a:t>
            </a:r>
            <a:endParaRPr lang="en-US" dirty="0"/>
          </a:p>
        </p:txBody>
      </p:sp>
      <p:pic>
        <p:nvPicPr>
          <p:cNvPr id="5" name="Content Placeholder 4" descr="gsbus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2430" y="1571612"/>
            <a:ext cx="2626452" cy="1750968"/>
          </a:xfrm>
        </p:spPr>
      </p:pic>
      <p:pic>
        <p:nvPicPr>
          <p:cNvPr id="7" name="Picture 6" descr="xb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9" y="1572296"/>
            <a:ext cx="2624400" cy="1749600"/>
          </a:xfrm>
          <a:prstGeom prst="rect">
            <a:avLst/>
          </a:prstGeom>
        </p:spPr>
      </p:pic>
      <p:pic>
        <p:nvPicPr>
          <p:cNvPr id="8" name="Picture 7" descr="yb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9" y="4037328"/>
            <a:ext cx="2624400" cy="1749600"/>
          </a:xfrm>
          <a:prstGeom prst="rect">
            <a:avLst/>
          </a:prstGeom>
        </p:spPr>
      </p:pic>
      <p:pic>
        <p:nvPicPr>
          <p:cNvPr id="10" name="Content Placeholder 4" descr="gsbus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4037328"/>
            <a:ext cx="2624400" cy="1749600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468694" y="1816065"/>
          <a:ext cx="2103438" cy="1262063"/>
        </p:xfrm>
        <a:graphic>
          <a:graphicData uri="http://schemas.openxmlformats.org/presentationml/2006/ole">
            <p:oleObj spid="_x0000_s72706" name="Equation" r:id="rId6" imgW="761760" imgH="457200" progId="Equation.DSMT4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328997" y="4560497"/>
          <a:ext cx="2528887" cy="703262"/>
        </p:xfrm>
        <a:graphic>
          <a:graphicData uri="http://schemas.openxmlformats.org/presentationml/2006/ole">
            <p:oleObj spid="_x0000_s72707" name="Equation" r:id="rId7" imgW="914400" imgH="253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Ivice</a:t>
            </a:r>
            <a:endParaRPr lang="en-US" dirty="0"/>
          </a:p>
        </p:txBody>
      </p:sp>
      <p:pic>
        <p:nvPicPr>
          <p:cNvPr id="7" name="Content Placeholder 5" descr="gradb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28" y="1285860"/>
            <a:ext cx="3657600" cy="2438400"/>
          </a:xfrm>
          <a:prstGeom prst="rect">
            <a:avLst/>
          </a:prstGeom>
        </p:spPr>
      </p:pic>
      <p:pic>
        <p:nvPicPr>
          <p:cNvPr id="8" name="Picture 7" descr="xb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2" y="4031469"/>
            <a:ext cx="3657600" cy="2438400"/>
          </a:xfrm>
          <a:prstGeom prst="rect">
            <a:avLst/>
          </a:prstGeom>
        </p:spPr>
      </p:pic>
      <p:pic>
        <p:nvPicPr>
          <p:cNvPr id="9" name="Picture 8" descr="yb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28" y="4031469"/>
            <a:ext cx="3657600" cy="2438400"/>
          </a:xfrm>
          <a:prstGeom prst="rect">
            <a:avLst/>
          </a:prstGeom>
        </p:spPr>
      </p:pic>
      <p:pic>
        <p:nvPicPr>
          <p:cNvPr id="10" name="Content Placeholder 4" descr="gsbus.jp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5772" y="1276352"/>
            <a:ext cx="3657600" cy="24384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Lokalne energije ivica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BA" dirty="0" smtClean="0"/>
              <a:t>Gradijentna slika se dijeli na blokove određene veličine</a:t>
            </a:r>
          </a:p>
          <a:p>
            <a:r>
              <a:rPr lang="sr-Latn-BA" dirty="0" smtClean="0"/>
              <a:t>U svakom bloku se izračunava energija ivica</a:t>
            </a:r>
          </a:p>
          <a:p>
            <a:r>
              <a:rPr lang="sr-Latn-BA" dirty="0" smtClean="0"/>
              <a:t>Dobija se prostorni raspored energija ivica</a:t>
            </a:r>
          </a:p>
          <a:p>
            <a:r>
              <a:rPr lang="sr-Latn-BA" dirty="0" smtClean="0"/>
              <a:t>Kada je ova reprezentacija dobra?</a:t>
            </a:r>
            <a:endParaRPr lang="en-US" dirty="0"/>
          </a:p>
        </p:txBody>
      </p:sp>
      <p:pic>
        <p:nvPicPr>
          <p:cNvPr id="7" name="Content Placeholder 6" descr="gsbu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17690" y="1600200"/>
            <a:ext cx="3293270" cy="2195513"/>
          </a:xfrm>
        </p:spPr>
      </p:pic>
      <p:pic>
        <p:nvPicPr>
          <p:cNvPr id="8" name="Content Placeholder 7" descr="edgeenergy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016500" y="3933825"/>
            <a:ext cx="3295650" cy="21971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Primjer pretraživanja korištenjem prostornog rasporeda energija ivica</a:t>
            </a:r>
            <a:endParaRPr lang="en-US" dirty="0"/>
          </a:p>
        </p:txBody>
      </p:sp>
      <p:pic>
        <p:nvPicPr>
          <p:cNvPr id="4" name="Content Placeholder 3" descr="re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9570"/>
            <a:ext cx="9144000" cy="4919134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Ali...</a:t>
            </a:r>
            <a:br>
              <a:rPr lang="sr-Latn-BA" dirty="0" smtClean="0"/>
            </a:br>
            <a:r>
              <a:rPr lang="sr-Latn-BA" dirty="0" smtClean="0"/>
              <a:t>Prostorni raspored boja</a:t>
            </a:r>
            <a:endParaRPr lang="en-US" dirty="0"/>
          </a:p>
        </p:txBody>
      </p:sp>
      <p:pic>
        <p:nvPicPr>
          <p:cNvPr id="4" name="Content Placeholder 3" descr="rezcol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805" t="3006" r="8333" b="5088"/>
          <a:stretch>
            <a:fillRect/>
          </a:stretch>
        </p:blipFill>
        <p:spPr>
          <a:xfrm>
            <a:off x="0" y="1503316"/>
            <a:ext cx="9144000" cy="5068956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Slično...</a:t>
            </a:r>
            <a:br>
              <a:rPr lang="sr-Latn-BA" dirty="0" smtClean="0"/>
            </a:br>
            <a:r>
              <a:rPr lang="sr-Latn-BA" dirty="0" smtClean="0"/>
              <a:t>Prostorni raspored energija ivica</a:t>
            </a:r>
            <a:endParaRPr lang="en-US" dirty="0"/>
          </a:p>
        </p:txBody>
      </p:sp>
      <p:pic>
        <p:nvPicPr>
          <p:cNvPr id="4" name="Content Placeholder 3" descr="rezed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805" t="3006" r="8333" b="3286"/>
          <a:stretch>
            <a:fillRect/>
          </a:stretch>
        </p:blipFill>
        <p:spPr>
          <a:xfrm>
            <a:off x="0" y="1500174"/>
            <a:ext cx="9144000" cy="5168348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E64A-9AA8-4E4D-B6A4-0612A43FBBDA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801" y="37444"/>
            <a:ext cx="8638560" cy="1447352"/>
          </a:xfrm>
        </p:spPr>
        <p:txBody>
          <a:bodyPr/>
          <a:lstStyle/>
          <a:p>
            <a:r>
              <a:rPr lang="sr-Latn-BA"/>
              <a:t>Performanse sistema za pretraživanje baza slika</a:t>
            </a:r>
            <a:endParaRPr lang="en-GB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1" y="1600009"/>
            <a:ext cx="8229600" cy="1787227"/>
          </a:xfrm>
        </p:spPr>
        <p:txBody>
          <a:bodyPr>
            <a:normAutofit fontScale="85000" lnSpcReduction="20000"/>
          </a:bodyPr>
          <a:lstStyle/>
          <a:p>
            <a:r>
              <a:rPr lang="sr-Latn-BA" dirty="0"/>
              <a:t>Referentna kolekcija slika</a:t>
            </a:r>
          </a:p>
          <a:p>
            <a:r>
              <a:rPr lang="en-US" dirty="0" err="1" smtClean="0"/>
              <a:t>Skup</a:t>
            </a:r>
            <a:r>
              <a:rPr lang="en-US" dirty="0" smtClean="0"/>
              <a:t> </a:t>
            </a:r>
            <a:r>
              <a:rPr lang="en-US" dirty="0" err="1" smtClean="0"/>
              <a:t>upita</a:t>
            </a:r>
            <a:endParaRPr lang="en-US" dirty="0" smtClean="0"/>
          </a:p>
          <a:p>
            <a:r>
              <a:rPr lang="sr-Latn-BA" dirty="0" smtClean="0"/>
              <a:t>Ocjen</a:t>
            </a:r>
            <a:r>
              <a:rPr lang="en-US" dirty="0" smtClean="0"/>
              <a:t>e</a:t>
            </a:r>
            <a:r>
              <a:rPr lang="sr-Latn-BA" dirty="0" smtClean="0"/>
              <a:t> </a:t>
            </a:r>
            <a:r>
              <a:rPr lang="sr-Latn-BA" dirty="0"/>
              <a:t>relevantnosti slika za različite upite</a:t>
            </a:r>
            <a:endParaRPr lang="en-US" dirty="0"/>
          </a:p>
          <a:p>
            <a:r>
              <a:rPr lang="en-US" dirty="0" err="1"/>
              <a:t>Mjere</a:t>
            </a:r>
            <a:r>
              <a:rPr lang="en-US" dirty="0"/>
              <a:t> </a:t>
            </a:r>
            <a:r>
              <a:rPr lang="en-US" dirty="0" err="1"/>
              <a:t>performansi</a:t>
            </a:r>
            <a:endParaRPr lang="en-US" dirty="0"/>
          </a:p>
        </p:txBody>
      </p:sp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1816100" y="3387725"/>
          <a:ext cx="5511800" cy="827088"/>
        </p:xfrm>
        <a:graphic>
          <a:graphicData uri="http://schemas.openxmlformats.org/presentationml/2006/ole">
            <p:oleObj spid="_x0000_s74754" name="Equation" r:id="rId4" imgW="2705040" imgH="406080" progId="Equation.DSMT4">
              <p:embed/>
            </p:oleObj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1500480" y="4285890"/>
          <a:ext cx="6143040" cy="829527"/>
        </p:xfrm>
        <a:graphic>
          <a:graphicData uri="http://schemas.openxmlformats.org/presentationml/2006/ole">
            <p:oleObj spid="_x0000_s74755" name="Equation" r:id="rId5" imgW="3009600" imgH="406080" progId="Equation.DSMT4">
              <p:embed/>
            </p:oleObj>
          </a:graphicData>
        </a:graphic>
      </p:graphicFrame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457921" y="5253671"/>
            <a:ext cx="8229600" cy="69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marL="342725" indent="-342725" defTabSz="914414">
              <a:spcBef>
                <a:spcPct val="20000"/>
              </a:spcBef>
              <a:buSzPct val="75000"/>
              <a:buFont typeface="Arial" pitchFamily="34" charset="0"/>
              <a:buChar char="•"/>
            </a:pPr>
            <a:r>
              <a:rPr lang="en-US" sz="3200" dirty="0"/>
              <a:t>P-R </a:t>
            </a:r>
            <a:r>
              <a:rPr lang="en-US" sz="3200" dirty="0" err="1"/>
              <a:t>grafici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Srednja prosječna preciznost</a:t>
            </a:r>
            <a:br>
              <a:rPr lang="sr-Latn-BA" dirty="0" smtClean="0"/>
            </a:br>
            <a:r>
              <a:rPr lang="sr-Latn-BA" dirty="0" smtClean="0"/>
              <a:t>Mean Average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Preciznost sistema na rangu </a:t>
            </a:r>
            <a:r>
              <a:rPr lang="sr-Latn-BA" i="1" dirty="0" smtClean="0"/>
              <a:t>r:</a:t>
            </a:r>
            <a:endParaRPr lang="sr-Latn-BA" dirty="0" smtClean="0"/>
          </a:p>
          <a:p>
            <a:pPr>
              <a:buNone/>
            </a:pPr>
            <a:endParaRPr lang="sr-Latn-BA" dirty="0" smtClean="0"/>
          </a:p>
          <a:p>
            <a:r>
              <a:rPr lang="sr-Latn-BA" dirty="0" smtClean="0"/>
              <a:t>Prosječna preciznost za upit </a:t>
            </a:r>
            <a:r>
              <a:rPr lang="sr-Latn-BA" i="1" dirty="0" smtClean="0"/>
              <a:t>q</a:t>
            </a:r>
            <a:r>
              <a:rPr lang="sr-Latn-BA" dirty="0" smtClean="0"/>
              <a:t>: </a:t>
            </a:r>
          </a:p>
          <a:p>
            <a:endParaRPr lang="sr-Latn-BA" dirty="0" smtClean="0"/>
          </a:p>
          <a:p>
            <a:endParaRPr lang="sr-Latn-BA" dirty="0" smtClean="0"/>
          </a:p>
          <a:p>
            <a:r>
              <a:rPr lang="sr-Latn-BA" dirty="0" smtClean="0"/>
              <a:t>Srednja prosječna preciznost</a:t>
            </a:r>
          </a:p>
          <a:p>
            <a:endParaRPr lang="sr-Latn-BA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59926" y="2143116"/>
          <a:ext cx="1424149" cy="735810"/>
        </p:xfrm>
        <a:graphic>
          <a:graphicData uri="http://schemas.openxmlformats.org/presentationml/2006/ole">
            <p:oleObj spid="_x0000_s73730" name="Equation" r:id="rId4" imgW="761760" imgH="393480" progId="Equation.DSMT4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06274" y="3357562"/>
          <a:ext cx="2731453" cy="1071570"/>
        </p:xfrm>
        <a:graphic>
          <a:graphicData uri="http://schemas.openxmlformats.org/presentationml/2006/ole">
            <p:oleObj spid="_x0000_s73731" name="Equation" r:id="rId5" imgW="1650960" imgH="647640" progId="Equation.DSMT4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49638" y="5143500"/>
          <a:ext cx="2244725" cy="785813"/>
        </p:xfrm>
        <a:graphic>
          <a:graphicData uri="http://schemas.openxmlformats.org/presentationml/2006/ole">
            <p:oleObj spid="_x0000_s73732" name="Equation" r:id="rId6" imgW="1269720" imgH="44424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Primjer</a:t>
            </a:r>
            <a:r>
              <a:rPr lang="en-US" dirty="0" smtClean="0"/>
              <a:t> </a:t>
            </a:r>
            <a:r>
              <a:rPr lang="en-US" dirty="0" err="1" smtClean="0"/>
              <a:t>preciznost-odziv</a:t>
            </a:r>
            <a:r>
              <a:rPr lang="sr-Latn-BA" dirty="0" smtClean="0"/>
              <a:t> (P-R) grafika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2874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29322" y="178592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= 0,9048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314324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= 0,6189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D919-D0A9-423C-8D40-691182FCC373}" type="slidenum">
              <a:rPr lang="en-US"/>
              <a:pPr/>
              <a:t>6</a:t>
            </a:fld>
            <a:endParaRPr lang="en-US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345636"/>
            <a:ext cx="8231040" cy="1003786"/>
          </a:xfrm>
          <a:ln/>
        </p:spPr>
        <p:txBody>
          <a:bodyPr lIns="0" tIns="0" rIns="0" bIns="0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dirty="0"/>
              <a:t>Pretraživanje baza slika</a:t>
            </a:r>
            <a:r>
              <a:rPr lang="en-GB" dirty="0"/>
              <a:t> </a:t>
            </a:r>
            <a:r>
              <a:rPr lang="sr-Latn-CS" dirty="0" smtClean="0"/>
              <a:t>korišćenjem tekstualnih informacija</a:t>
            </a:r>
            <a:endParaRPr lang="en-GB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2960" y="2004691"/>
            <a:ext cx="4216320" cy="4117393"/>
          </a:xfrm>
          <a:ln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sr-Latn-CS" sz="2800" dirty="0"/>
              <a:t>Dodavanje tekstualnih anotacija slikama</a:t>
            </a:r>
            <a:endParaRPr lang="en-GB" sz="28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sr-Latn-CS" sz="2500" dirty="0"/>
              <a:t>Sporo</a:t>
            </a:r>
            <a:endParaRPr lang="en-GB" sz="25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sr-Latn-CS" sz="2500" dirty="0"/>
              <a:t>Neskalabilno</a:t>
            </a:r>
            <a:endParaRPr lang="en-GB" sz="25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sr-Latn-CS" sz="2500" dirty="0"/>
              <a:t>Subjektivno (šta opisati</a:t>
            </a:r>
            <a:r>
              <a:rPr lang="en-US" sz="2500" dirty="0"/>
              <a:t>?)</a:t>
            </a:r>
            <a:endParaRPr lang="en-GB" sz="2500" dirty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sr-Latn-CS" sz="2500" dirty="0"/>
              <a:t>Neka vizuelna obilježja se ne mogu opisati riječima</a:t>
            </a:r>
            <a:endParaRPr lang="en-GB" sz="2500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16320" y="1935563"/>
            <a:ext cx="3732480" cy="2004690"/>
            <a:chOff x="2928" y="1344"/>
            <a:chExt cx="2592" cy="1392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3793" y="2400"/>
              <a:ext cx="172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0" tIns="45711" rIns="91420" bIns="45711">
              <a:spAutoFit/>
            </a:bodyPr>
            <a:lstStyle/>
            <a:p>
              <a:pPr defTabSz="828013">
                <a:spcBef>
                  <a:spcPct val="50000"/>
                </a:spcBef>
              </a:pPr>
              <a:r>
                <a:rPr lang="sr-Latn-CS" sz="2200" dirty="0"/>
                <a:t>plaža, ljudi, grad</a:t>
              </a:r>
              <a:r>
                <a:rPr lang="en-US" sz="2200" dirty="0"/>
                <a:t>…</a:t>
              </a:r>
              <a:endParaRPr lang="en-GB" sz="2200" dirty="0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V="1">
              <a:off x="2928" y="2208"/>
              <a:ext cx="86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4106" name="Picture 10" descr="19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9" y="1344"/>
              <a:ext cx="1536" cy="1024"/>
            </a:xfrm>
            <a:prstGeom prst="rect">
              <a:avLst/>
            </a:prstGeom>
            <a:noFill/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423680" y="4216763"/>
            <a:ext cx="2917440" cy="1327819"/>
            <a:chOff x="3072" y="2928"/>
            <a:chExt cx="2026" cy="922"/>
          </a:xfrm>
        </p:grpSpPr>
        <p:pic>
          <p:nvPicPr>
            <p:cNvPr id="4108" name="Picture 12" descr="Bar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6" y="2928"/>
              <a:ext cx="922" cy="922"/>
            </a:xfrm>
            <a:prstGeom prst="rect">
              <a:avLst/>
            </a:prstGeom>
            <a:noFill/>
          </p:spPr>
        </p:pic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 flipV="1">
              <a:off x="3072" y="3360"/>
              <a:ext cx="9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P-R grafik za cijelu kolekciju</a:t>
            </a:r>
            <a:endParaRPr lang="en-US" dirty="0"/>
          </a:p>
        </p:txBody>
      </p:sp>
      <p:pic>
        <p:nvPicPr>
          <p:cNvPr id="175194" name="Picture 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24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Kolekcija</a:t>
            </a:r>
            <a:r>
              <a:rPr lang="en-US" dirty="0" smtClean="0">
                <a:latin typeface="Arial" charset="0"/>
              </a:rPr>
              <a:t> aero-</a:t>
            </a:r>
            <a:r>
              <a:rPr lang="en-US" dirty="0" err="1" smtClean="0">
                <a:latin typeface="Arial" charset="0"/>
              </a:rPr>
              <a:t>slika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Banja</a:t>
            </a:r>
            <a:r>
              <a:rPr lang="en-US" dirty="0" smtClean="0">
                <a:latin typeface="Arial" charset="0"/>
              </a:rPr>
              <a:t> Luka</a:t>
            </a:r>
            <a:endParaRPr lang="sr-Latn-CS" dirty="0" smtClean="0">
              <a:latin typeface="Arial" charset="0"/>
            </a:endParaRP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85875"/>
            <a:ext cx="71628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Klasifikacija pokrivača i načina korištenja zemljišta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 smtClean="0"/>
              <a:t>Gaborovi deskriptori teksture</a:t>
            </a:r>
          </a:p>
          <a:p>
            <a:r>
              <a:rPr lang="sr-Latn-BA" dirty="0" smtClean="0"/>
              <a:t>Normalizacija deskriptora na interval [0,1]</a:t>
            </a:r>
          </a:p>
          <a:p>
            <a:r>
              <a:rPr lang="sr-Latn-BA" dirty="0" smtClean="0"/>
              <a:t>SVM klasifikator sa RBF kernelom</a:t>
            </a:r>
          </a:p>
          <a:p>
            <a:r>
              <a:rPr lang="sr-Latn-BA" dirty="0" smtClean="0"/>
              <a:t>10 trening slika po klasi</a:t>
            </a:r>
          </a:p>
          <a:p>
            <a:r>
              <a:rPr lang="sr-Latn-BA" dirty="0" smtClean="0"/>
              <a:t>10 različitih podjela trening/test skup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Rezultati klasifikacije</a:t>
            </a:r>
            <a:endParaRPr lang="en-US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80010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Primjeri klasifikacije</a:t>
            </a:r>
            <a:endParaRPr lang="en-US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0012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Latn-CS" dirty="0" smtClean="0"/>
              <a:t>Klasifikacija načina korišćenja zemljišta</a:t>
            </a:r>
          </a:p>
        </p:txBody>
      </p:sp>
      <p:pic>
        <p:nvPicPr>
          <p:cNvPr id="1638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857250"/>
            <a:ext cx="8216900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6"/>
          <p:cNvSpPr>
            <a:spLocks noChangeAspect="1" noChangeArrowheads="1"/>
          </p:cNvSpPr>
          <p:nvPr/>
        </p:nvSpPr>
        <p:spPr bwMode="auto">
          <a:xfrm>
            <a:off x="900113" y="692150"/>
            <a:ext cx="8243887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Literatura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J. R. Smith </a:t>
            </a:r>
            <a:r>
              <a:rPr lang="en-US" dirty="0" smtClean="0"/>
              <a:t>and Shih-Fu Chang. "</a:t>
            </a:r>
            <a:r>
              <a:rPr lang="en-US" dirty="0" smtClean="0">
                <a:hlinkClick r:id="rId2"/>
              </a:rPr>
              <a:t>Tools and Techniques for Color Image Retrieval</a:t>
            </a:r>
            <a:r>
              <a:rPr lang="en-US" dirty="0" smtClean="0"/>
              <a:t>." In </a:t>
            </a:r>
            <a:r>
              <a:rPr lang="en-US" i="1" dirty="0" smtClean="0"/>
              <a:t>Storage and Retrieval for Image and Video Databases (SPIE)</a:t>
            </a:r>
            <a:r>
              <a:rPr lang="en-US" dirty="0" smtClean="0"/>
              <a:t>, vol. 2670, pp. 2-7. 1996. </a:t>
            </a:r>
          </a:p>
          <a:p>
            <a:r>
              <a:rPr lang="en-US" dirty="0" smtClean="0"/>
              <a:t>B</a:t>
            </a:r>
            <a:r>
              <a:rPr lang="en-US" dirty="0" smtClean="0"/>
              <a:t>. S. </a:t>
            </a:r>
            <a:r>
              <a:rPr lang="en-US" dirty="0" err="1" smtClean="0"/>
              <a:t>Manjunath</a:t>
            </a:r>
            <a:r>
              <a:rPr lang="en-US" dirty="0" smtClean="0"/>
              <a:t> and W.Y. Ma</a:t>
            </a:r>
            <a:r>
              <a:rPr lang="en-US" dirty="0" smtClean="0"/>
              <a:t>, "</a:t>
            </a:r>
            <a:r>
              <a:rPr lang="en-US" dirty="0" smtClean="0">
                <a:hlinkClick r:id="rId3"/>
              </a:rPr>
              <a:t>Texture features for browsing and retrieval of image </a:t>
            </a:r>
            <a:r>
              <a:rPr lang="en-US" dirty="0" smtClean="0">
                <a:hlinkClick r:id="rId3"/>
              </a:rPr>
              <a:t>data</a:t>
            </a:r>
            <a:r>
              <a:rPr lang="en-US" dirty="0" smtClean="0"/>
              <a:t>“, IEEE </a:t>
            </a:r>
            <a:r>
              <a:rPr lang="en-US" dirty="0" smtClean="0"/>
              <a:t>Transactions on Pattern Analysis and Machine Intelligence (PAMI - Special issue on Digital Libraries), vol. 18, no. 8, pp. 837-42, Aug. </a:t>
            </a:r>
            <a:r>
              <a:rPr lang="en-US" dirty="0" smtClean="0"/>
              <a:t>1996. </a:t>
            </a:r>
          </a:p>
          <a:p>
            <a:r>
              <a:rPr lang="en-US" dirty="0" err="1" smtClean="0"/>
              <a:t>Manjunath</a:t>
            </a:r>
            <a:r>
              <a:rPr lang="en-US" dirty="0" smtClean="0"/>
              <a:t>, Bangalore S., J-R. Ohm, </a:t>
            </a:r>
            <a:r>
              <a:rPr lang="en-US" dirty="0" err="1" smtClean="0"/>
              <a:t>Vinod</a:t>
            </a:r>
            <a:r>
              <a:rPr lang="en-US" dirty="0" smtClean="0"/>
              <a:t> V. </a:t>
            </a:r>
            <a:r>
              <a:rPr lang="en-US" dirty="0" err="1" smtClean="0"/>
              <a:t>Vasudevan</a:t>
            </a:r>
            <a:r>
              <a:rPr lang="en-US" dirty="0" smtClean="0"/>
              <a:t>, and Akio Yamada. "</a:t>
            </a:r>
            <a:r>
              <a:rPr lang="en-US" dirty="0" smtClean="0">
                <a:hlinkClick r:id="rId4"/>
              </a:rPr>
              <a:t>Color and texture descriptors</a:t>
            </a:r>
            <a:r>
              <a:rPr lang="en-US" dirty="0" smtClean="0"/>
              <a:t>." </a:t>
            </a:r>
            <a:r>
              <a:rPr lang="en-US" i="1" dirty="0" smtClean="0"/>
              <a:t>Circuits and Systems for Video Technology, IEEE Transactions on</a:t>
            </a:r>
            <a:r>
              <a:rPr lang="en-US" dirty="0" smtClean="0"/>
              <a:t> 11, no. 6 (2001): 703-715</a:t>
            </a:r>
            <a:r>
              <a:rPr lang="en-US" dirty="0" smtClean="0"/>
              <a:t>.</a:t>
            </a:r>
          </a:p>
          <a:p>
            <a:r>
              <a:rPr lang="en-US" dirty="0" smtClean="0"/>
              <a:t>Y. </a:t>
            </a:r>
            <a:r>
              <a:rPr lang="en-US" dirty="0" err="1" smtClean="0"/>
              <a:t>Rui</a:t>
            </a:r>
            <a:r>
              <a:rPr lang="en-US" dirty="0" smtClean="0"/>
              <a:t>, T. </a:t>
            </a:r>
            <a:r>
              <a:rPr lang="en-US" dirty="0" smtClean="0"/>
              <a:t>S. Huang, and Shih-Fu Chang. </a:t>
            </a:r>
            <a:r>
              <a:rPr lang="en-US" dirty="0" smtClean="0">
                <a:hlinkClick r:id="rId5"/>
              </a:rPr>
              <a:t>"Image retrieval: Current techniques, promising directions, and open issues</a:t>
            </a:r>
            <a:r>
              <a:rPr lang="en-US" dirty="0" smtClean="0"/>
              <a:t>." </a:t>
            </a:r>
            <a:r>
              <a:rPr lang="en-US" i="1" dirty="0" smtClean="0"/>
              <a:t>Journal of visual communication and image representation</a:t>
            </a:r>
            <a:r>
              <a:rPr lang="en-US" dirty="0" smtClean="0"/>
              <a:t> 10, no. 1 (1999): 39-62. </a:t>
            </a:r>
            <a:endParaRPr lang="en-US" dirty="0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Literatura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Risojević</a:t>
            </a:r>
            <a:r>
              <a:rPr lang="en-US" dirty="0" smtClean="0"/>
              <a:t>, S. </a:t>
            </a:r>
            <a:r>
              <a:rPr lang="en-US" dirty="0" err="1" smtClean="0"/>
              <a:t>Momić</a:t>
            </a:r>
            <a:r>
              <a:rPr lang="en-US" dirty="0" smtClean="0"/>
              <a:t>, and Z. </a:t>
            </a:r>
            <a:r>
              <a:rPr lang="en-US" dirty="0" err="1" smtClean="0"/>
              <a:t>Babić</a:t>
            </a:r>
            <a:r>
              <a:rPr lang="en-US" dirty="0" smtClean="0"/>
              <a:t>. "</a:t>
            </a:r>
            <a:r>
              <a:rPr lang="en-US" dirty="0" smtClean="0">
                <a:hlinkClick r:id="rId2"/>
              </a:rPr>
              <a:t>Gabor Descriptors for Aerial Image Classification</a:t>
            </a:r>
            <a:r>
              <a:rPr lang="en-US" dirty="0" smtClean="0"/>
              <a:t>", In A. </a:t>
            </a:r>
            <a:r>
              <a:rPr lang="en-US" dirty="0" err="1" smtClean="0"/>
              <a:t>Dobnikar</a:t>
            </a:r>
            <a:r>
              <a:rPr lang="en-US" dirty="0" smtClean="0"/>
              <a:t>, U. </a:t>
            </a:r>
            <a:r>
              <a:rPr lang="en-US" dirty="0" err="1" smtClean="0"/>
              <a:t>Lotrič</a:t>
            </a:r>
            <a:r>
              <a:rPr lang="en-US" dirty="0" smtClean="0"/>
              <a:t>, and B. </a:t>
            </a:r>
            <a:r>
              <a:rPr lang="en-US" dirty="0" err="1" smtClean="0"/>
              <a:t>Šter</a:t>
            </a:r>
            <a:r>
              <a:rPr lang="en-US" dirty="0" smtClean="0"/>
              <a:t>, editors, Proceedings of 10th International Conference on Adaptive and Natural Computing Algorithms, ICANNGA 2011, Part II volume 6594 of Lecture Notes in Computer Science, pp.51-60 </a:t>
            </a:r>
          </a:p>
          <a:p>
            <a:r>
              <a:rPr lang="en-US" dirty="0" smtClean="0"/>
              <a:t>A</a:t>
            </a:r>
            <a:r>
              <a:rPr lang="en-US" dirty="0" smtClean="0"/>
              <a:t>. </a:t>
            </a:r>
            <a:r>
              <a:rPr lang="en-US" dirty="0" err="1" smtClean="0"/>
              <a:t>Oliva</a:t>
            </a:r>
            <a:r>
              <a:rPr lang="en-US" dirty="0" smtClean="0"/>
              <a:t>, A. </a:t>
            </a:r>
            <a:r>
              <a:rPr lang="en-US" dirty="0" err="1" smtClean="0"/>
              <a:t>Torralba</a:t>
            </a:r>
            <a:r>
              <a:rPr lang="en-US" dirty="0" smtClean="0"/>
              <a:t>, “</a:t>
            </a:r>
            <a:r>
              <a:rPr lang="en-US" dirty="0" smtClean="0">
                <a:hlinkClick r:id="rId3"/>
              </a:rPr>
              <a:t>Modeling the shape of the scene: a holistic representation of the spatial envelope</a:t>
            </a:r>
            <a:r>
              <a:rPr lang="en-US" dirty="0" smtClean="0"/>
              <a:t>”, </a:t>
            </a:r>
            <a:r>
              <a:rPr lang="en-US" i="1" dirty="0" smtClean="0"/>
              <a:t>International Journal of Computer Vision</a:t>
            </a:r>
            <a:r>
              <a:rPr lang="en-US" dirty="0" smtClean="0"/>
              <a:t>, Vol. 42(3): 145-175, 2001. </a:t>
            </a:r>
            <a:endParaRPr lang="en-US" dirty="0" smtClean="0"/>
          </a:p>
          <a:p>
            <a:r>
              <a:rPr lang="en-US" dirty="0" smtClean="0"/>
              <a:t>M. </a:t>
            </a:r>
            <a:r>
              <a:rPr lang="en-US" dirty="0" err="1" smtClean="0"/>
              <a:t>Douze</a:t>
            </a:r>
            <a:r>
              <a:rPr lang="en-US" dirty="0" smtClean="0"/>
              <a:t>, H. </a:t>
            </a:r>
            <a:r>
              <a:rPr lang="en-US" dirty="0" err="1" smtClean="0"/>
              <a:t>Jégou</a:t>
            </a:r>
            <a:r>
              <a:rPr lang="en-US" dirty="0" smtClean="0"/>
              <a:t>, H. </a:t>
            </a:r>
            <a:r>
              <a:rPr lang="en-US" dirty="0" err="1" smtClean="0"/>
              <a:t>Sandhawalia</a:t>
            </a:r>
            <a:r>
              <a:rPr lang="en-US" dirty="0" smtClean="0"/>
              <a:t>, L. </a:t>
            </a:r>
            <a:r>
              <a:rPr lang="en-US" dirty="0" err="1" smtClean="0"/>
              <a:t>Amsaleg</a:t>
            </a:r>
            <a:r>
              <a:rPr lang="en-US" dirty="0" smtClean="0"/>
              <a:t>, and C. </a:t>
            </a:r>
            <a:r>
              <a:rPr lang="en-US" dirty="0" err="1" smtClean="0"/>
              <a:t>Schmid</a:t>
            </a:r>
            <a:r>
              <a:rPr lang="en-US" dirty="0" smtClean="0"/>
              <a:t>. "</a:t>
            </a:r>
            <a:r>
              <a:rPr lang="en-US" dirty="0" smtClean="0">
                <a:hlinkClick r:id="rId4"/>
              </a:rPr>
              <a:t>Evaluation of gist descriptors for web-scale image search</a:t>
            </a:r>
            <a:r>
              <a:rPr lang="en-US" dirty="0" smtClean="0"/>
              <a:t>." In </a:t>
            </a:r>
            <a:r>
              <a:rPr lang="en-US" i="1" dirty="0" smtClean="0"/>
              <a:t>Proceedings of the ACM International Conference on Image and Video Retrieval</a:t>
            </a:r>
            <a:r>
              <a:rPr lang="en-US" dirty="0" smtClean="0"/>
              <a:t>, p. 19. ACM, 2009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1C2D-D214-415B-B06A-1A76F4462FC4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345636"/>
            <a:ext cx="8231040" cy="1003786"/>
          </a:xfrm>
          <a:ln/>
        </p:spPr>
        <p:txBody>
          <a:bodyPr lIns="0" tIns="0" rIns="0" bIns="0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4000" dirty="0"/>
              <a:t>Pretraživanje baza </a:t>
            </a:r>
            <a:r>
              <a:rPr lang="sr-Latn-CS" sz="4000" dirty="0" smtClean="0"/>
              <a:t>slika korišćenjem vizuelnih informacija</a:t>
            </a:r>
            <a:endParaRPr lang="en-GB" sz="4000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920" y="1600009"/>
            <a:ext cx="8231040" cy="4532155"/>
          </a:xfrm>
          <a:ln/>
        </p:spPr>
        <p:txBody>
          <a:bodyPr lIns="0" tIns="0" rIns="0" bIns="0"/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/>
              <a:t>Reprezentacija slika korištenjem vizuelnih obilježja niskog nivoa, npr. boje, teksture, oblika, ivica...</a:t>
            </a:r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/>
              <a:t>Slike se predstavljaju korištenjem 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deskriptora </a:t>
            </a:r>
            <a:r>
              <a:rPr lang="sr-Latn-CS" sz="2500" dirty="0"/>
              <a:t>ili 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vektora obilježja</a:t>
            </a:r>
            <a:r>
              <a:rPr lang="sr-Latn-CS" sz="2500" dirty="0"/>
              <a:t> koji su numeričke reprezentacije vizuelnih obilježja</a:t>
            </a:r>
            <a:endParaRPr lang="en-GB" sz="2500" dirty="0"/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/>
              <a:t>Deskriptori se automatski izdvajaju iz vrijednosti piksela, tj. sadržaja slike</a:t>
            </a:r>
            <a:r>
              <a:rPr lang="en-US" sz="2500" dirty="0"/>
              <a:t> </a:t>
            </a:r>
            <a:r>
              <a:rPr lang="en-US" sz="2500" dirty="0">
                <a:sym typeface="Symbol" pitchFamily="18" charset="2"/>
              </a:rPr>
              <a:t> 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Pretraživanje baza slika na osnovu sadržaja (C</a:t>
            </a:r>
            <a:r>
              <a:rPr lang="en-US" sz="25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ontent</a:t>
            </a:r>
            <a:r>
              <a:rPr lang="en-U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-based image retrieval CBIR)</a:t>
            </a:r>
            <a:endParaRPr lang="en-GB" sz="25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/>
              <a:t>Upit se sastoji od vrijednosti deskriptora, zadate slike ili skice </a:t>
            </a:r>
            <a:r>
              <a:rPr lang="en-US" sz="2500" dirty="0">
                <a:sym typeface="Symbol" pitchFamily="18" charset="2"/>
              </a:rPr>
              <a:t> 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Pretraživanje pomoću primjera (Q</a:t>
            </a:r>
            <a:r>
              <a:rPr lang="en-US" sz="25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uery</a:t>
            </a:r>
            <a:r>
              <a:rPr lang="en-U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 By Example</a:t>
            </a:r>
            <a:r>
              <a:rPr lang="sr-Latn-CS" sz="25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)</a:t>
            </a:r>
            <a:endParaRPr lang="sr-Latn-CS" sz="2500" dirty="0" smtClean="0"/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 smtClean="0"/>
              <a:t>Kriterij </a:t>
            </a:r>
            <a:r>
              <a:rPr lang="sr-Latn-CS" sz="2500" dirty="0"/>
              <a:t>po kojem se pretražuje</a:t>
            </a:r>
            <a:r>
              <a:rPr lang="en-US" sz="2500" dirty="0"/>
              <a:t> </a:t>
            </a:r>
            <a:r>
              <a:rPr lang="en-US" sz="2500" dirty="0">
                <a:sym typeface="Symbol" pitchFamily="18" charset="2"/>
              </a:rPr>
              <a:t></a:t>
            </a:r>
            <a:r>
              <a:rPr lang="en-US" sz="2500" dirty="0"/>
              <a:t> </a:t>
            </a:r>
            <a:r>
              <a:rPr lang="sr-Latn-CS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Pretraživanje na osnovu sličnosti (S</a:t>
            </a:r>
            <a:r>
              <a:rPr lang="en-GB" sz="25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imilarity</a:t>
            </a:r>
            <a:r>
              <a:rPr lang="en-GB" sz="25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-based retrieval</a:t>
            </a:r>
            <a:r>
              <a:rPr lang="sr-Latn-CS" sz="25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</a:tabLst>
            </a:pPr>
            <a:r>
              <a:rPr lang="sr-Latn-CS" sz="25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Rezultati su slike rangirane prema sličnosti sa zadatim upitom</a:t>
            </a:r>
            <a:endParaRPr lang="en-GB" sz="25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901" t="16067" r="1802" b="3213"/>
          <a:stretch>
            <a:fillRect/>
          </a:stretch>
        </p:blipFill>
        <p:spPr bwMode="auto">
          <a:xfrm>
            <a:off x="785786" y="1260243"/>
            <a:ext cx="7715304" cy="538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Pretraživanje po slici objekta </a:t>
            </a:r>
            <a:br>
              <a:rPr lang="sr-Latn-RS" dirty="0" smtClean="0"/>
            </a:br>
            <a:r>
              <a:rPr lang="sr-Latn-RS" dirty="0" smtClean="0"/>
              <a:t>(Google Image Search)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/>
              <a:t>Ali...</a:t>
            </a:r>
            <a:br>
              <a:rPr lang="sr-Latn-BA" dirty="0" smtClean="0"/>
            </a:br>
            <a:r>
              <a:rPr lang="sr-Latn-BA" dirty="0" smtClean="0"/>
              <a:t>(Google Image Search)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65" y="1500174"/>
            <a:ext cx="866967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9221</TotalTime>
  <Words>2916</Words>
  <Application>Microsoft Office PowerPoint</Application>
  <PresentationFormat>On-screen Show (4:3)</PresentationFormat>
  <Paragraphs>557</Paragraphs>
  <Slides>67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Office Theme</vt:lpstr>
      <vt:lpstr>Equation</vt:lpstr>
      <vt:lpstr>Image</vt:lpstr>
      <vt:lpstr>CorelDRAW</vt:lpstr>
      <vt:lpstr>Pretraživanje baza slika</vt:lpstr>
      <vt:lpstr>Oblasti u kojima se generišu i koriste baze digitalnih slika</vt:lpstr>
      <vt:lpstr>Upravljanje multimedijalnim podacima</vt:lpstr>
      <vt:lpstr>Pretraživanje pomoću tekstualnih upita</vt:lpstr>
      <vt:lpstr>Pretraživanje korišćenjem tekstualnih informacija</vt:lpstr>
      <vt:lpstr>Pretraživanje baza slika korišćenjem tekstualnih informacija</vt:lpstr>
      <vt:lpstr>Pretraživanje baza slika korišćenjem vizuelnih informacija</vt:lpstr>
      <vt:lpstr>Pretraživanje po slici objekta  (Google Image Search)</vt:lpstr>
      <vt:lpstr>Ali... (Google Image Search)</vt:lpstr>
      <vt:lpstr> (Google Image Search)</vt:lpstr>
      <vt:lpstr>Tineye</vt:lpstr>
      <vt:lpstr>Pretraživanje umjetničkih kolekcija Muzej Hermitage, IBM QBIC</vt:lpstr>
      <vt:lpstr>Pretraživanje korišćenjem tekstualnih i vizuelnih informacija</vt:lpstr>
      <vt:lpstr>Klasifikacija tipova upita bazama slika</vt:lpstr>
      <vt:lpstr>Primjer pretraživanja na osnovu sličnosti</vt:lpstr>
      <vt:lpstr>Vizuelna nasuprot semantičke sličnosti</vt:lpstr>
      <vt:lpstr>Ljudski faktor</vt:lpstr>
      <vt:lpstr>Arhitektura sistema za pretraživanje baza slika na osnovu sadržaja</vt:lpstr>
      <vt:lpstr>Kako da formiramo reprezentaciju slike?</vt:lpstr>
      <vt:lpstr>Reprezentacija slike pomoću vrijednosti svih piksela </vt:lpstr>
      <vt:lpstr>Reprezentacija slika korištenjem vizuelnih obilježja niskog nivoa</vt:lpstr>
      <vt:lpstr>Boja</vt:lpstr>
      <vt:lpstr>Primarne i sekundarne boje</vt:lpstr>
      <vt:lpstr>Percepcija boje</vt:lpstr>
      <vt:lpstr>Color Matching Functions</vt:lpstr>
      <vt:lpstr>Kolor-prostor</vt:lpstr>
      <vt:lpstr>RGB kolor-prostor</vt:lpstr>
      <vt:lpstr>XYZ kolor-prostor</vt:lpstr>
      <vt:lpstr>L*a*b* kolor-prostor</vt:lpstr>
      <vt:lpstr>L*a*b* kolor-prostor</vt:lpstr>
      <vt:lpstr>RGB i L*a*b* primjer</vt:lpstr>
      <vt:lpstr>Kolor histogram</vt:lpstr>
      <vt:lpstr>Kolor histogram formalno</vt:lpstr>
      <vt:lpstr>Mjere udaljenosti za kolor histograme</vt:lpstr>
      <vt:lpstr>Primjer pretraživanja pomoću kolor histograma</vt:lpstr>
      <vt:lpstr>Primjer pretraživanja pomoću kolor histograma (još jedan)</vt:lpstr>
      <vt:lpstr>Tekstura</vt:lpstr>
      <vt:lpstr>2D Gaborova funkcija</vt:lpstr>
      <vt:lpstr>Gaborova filtar banka</vt:lpstr>
      <vt:lpstr>Gaborov deskriptor teksture</vt:lpstr>
      <vt:lpstr>Kolekcija aero-slika Banja Luka</vt:lpstr>
      <vt:lpstr>Primjer pretraživanja pomoću Gaborovog deskriptora teksture</vt:lpstr>
      <vt:lpstr>Primjer pretraživanja pomoću Gaborovog deskriptora teksture</vt:lpstr>
      <vt:lpstr>Oblik</vt:lpstr>
      <vt:lpstr>Oblik (nastavak)</vt:lpstr>
      <vt:lpstr>Primjer pretraživanja korištenjem Furijeovih deskriptora oblika</vt:lpstr>
      <vt:lpstr>Uključivanje prostornog rasporeda vizuelnih elemenata</vt:lpstr>
      <vt:lpstr>Reprezentacija slike prostornim rasporedom boja</vt:lpstr>
      <vt:lpstr>Primjer pretraživanja korištenjem prostornog rasporeda boja</vt:lpstr>
      <vt:lpstr>Još jedan primjer pretraživanja korištenjem prostornog rasporeda boja</vt:lpstr>
      <vt:lpstr>Ivice</vt:lpstr>
      <vt:lpstr>Ivice</vt:lpstr>
      <vt:lpstr>Lokalne energije ivica</vt:lpstr>
      <vt:lpstr>Primjer pretraživanja korištenjem prostornog rasporeda energija ivica</vt:lpstr>
      <vt:lpstr>Ali... Prostorni raspored boja</vt:lpstr>
      <vt:lpstr>Slično... Prostorni raspored energija ivica</vt:lpstr>
      <vt:lpstr>Performanse sistema za pretraživanje baza slika</vt:lpstr>
      <vt:lpstr>Srednja prosječna preciznost Mean Average Precision</vt:lpstr>
      <vt:lpstr>Primjer preciznost-odziv (P-R) grafika</vt:lpstr>
      <vt:lpstr>P-R grafik za cijelu kolekciju</vt:lpstr>
      <vt:lpstr>Kolekcija aero-slika Banja Luka</vt:lpstr>
      <vt:lpstr>Klasifikacija pokrivača i načina korištenja zemljišta</vt:lpstr>
      <vt:lpstr>Rezultati klasifikacije</vt:lpstr>
      <vt:lpstr>Primjeri klasifikacije</vt:lpstr>
      <vt:lpstr>Klasifikacija načina korišćenja zemljišta</vt:lpstr>
      <vt:lpstr>Literatura</vt:lpstr>
      <vt:lpstr>Literatura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Pretraživanje baza slika</dc:title>
  <dc:creator>Vladimir Risojevic</dc:creator>
  <cp:lastModifiedBy>Vladimir Risojevic</cp:lastModifiedBy>
  <cp:revision>79</cp:revision>
  <dcterms:created xsi:type="dcterms:W3CDTF">2014-04-04T21:47:00Z</dcterms:created>
  <dcterms:modified xsi:type="dcterms:W3CDTF">2014-04-14T16:46:08Z</dcterms:modified>
</cp:coreProperties>
</file>