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5" r:id="rId14"/>
    <p:sldId id="310" r:id="rId15"/>
    <p:sldId id="311" r:id="rId16"/>
    <p:sldId id="312" r:id="rId17"/>
    <p:sldId id="313" r:id="rId18"/>
    <p:sldId id="314" r:id="rId19"/>
    <p:sldId id="334" r:id="rId20"/>
    <p:sldId id="335" r:id="rId21"/>
    <p:sldId id="317" r:id="rId22"/>
    <p:sldId id="318" r:id="rId23"/>
    <p:sldId id="319" r:id="rId24"/>
    <p:sldId id="320" r:id="rId25"/>
    <p:sldId id="321" r:id="rId26"/>
    <p:sldId id="336" r:id="rId27"/>
    <p:sldId id="337" r:id="rId28"/>
    <p:sldId id="332" r:id="rId29"/>
    <p:sldId id="322" r:id="rId30"/>
    <p:sldId id="323" r:id="rId31"/>
    <p:sldId id="324" r:id="rId32"/>
    <p:sldId id="325" r:id="rId33"/>
    <p:sldId id="326" r:id="rId34"/>
    <p:sldId id="328" r:id="rId35"/>
    <p:sldId id="329" r:id="rId36"/>
    <p:sldId id="331" r:id="rId37"/>
    <p:sldId id="333" r:id="rId38"/>
    <p:sldId id="264" r:id="rId39"/>
    <p:sldId id="265" r:id="rId40"/>
    <p:sldId id="266" r:id="rId41"/>
    <p:sldId id="267" r:id="rId42"/>
    <p:sldId id="268" r:id="rId43"/>
    <p:sldId id="263" r:id="rId44"/>
    <p:sldId id="272" r:id="rId45"/>
    <p:sldId id="269" r:id="rId46"/>
    <p:sldId id="273" r:id="rId47"/>
    <p:sldId id="270" r:id="rId48"/>
    <p:sldId id="275" r:id="rId49"/>
    <p:sldId id="276" r:id="rId50"/>
    <p:sldId id="277" r:id="rId51"/>
    <p:sldId id="278" r:id="rId52"/>
    <p:sldId id="279" r:id="rId53"/>
    <p:sldId id="285" r:id="rId54"/>
    <p:sldId id="286" r:id="rId55"/>
    <p:sldId id="287" r:id="rId56"/>
    <p:sldId id="288" r:id="rId57"/>
    <p:sldId id="280" r:id="rId58"/>
    <p:sldId id="281" r:id="rId59"/>
    <p:sldId id="289" r:id="rId60"/>
    <p:sldId id="290" r:id="rId61"/>
    <p:sldId id="283" r:id="rId62"/>
    <p:sldId id="295" r:id="rId63"/>
    <p:sldId id="291" r:id="rId64"/>
    <p:sldId id="294" r:id="rId65"/>
    <p:sldId id="296" r:id="rId66"/>
    <p:sldId id="297" r:id="rId67"/>
    <p:sldId id="298" r:id="rId68"/>
    <p:sldId id="262" r:id="rId69"/>
    <p:sldId id="28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1" autoAdjust="0"/>
    <p:restoredTop sz="83879" autoAdjust="0"/>
  </p:normalViewPr>
  <p:slideViewPr>
    <p:cSldViewPr>
      <p:cViewPr varScale="1">
        <p:scale>
          <a:sx n="55" d="100"/>
          <a:sy n="55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C42-064F-4575-9CF6-697B6CAB3AA7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50D4A-6F67-4AE4-8242-F76314EA21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Keypoints</a:t>
            </a:r>
            <a:r>
              <a:rPr lang="sr-Latn-BA" baseline="0" dirty="0" smtClean="0"/>
              <a:t> je termin koji se koristi u originalnom radu. U literaturi se u manje-više istom kontekstu koristi i termin interest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Za</a:t>
            </a:r>
            <a:r>
              <a:rPr lang="sr-Latn-BA" baseline="0" dirty="0" smtClean="0"/>
              <a:t> svaki patch sa svake od slika izračunava se deskriptor. Slika je sada predstavljena skupom deskriptora.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Deskriptori su</a:t>
            </a:r>
            <a:r>
              <a:rPr lang="sr-Latn-BA" baseline="0" dirty="0" smtClean="0"/>
              <a:t> tačke u n-dimenzionalnom prostoru. Ako postoje slične slike u bazi onda na tim slikama postoje slični regioni.  Deskriptori koji opisuju slične regione su bliski u prostoru obilježja – formiraju klastere. Problem formiranja rječnika se svodi na pronalaženje klastera deskriptora.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Deskriptori su</a:t>
            </a:r>
            <a:r>
              <a:rPr lang="sr-Latn-BA" baseline="0" dirty="0" smtClean="0"/>
              <a:t> tačke u n-dimenzionalnom prostoru. Ako postoje slične slike u bazi onda na tim slikama postoje slični regioni.  Deskriptori koji opisuju slične regione su bliski u prostoru obilježja – formiraju klastere. Problem formiranja rječnika se može posmatrati kao pronalaženje klastera deskriptora u prostoru obilježja. </a:t>
            </a:r>
          </a:p>
          <a:p>
            <a:r>
              <a:rPr lang="sr-Latn-BA" baseline="0" dirty="0" smtClean="0"/>
              <a:t>Jedan od najčešće korištenih algoritama u ovu svrhu je k-means. Svaki klaster će zatim biti predstavljen njegovim centroidom. Centorid predstavlja kodnu riječ kojom su kodovani svi deskriptori koji pripadaju klasteru.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Traži</a:t>
            </a:r>
            <a:r>
              <a:rPr lang="sr-Latn-BA" baseline="0" dirty="0" smtClean="0"/>
              <a:t> se podjela prostora uzoraka, skup klastera S= {S</a:t>
            </a:r>
            <a:r>
              <a:rPr lang="sr-Latn-BA" baseline="-25000" dirty="0" smtClean="0"/>
              <a:t>1,</a:t>
            </a:r>
            <a:r>
              <a:rPr lang="sr-Latn-BA" baseline="0" dirty="0" smtClean="0"/>
              <a:t>...,S</a:t>
            </a:r>
            <a:r>
              <a:rPr lang="sr-Latn-BA" baseline="-25000" dirty="0" smtClean="0"/>
              <a:t>k</a:t>
            </a:r>
            <a:r>
              <a:rPr lang="sr-Latn-BA" i="0" baseline="0" dirty="0" smtClean="0"/>
              <a:t>}</a:t>
            </a:r>
            <a:r>
              <a:rPr lang="sr-Latn-BA" baseline="0" dirty="0" smtClean="0"/>
              <a:t> tako da ukupan zbir kvadrata udaljenosti svih uzoraka od centroida odgovarajućih klastera bude minimalan.</a:t>
            </a:r>
          </a:p>
          <a:p>
            <a:r>
              <a:rPr lang="sr-Latn-BA" baseline="0" dirty="0" smtClean="0"/>
              <a:t>Broj klastera k je parametar algoritma, mora se zadati unaprijed.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K-means klasterizacija</a:t>
            </a:r>
            <a:r>
              <a:rPr lang="sr-Latn-BA" baseline="0" dirty="0" smtClean="0"/>
              <a:t> je iterativni algoritam. Polazeći od slučajno izabranih centroida izmjenjuju se koraci klasterizacije uzoraka dodjeljivanjem najbližim centroidima i računanja centroida dobijenih klastera. Algoritam se zaustavlja kada se postigne konvergencija, npr. nije bilo značajnijeg pomjeranja centroida u odnosu na prethodnu iteraciju. </a:t>
            </a:r>
          </a:p>
          <a:p>
            <a:r>
              <a:rPr lang="sr-Latn-BA" baseline="0" dirty="0" smtClean="0"/>
              <a:t>K-means algoritam često završava u lokalnom minimumu optimizacionog problema sa prethodnog slajda. Zbog ovoga se ponekad algoritam izvršava više puta sa različito inicijalizovanim centroidima i bira se ono rješenje za koje se postiže minimum zbira kvadrata udaljenosti uzoraka od centroida.</a:t>
            </a:r>
          </a:p>
          <a:p>
            <a:r>
              <a:rPr lang="sr-Latn-BA" baseline="0" dirty="0" smtClean="0"/>
              <a:t>Kod formiranja kodne knjige izgleda da dobra klasterizacija nije presudna pa se obično više pažnje poklanja efikasnosti algoritma.</a:t>
            </a:r>
          </a:p>
          <a:p>
            <a:r>
              <a:rPr lang="sr-Latn-BA" baseline="0" dirty="0" smtClean="0"/>
              <a:t>MATLAB implementacija: kmeans (Statistical Toolbox), vl_kmeans (VLFeat Toolbox).</a:t>
            </a:r>
          </a:p>
          <a:p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Primjer rječnika dobijenog k-means klasterizacijom. </a:t>
            </a:r>
            <a:r>
              <a:rPr lang="sr-Latn-BA" baseline="0" dirty="0" smtClean="0"/>
              <a:t>Prikazani su centroidi klastera – kodne riječi. Kodne riječi odgovaraju detektorima jednostavnih orijentisanih struktura, ivica i linija.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Svakom lokalnom</a:t>
            </a:r>
            <a:r>
              <a:rPr lang="sr-Latn-BA" baseline="0" dirty="0" smtClean="0"/>
              <a:t> deskriptoru se dodjeljuje najbliža kodna riječ iz rječnika. Često se koristi približno određivanje najbliže kodne riječi pomoću nekog efikasnog algoritma kao što je kd-stablo.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Formira se histogram frekvencija pojavljivanja</a:t>
            </a:r>
            <a:r>
              <a:rPr lang="sr-Latn-RS" baseline="0" dirty="0" smtClean="0"/>
              <a:t> kodnih riječi. Na ovaj način dobijena je kompaktna reprezentacija slike kao cjeline.</a:t>
            </a:r>
          </a:p>
          <a:p>
            <a:r>
              <a:rPr lang="sr-Latn-RS" baseline="0" dirty="0" smtClean="0"/>
              <a:t>Ova reprezentacija odgovara bag-of-words reprezentaciji tekstualnih dokumenata. Moguće je primjeniti pristupe koji se koriste u toj oblasti, kao što su: stop-riječi, TF-IDF težine termina, itd.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Reprezentacija se formira u tri koraka. 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Pronalaze se vizuelna obilježja koja su dovoljno reprezentativna i diskriminativna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Formira se rječnik vizuelnih obilježja – svakom obilježju se dodjeljuje kodna riječ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Svaka slika se predstavlja skupom vizuelnih obilježja, tj. skupom kodnih riječi. Ovaj skup se zatim sumarizuje pomoću histograma.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</a:t>
            </a:r>
            <a:r>
              <a:rPr lang="sr-Latn-RS" dirty="0" smtClean="0"/>
              <a:t>, y lokacija,</a:t>
            </a:r>
            <a:r>
              <a:rPr lang="sr-Latn-RS" baseline="0" dirty="0" smtClean="0"/>
              <a:t> sigma skala, m magnituda gradijenta, theta orijentacija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Opisani pristup se koristi u prepoznavanju</a:t>
            </a:r>
            <a:r>
              <a:rPr lang="sr-Latn-BA" baseline="0" dirty="0" smtClean="0"/>
              <a:t> objekata i scena (u suštini zadaci klasifikacije slika) kao i u pretraživanju baza slika. Ovaj model se može uporediti sa opštim modelom sistema za pretraživanje baza slika. Lijevo je offline faza formiranja reprezentacija slika iz baze. U ovoj fazi je važno da se formira rječnik kodnih riječi koji će biti korišten i za formiranje reprezentacije upita, odnosno, testnih slika u klasifikaciji.</a:t>
            </a:r>
          </a:p>
          <a:p>
            <a:r>
              <a:rPr lang="sr-Latn-BA" baseline="0" dirty="0" smtClean="0"/>
              <a:t>Ukoliko je zadatak pretraživanje baze, onda se </a:t>
            </a:r>
            <a:r>
              <a:rPr lang="sr-Latn-BA" baseline="0" smtClean="0"/>
              <a:t>porede BoW reprezentacije slika.</a:t>
            </a:r>
            <a:endParaRPr lang="sr-Latn-BA" baseline="0" dirty="0" smtClean="0"/>
          </a:p>
          <a:p>
            <a:r>
              <a:rPr lang="sr-Latn-BA" dirty="0" smtClean="0"/>
              <a:t>Ukoliko je zadatak prepoznavanje, tj.</a:t>
            </a:r>
            <a:r>
              <a:rPr lang="sr-Latn-BA" baseline="0" dirty="0" smtClean="0"/>
              <a:t> klasifikacija, potrebno je još i formirati modele kategorija, tj. obučiti klasifikator.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97373-23BB-4591-AD03-3CAB0F9E5873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86032-689E-4614-9BFC-AC39C3130AA0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6379-FE5E-4643-9814-4A859E308A11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Pošto je</a:t>
            </a:r>
            <a:r>
              <a:rPr lang="sr-Latn-RS" baseline="0" dirty="0" smtClean="0"/>
              <a:t> potrebno pronaći najbliže deskriptore u velikom skupu koriste se efikasni algoritmi za približno pronalaženje najbližih susjeda, kao npr. k-d stablo i modifikacije.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Algoritam je patentiran.</a:t>
            </a:r>
            <a:endParaRPr lang="sr-Latn-RS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Vektorska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reprezentacija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primjenjena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slike</a:t>
            </a:r>
            <a:r>
              <a:rPr lang="en-US" baseline="0" dirty="0" smtClean="0"/>
              <a:t>. </a:t>
            </a:r>
            <a:r>
              <a:rPr lang="sr-Latn-BA" baseline="0" dirty="0" smtClean="0"/>
              <a:t>Šta su “riječi”?</a:t>
            </a:r>
          </a:p>
          <a:p>
            <a:r>
              <a:rPr lang="sr-Latn-BA" baseline="0" dirty="0" smtClean="0"/>
              <a:t>Bag-of-visual-words ili samo Bag-of-words (BoW)</a:t>
            </a:r>
          </a:p>
          <a:p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Iz svake slike se mogu</a:t>
            </a:r>
            <a:r>
              <a:rPr lang="sr-Latn-BA" baseline="0" dirty="0" smtClean="0"/>
              <a:t> izdvojiti vizuelna obilježja (kao riječi iz dokumenta). Pretpostavlja se da su obilježja nezavisna. </a:t>
            </a:r>
            <a:r>
              <a:rPr lang="sr-Latn-BA" dirty="0" smtClean="0"/>
              <a:t>Formira se rječnik vizuelnih obilježja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Pretpostavlja se da su obilježja</a:t>
            </a:r>
            <a:r>
              <a:rPr lang="sr-Latn-BA" baseline="0" dirty="0" smtClean="0"/>
              <a:t> (vizuelne riječi) nezavisna – naivni Bayes.</a:t>
            </a:r>
          </a:p>
          <a:p>
            <a:r>
              <a:rPr lang="sr-Latn-BA" baseline="0" dirty="0" smtClean="0"/>
              <a:t>Svaka slika/objekat se predstavlja histogramom pojavljivanja vizuelnih riječi.</a:t>
            </a:r>
          </a:p>
          <a:p>
            <a:r>
              <a:rPr lang="sr-Latn-BA" baseline="0" dirty="0" smtClean="0"/>
              <a:t>Analogija sa reprezentacijom dokumenata pomoću histograma pojavljivanja riječi.</a:t>
            </a:r>
          </a:p>
          <a:p>
            <a:r>
              <a:rPr lang="sr-Latn-BA" baseline="0" dirty="0" smtClean="0"/>
              <a:t>Prethodno je potrebno formirati rječnik, tj. pronaći vizuelne riječi. Sada je to veći problem nego kod tekstualnih dokumenata jer se ne radi o prirodnoj reprezentaciji slika.</a:t>
            </a:r>
          </a:p>
          <a:p>
            <a:r>
              <a:rPr lang="sr-Latn-BA" baseline="0" dirty="0" smtClean="0"/>
              <a:t>Vizuelne riječi su tipično manje artikulisane od prikazanih, ali ovo je dobro kao ilustracija.</a:t>
            </a:r>
          </a:p>
          <a:p>
            <a:endParaRPr lang="sr-Latn-BA" baseline="0" dirty="0" smtClean="0"/>
          </a:p>
          <a:p>
            <a:endParaRPr lang="sr-Latn-B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Opisani pristup se koristi u prepoznavanju</a:t>
            </a:r>
            <a:r>
              <a:rPr lang="sr-Latn-BA" baseline="0" dirty="0" smtClean="0"/>
              <a:t> objekata i scena (u suštini zadaci klasifikacije slika) kao i u pretraživanju baza slika. Ovaj model se može uporediti sa opštim modelom sistema za pretraživanje baza slika. Lijevo je offline faza formiranja reprezentacija slika iz baze. U ovoj fazi je važno da se formira rječnik kodnih riječi koji će biti korišten i za formiranje reprezentacije upita, odnosno, testnih slika u klasifikaciji.</a:t>
            </a:r>
          </a:p>
          <a:p>
            <a:r>
              <a:rPr lang="sr-Latn-BA" baseline="0" dirty="0" smtClean="0"/>
              <a:t>Ukoliko je zadatak pretraživanje baze, onda se </a:t>
            </a:r>
            <a:r>
              <a:rPr lang="sr-Latn-BA" baseline="0" smtClean="0"/>
              <a:t>porede BoW reprezentacije slika.</a:t>
            </a:r>
            <a:endParaRPr lang="sr-Latn-BA" baseline="0" dirty="0" smtClean="0"/>
          </a:p>
          <a:p>
            <a:r>
              <a:rPr lang="sr-Latn-BA" dirty="0" smtClean="0"/>
              <a:t>Ukoliko je zadatak prepoznavanje, tj.</a:t>
            </a:r>
            <a:r>
              <a:rPr lang="sr-Latn-BA" baseline="0" dirty="0" smtClean="0"/>
              <a:t> klasifikacija, potrebno je još i formirati modele kategorija, tj. obučiti klasifikator.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Reprezentacija se formira u tri koraka. 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Pronalaze se vizuelna obilježja koja su dovoljno reprezentativna i diskriminativna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Formira se rječnik vizuelnih obilježja – svakom obilježju se dodjeljuje kodna riječ</a:t>
            </a:r>
          </a:p>
          <a:p>
            <a:pPr marL="228600" indent="-228600">
              <a:buAutoNum type="arabicPeriod"/>
            </a:pPr>
            <a:r>
              <a:rPr lang="sr-Latn-BA" baseline="0" dirty="0" smtClean="0"/>
              <a:t>Svaka slika se predstavlja skupom vizuelnih obilježja, tj. skupom kodnih riječi. Ovaj skup se zatim sumarizuje pomoću histograma.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50D4A-6F67-4AE4-8242-F76314EA21C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35963" cy="100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090988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2988" y="1066800"/>
            <a:ext cx="4092575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35963" cy="100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0"/>
            <a:ext cx="4090988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2988" y="1066800"/>
            <a:ext cx="4092575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2988" y="3657600"/>
            <a:ext cx="4092575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FF49-876F-4837-8166-4DE1B2C279E4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3938B-38FB-47E6-B3DC-D10AE3D61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jpe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80.png"/><Relationship Id="rId21" Type="http://schemas.openxmlformats.org/officeDocument/2006/relationships/image" Target="../media/image97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.ox.ac.uk/~vgg/publications/2006/Sivic06c/sivic06c.pdf" TargetMode="External"/><Relationship Id="rId2" Type="http://schemas.openxmlformats.org/officeDocument/2006/relationships/hyperlink" Target="http://www.cs.ubc.ca/~lowe/papers/ijcv0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al.archives-ouvertes.fr/docs/00/54/85/85/PDF/cvpr06_lana.pdf" TargetMode="External"/><Relationship Id="rId4" Type="http://schemas.openxmlformats.org/officeDocument/2006/relationships/hyperlink" Target="http://xrce.xerox.com/index.php/content/download/20785/148346/file/2004_010.pdf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stanford.edu/documents/Fei-FeiPerona2005.pdf" TargetMode="External"/><Relationship Id="rId2" Type="http://schemas.openxmlformats.org/officeDocument/2006/relationships/hyperlink" Target="http://eprints.pascal-network.org/archive/00002371/01/eccv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sdom.weizmann.ac.il/~irani/PAPERS/InDefenceOfNN_CVPR0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Lokalni</a:t>
            </a:r>
            <a:r>
              <a:rPr lang="en-US" dirty="0" smtClean="0"/>
              <a:t> </a:t>
            </a:r>
            <a:r>
              <a:rPr lang="en-US" dirty="0" err="1" smtClean="0"/>
              <a:t>deskriptori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Pretra</a:t>
            </a:r>
            <a:r>
              <a:rPr lang="sr-Latn-BA" dirty="0" smtClean="0"/>
              <a:t>živanje multimedijalnog sadržaja</a:t>
            </a:r>
          </a:p>
          <a:p>
            <a:r>
              <a:rPr lang="sr-Latn-BA" dirty="0" smtClean="0"/>
              <a:t>Elektrotehnički fakultet</a:t>
            </a:r>
          </a:p>
          <a:p>
            <a:r>
              <a:rPr lang="sr-Latn-BA" dirty="0" smtClean="0"/>
              <a:t>Univerzitet u Banjoj Luci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Invarijantnost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osvjetljenje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r>
              <a:rPr lang="en-US" dirty="0" err="1" smtClean="0"/>
              <a:t>Normalizacija</a:t>
            </a:r>
            <a:endParaRPr lang="en-US" dirty="0" smtClean="0"/>
          </a:p>
          <a:p>
            <a:r>
              <a:rPr lang="en-US" dirty="0" err="1" smtClean="0"/>
              <a:t>Kori</a:t>
            </a:r>
            <a:r>
              <a:rPr lang="sr-Latn-BA" dirty="0" smtClean="0"/>
              <a:t>štenje diferencijalnih operatora (gradijent, Harovi waveleti, Gaborovi waveleti, SIFT,...)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873777" y="4059254"/>
          <a:ext cx="1827213" cy="1798638"/>
        </p:xfrm>
        <a:graphic>
          <a:graphicData uri="http://schemas.openxmlformats.org/presentationml/2006/ole">
            <p:oleObj spid="_x0000_s97282" name="Image" r:id="rId3" imgW="1624824" imgH="1600000" progId="">
              <p:embed/>
            </p:oleObj>
          </a:graphicData>
        </a:graphic>
      </p:graphicFrame>
      <p:pic>
        <p:nvPicPr>
          <p:cNvPr id="5" name="Picture 9" descr="hist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32452" y="1925654"/>
            <a:ext cx="2997200" cy="21415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 na skaliranje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dirty="0" smtClean="0"/>
              <a:t>Piramidalni pristup</a:t>
            </a:r>
          </a:p>
          <a:p>
            <a:pPr lvl="1"/>
            <a:r>
              <a:rPr lang="sr-Latn-BA" dirty="0" smtClean="0"/>
              <a:t>Pododmjeravanje sa korakom 2</a:t>
            </a:r>
          </a:p>
          <a:p>
            <a:pPr lvl="1"/>
            <a:r>
              <a:rPr lang="sr-Latn-BA" dirty="0" smtClean="0"/>
              <a:t>Obrada za svaku veličinu slike</a:t>
            </a:r>
          </a:p>
          <a:p>
            <a:r>
              <a:rPr lang="sr-Latn-BA" dirty="0" smtClean="0"/>
              <a:t>Prostor skaliranja (scale-space)</a:t>
            </a:r>
            <a:endParaRPr lang="en-US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857752" y="1628610"/>
          <a:ext cx="3830233" cy="4729348"/>
        </p:xfrm>
        <a:graphic>
          <a:graphicData uri="http://schemas.openxmlformats.org/presentationml/2006/ole">
            <p:oleObj spid="_x0000_s98307" name="Image" r:id="rId3" imgW="1353200" imgH="1670025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 na skaliranje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Piramidalni pristup</a:t>
            </a:r>
          </a:p>
          <a:p>
            <a:r>
              <a:rPr lang="sr-Latn-BA" dirty="0" smtClean="0"/>
              <a:t>Prostor skaliranja (scale-space)</a:t>
            </a:r>
          </a:p>
          <a:p>
            <a:pPr lvl="1"/>
            <a:r>
              <a:rPr lang="sr-Latn-BA" dirty="0" smtClean="0"/>
              <a:t>Piramidalni pristup uz zamućene slike između nivoa</a:t>
            </a:r>
          </a:p>
          <a:p>
            <a:pPr lvl="1"/>
            <a:r>
              <a:rPr lang="sr-Latn-BA" dirty="0" smtClean="0"/>
              <a:t>Obilježja se izdvajaju iz razlika slika</a:t>
            </a:r>
          </a:p>
          <a:p>
            <a:pPr lvl="1"/>
            <a:r>
              <a:rPr lang="sr-Latn-BA" dirty="0" smtClean="0"/>
              <a:t>Ako je obilježje prisutno na različitim skalama onda je invarijantno na skaliranje i zadržava se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2428888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Scale Invariant Feature Transform</a:t>
            </a:r>
            <a:br>
              <a:rPr lang="sr-Latn-BA" dirty="0" smtClean="0"/>
            </a:br>
            <a:r>
              <a:rPr lang="sr-Latn-BA" dirty="0" smtClean="0"/>
              <a:t>SIFT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klju</a:t>
            </a:r>
            <a:r>
              <a:rPr lang="sr-Latn-RS" dirty="0" smtClean="0"/>
              <a:t>čnih tačaka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Konstrukcija prostora skaliranja</a:t>
            </a:r>
            <a:endParaRPr lang="en-US" dirty="0"/>
          </a:p>
        </p:txBody>
      </p:sp>
      <p:sp>
        <p:nvSpPr>
          <p:cNvPr id="288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BA" dirty="0" smtClean="0"/>
              <a:t>Prvo se konstruiše prostor skaliranja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2900" y="2517775"/>
            <a:ext cx="8382000" cy="422275"/>
            <a:chOff x="596" y="1586"/>
            <a:chExt cx="4622" cy="266"/>
          </a:xfrm>
        </p:grpSpPr>
        <p:sp>
          <p:nvSpPr>
            <p:cNvPr id="2886661" name="Line 5"/>
            <p:cNvSpPr>
              <a:spLocks noChangeShapeType="1"/>
            </p:cNvSpPr>
            <p:nvPr/>
          </p:nvSpPr>
          <p:spPr bwMode="auto">
            <a:xfrm>
              <a:off x="596" y="1586"/>
              <a:ext cx="4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86662" name="Object 6"/>
            <p:cNvGraphicFramePr>
              <a:graphicFrameLocks noChangeAspect="1"/>
            </p:cNvGraphicFramePr>
            <p:nvPr/>
          </p:nvGraphicFramePr>
          <p:xfrm>
            <a:off x="2370" y="1589"/>
            <a:ext cx="1019" cy="263"/>
          </p:xfrm>
          <a:graphic>
            <a:graphicData uri="http://schemas.openxmlformats.org/presentationml/2006/ole">
              <p:oleObj spid="_x0000_s100360" name="Equation" r:id="rId3" imgW="787320" imgH="203040" progId="Equation.DSMT4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7825" y="5800725"/>
            <a:ext cx="5397500" cy="369888"/>
            <a:chOff x="576" y="3654"/>
            <a:chExt cx="2717" cy="233"/>
          </a:xfrm>
        </p:grpSpPr>
        <p:sp>
          <p:nvSpPr>
            <p:cNvPr id="2886664" name="Text Box 8"/>
            <p:cNvSpPr txBox="1">
              <a:spLocks noChangeArrowheads="1"/>
            </p:cNvSpPr>
            <p:nvPr/>
          </p:nvSpPr>
          <p:spPr bwMode="auto">
            <a:xfrm>
              <a:off x="1440" y="3654"/>
              <a:ext cx="6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sr-Latn-BA" sz="1800" dirty="0" smtClean="0"/>
                <a:t>Prva oktava</a:t>
              </a:r>
              <a:endParaRPr lang="en-US" sz="1800" dirty="0"/>
            </a:p>
          </p:txBody>
        </p:sp>
        <p:sp>
          <p:nvSpPr>
            <p:cNvPr id="2886665" name="Line 9"/>
            <p:cNvSpPr>
              <a:spLocks noChangeShapeType="1"/>
            </p:cNvSpPr>
            <p:nvPr/>
          </p:nvSpPr>
          <p:spPr bwMode="auto">
            <a:xfrm>
              <a:off x="576" y="3659"/>
              <a:ext cx="2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18200" y="5800725"/>
            <a:ext cx="2700338" cy="369888"/>
            <a:chOff x="3497" y="3654"/>
            <a:chExt cx="1701" cy="233"/>
          </a:xfrm>
        </p:grpSpPr>
        <p:sp>
          <p:nvSpPr>
            <p:cNvPr id="2886667" name="Text Box 11"/>
            <p:cNvSpPr txBox="1">
              <a:spLocks noChangeArrowheads="1"/>
            </p:cNvSpPr>
            <p:nvPr/>
          </p:nvSpPr>
          <p:spPr bwMode="auto">
            <a:xfrm>
              <a:off x="3778" y="3654"/>
              <a:ext cx="8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sr-Latn-BA" sz="1800" dirty="0" smtClean="0"/>
                <a:t>Druga oktava</a:t>
              </a:r>
              <a:endParaRPr lang="en-US" sz="1800" dirty="0"/>
            </a:p>
          </p:txBody>
        </p:sp>
        <p:sp>
          <p:nvSpPr>
            <p:cNvPr id="2886668" name="Line 12"/>
            <p:cNvSpPr>
              <a:spLocks noChangeShapeType="1"/>
            </p:cNvSpPr>
            <p:nvPr/>
          </p:nvSpPr>
          <p:spPr bwMode="auto">
            <a:xfrm>
              <a:off x="3497" y="3659"/>
              <a:ext cx="17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8666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662238"/>
            <a:ext cx="1833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667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800" y="3273425"/>
            <a:ext cx="18335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667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6363" y="3819525"/>
            <a:ext cx="18335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667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1363" y="2963863"/>
            <a:ext cx="9175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6673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690938"/>
            <a:ext cx="9175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86674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4449763"/>
            <a:ext cx="9175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86675" name="Object 19"/>
          <p:cNvGraphicFramePr>
            <a:graphicFrameLocks noChangeAspect="1"/>
          </p:cNvGraphicFramePr>
          <p:nvPr/>
        </p:nvGraphicFramePr>
        <p:xfrm>
          <a:off x="639763" y="4624388"/>
          <a:ext cx="1176337" cy="476250"/>
        </p:xfrm>
        <a:graphic>
          <a:graphicData uri="http://schemas.openxmlformats.org/presentationml/2006/ole">
            <p:oleObj spid="_x0000_s100354" name="Equation" r:id="rId10" imgW="533160" imgH="215640" progId="Equation.3">
              <p:embed/>
            </p:oleObj>
          </a:graphicData>
        </a:graphic>
      </p:graphicFrame>
      <p:graphicFrame>
        <p:nvGraphicFramePr>
          <p:cNvPr id="2886676" name="Object 20"/>
          <p:cNvGraphicFramePr>
            <a:graphicFrameLocks noChangeAspect="1"/>
          </p:cNvGraphicFramePr>
          <p:nvPr/>
        </p:nvGraphicFramePr>
        <p:xfrm>
          <a:off x="2352675" y="5259388"/>
          <a:ext cx="1344613" cy="476250"/>
        </p:xfrm>
        <a:graphic>
          <a:graphicData uri="http://schemas.openxmlformats.org/presentationml/2006/ole">
            <p:oleObj spid="_x0000_s100355" name="Equation" r:id="rId11" imgW="609480" imgH="215640" progId="Equation.3">
              <p:embed/>
            </p:oleObj>
          </a:graphicData>
        </a:graphic>
      </p:graphicFrame>
      <p:graphicFrame>
        <p:nvGraphicFramePr>
          <p:cNvPr id="2886677" name="Object 21"/>
          <p:cNvGraphicFramePr>
            <a:graphicFrameLocks noChangeAspect="1"/>
          </p:cNvGraphicFramePr>
          <p:nvPr/>
        </p:nvGraphicFramePr>
        <p:xfrm>
          <a:off x="4221163" y="5726113"/>
          <a:ext cx="1457325" cy="504825"/>
        </p:xfrm>
        <a:graphic>
          <a:graphicData uri="http://schemas.openxmlformats.org/presentationml/2006/ole">
            <p:oleObj spid="_x0000_s100356" name="Equation" r:id="rId12" imgW="660240" imgH="228600" progId="Equation.3">
              <p:embed/>
            </p:oleObj>
          </a:graphicData>
        </a:graphic>
      </p:graphicFrame>
      <p:graphicFrame>
        <p:nvGraphicFramePr>
          <p:cNvPr id="2886678" name="Object 22"/>
          <p:cNvGraphicFramePr>
            <a:graphicFrameLocks noChangeAspect="1"/>
          </p:cNvGraphicFramePr>
          <p:nvPr/>
        </p:nvGraphicFramePr>
        <p:xfrm>
          <a:off x="5748338" y="3930650"/>
          <a:ext cx="1049337" cy="371475"/>
        </p:xfrm>
        <a:graphic>
          <a:graphicData uri="http://schemas.openxmlformats.org/presentationml/2006/ole">
            <p:oleObj spid="_x0000_s100357" name="Equation" r:id="rId13" imgW="609480" imgH="215640" progId="Equation.3">
              <p:embed/>
            </p:oleObj>
          </a:graphicData>
        </a:graphic>
      </p:graphicFrame>
      <p:graphicFrame>
        <p:nvGraphicFramePr>
          <p:cNvPr id="2886679" name="Object 23"/>
          <p:cNvGraphicFramePr>
            <a:graphicFrameLocks noChangeAspect="1"/>
          </p:cNvGraphicFramePr>
          <p:nvPr/>
        </p:nvGraphicFramePr>
        <p:xfrm>
          <a:off x="6562725" y="4652963"/>
          <a:ext cx="1201738" cy="371475"/>
        </p:xfrm>
        <a:graphic>
          <a:graphicData uri="http://schemas.openxmlformats.org/presentationml/2006/ole">
            <p:oleObj spid="_x0000_s100358" name="Equation" r:id="rId14" imgW="698400" imgH="215640" progId="Equation.3">
              <p:embed/>
            </p:oleObj>
          </a:graphicData>
        </a:graphic>
      </p:graphicFrame>
      <p:graphicFrame>
        <p:nvGraphicFramePr>
          <p:cNvPr id="2886680" name="Object 24"/>
          <p:cNvGraphicFramePr>
            <a:graphicFrameLocks noChangeAspect="1"/>
          </p:cNvGraphicFramePr>
          <p:nvPr/>
        </p:nvGraphicFramePr>
        <p:xfrm>
          <a:off x="7508875" y="5451475"/>
          <a:ext cx="1266825" cy="392113"/>
        </p:xfrm>
        <a:graphic>
          <a:graphicData uri="http://schemas.openxmlformats.org/presentationml/2006/ole">
            <p:oleObj spid="_x0000_s100359" name="Equation" r:id="rId15" imgW="736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Razlike odziva Gausovih filtara</a:t>
            </a:r>
            <a:br>
              <a:rPr lang="sr-Latn-BA" dirty="0" smtClean="0"/>
            </a:br>
            <a:r>
              <a:rPr lang="sr-Latn-BA" dirty="0" smtClean="0"/>
              <a:t>Difference-of-Gaussians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Zatim se izračunavaju razlike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495" y="2390774"/>
            <a:ext cx="6329011" cy="42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Pronalaženje ekstremuma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Pronaći ekstremume u okolini 3x3x3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66459"/>
            <a:ext cx="4062436" cy="384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481638" y="5214950"/>
          <a:ext cx="812800" cy="476250"/>
        </p:xfrm>
        <a:graphic>
          <a:graphicData uri="http://schemas.openxmlformats.org/presentationml/2006/ole">
            <p:oleObj spid="_x0000_s101378" name="Equation" r:id="rId4" imgW="368280" imgH="21564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481638" y="4024320"/>
          <a:ext cx="979487" cy="476250"/>
        </p:xfrm>
        <a:graphic>
          <a:graphicData uri="http://schemas.openxmlformats.org/presentationml/2006/ole">
            <p:oleObj spid="_x0000_s101379" name="Equation" r:id="rId5" imgW="444240" imgH="21564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481638" y="2852737"/>
          <a:ext cx="1092200" cy="504825"/>
        </p:xfrm>
        <a:graphic>
          <a:graphicData uri="http://schemas.openxmlformats.org/presentationml/2006/ole">
            <p:oleObj spid="_x0000_s101380" name="Equation" r:id="rId6" imgW="495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Lokalizacija i filtriranje ključnih tačaka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Smanjen je broj kandidata u odnosu na ukupan broj piksela na slici</a:t>
            </a:r>
          </a:p>
          <a:p>
            <a:r>
              <a:rPr lang="sr-Latn-BA" dirty="0" smtClean="0"/>
              <a:t>Još uvijek imamo veliki broj tačaka određenih sa tačnošću do nivoa piksela</a:t>
            </a:r>
          </a:p>
          <a:p>
            <a:r>
              <a:rPr lang="sr-Latn-BA" dirty="0" smtClean="0"/>
              <a:t>Interpolacijom pomoću Tejlorovog reda se tačnije određuju lokacije ključnih tačaka</a:t>
            </a:r>
          </a:p>
          <a:p>
            <a:r>
              <a:rPr lang="sr-Latn-BA" dirty="0" smtClean="0"/>
              <a:t>Odbacuju se tačke sa slabim kontrastom (vrijednost razlike &lt; 0,3)</a:t>
            </a:r>
          </a:p>
          <a:p>
            <a:r>
              <a:rPr lang="sr-Latn-BA" dirty="0" smtClean="0"/>
              <a:t>Odbacuju se tačke koje leže na ivicama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Gausova</a:t>
            </a:r>
            <a:r>
              <a:rPr lang="en-US" dirty="0" smtClean="0"/>
              <a:t> </a:t>
            </a:r>
            <a:r>
              <a:rPr lang="en-US" dirty="0" err="1" smtClean="0"/>
              <a:t>piramida</a:t>
            </a:r>
            <a:endParaRPr lang="en-US" dirty="0"/>
          </a:p>
        </p:txBody>
      </p:sp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03" y="1643050"/>
            <a:ext cx="838205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DoG</a:t>
            </a:r>
            <a:r>
              <a:rPr lang="en-US" dirty="0" smtClean="0"/>
              <a:t> </a:t>
            </a:r>
            <a:r>
              <a:rPr lang="en-US" dirty="0" err="1" smtClean="0"/>
              <a:t>piramida</a:t>
            </a:r>
            <a:endParaRPr lang="en-US" dirty="0"/>
          </a:p>
        </p:txBody>
      </p:sp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03733"/>
            <a:ext cx="8072494" cy="378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Prepo</a:t>
            </a:r>
            <a:r>
              <a:rPr lang="sr-Latn-BA" dirty="0" smtClean="0"/>
              <a:t>znavanje objekata</a:t>
            </a:r>
            <a:br>
              <a:rPr lang="sr-Latn-BA" dirty="0" smtClean="0"/>
            </a:br>
            <a:r>
              <a:rPr lang="sr-Latn-BA" dirty="0" smtClean="0"/>
              <a:t>Object recognition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Identifikovati objekat i odrediti njegovu pozu i parametre modela</a:t>
            </a:r>
          </a:p>
          <a:p>
            <a:r>
              <a:rPr lang="sr-Latn-BA" dirty="0" smtClean="0"/>
              <a:t>Komercijalne primjene</a:t>
            </a:r>
          </a:p>
          <a:p>
            <a:pPr lvl="1"/>
            <a:r>
              <a:rPr lang="sr-Latn-BA" dirty="0" smtClean="0"/>
              <a:t>Mašinska inspekcija dijelova u proizvodnji</a:t>
            </a:r>
          </a:p>
          <a:p>
            <a:pPr lvl="1"/>
            <a:r>
              <a:rPr lang="sr-Latn-BA" dirty="0" smtClean="0"/>
              <a:t>Gotovo u potpunosti zasnovana na poklapanju sa uzorkom (template matching)</a:t>
            </a:r>
          </a:p>
          <a:p>
            <a:r>
              <a:rPr lang="sr-Latn-BA" dirty="0" smtClean="0"/>
              <a:t>Nove primjene</a:t>
            </a:r>
          </a:p>
          <a:p>
            <a:pPr lvl="1"/>
            <a:r>
              <a:rPr lang="sr-Latn-BA" dirty="0" smtClean="0"/>
              <a:t>Mobilni roboti, igračke, korisnički interfejsi</a:t>
            </a:r>
          </a:p>
          <a:p>
            <a:pPr lvl="1"/>
            <a:r>
              <a:rPr lang="sr-Latn-BA" dirty="0" smtClean="0"/>
              <a:t>Prepoznavanje lokacije</a:t>
            </a:r>
          </a:p>
          <a:p>
            <a:pPr lvl="1"/>
            <a:r>
              <a:rPr lang="sr-Latn-BA" dirty="0" smtClean="0"/>
              <a:t>3D modelovanje scene, panorame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detekcije</a:t>
            </a:r>
            <a:r>
              <a:rPr lang="en-US" dirty="0" smtClean="0"/>
              <a:t> </a:t>
            </a:r>
            <a:r>
              <a:rPr lang="en-US" dirty="0" err="1" smtClean="0"/>
              <a:t>klju</a:t>
            </a:r>
            <a:r>
              <a:rPr lang="sr-Latn-BA" dirty="0" smtClean="0"/>
              <a:t>čnih tačaka</a:t>
            </a:r>
            <a:endParaRPr lang="en-US" dirty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2000240"/>
            <a:ext cx="3947586" cy="296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953" name="Picture 17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3939119" cy="295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954" name="Picture 17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000240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7" name="TextBox 1796"/>
          <p:cNvSpPr txBox="1"/>
          <p:nvPr/>
        </p:nvSpPr>
        <p:spPr>
          <a:xfrm>
            <a:off x="0" y="5143512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/>
              <a:t>DoG ekstremumi</a:t>
            </a:r>
            <a:endParaRPr lang="en-US" sz="2400" dirty="0"/>
          </a:p>
        </p:txBody>
      </p:sp>
      <p:sp>
        <p:nvSpPr>
          <p:cNvPr id="1798" name="TextBox 1797"/>
          <p:cNvSpPr txBox="1"/>
          <p:nvPr/>
        </p:nvSpPr>
        <p:spPr>
          <a:xfrm>
            <a:off x="3143240" y="514351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/>
              <a:t>Nakon uklanjanja tačaka sa slabim kontrastom</a:t>
            </a:r>
            <a:endParaRPr lang="en-US" sz="2400" dirty="0"/>
          </a:p>
        </p:txBody>
      </p:sp>
      <p:sp>
        <p:nvSpPr>
          <p:cNvPr id="1799" name="TextBox 1798"/>
          <p:cNvSpPr txBox="1"/>
          <p:nvPr/>
        </p:nvSpPr>
        <p:spPr>
          <a:xfrm>
            <a:off x="6215074" y="5143512"/>
            <a:ext cx="292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/>
              <a:t>Nakon uklanjanja tačaka na ivicama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2428888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Scale Invariant Feature Transform</a:t>
            </a:r>
            <a:br>
              <a:rPr lang="sr-Latn-BA" dirty="0" smtClean="0"/>
            </a:br>
            <a:r>
              <a:rPr lang="sr-Latn-BA" dirty="0" smtClean="0"/>
              <a:t>SIFT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Određivanje orijentacije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Određivanje orijentacije</a:t>
            </a:r>
            <a:endParaRPr lang="en-US" dirty="0"/>
          </a:p>
        </p:txBody>
      </p:sp>
      <p:sp>
        <p:nvSpPr>
          <p:cNvPr id="289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Polazi se od skupa ključnih tačaka</a:t>
            </a:r>
          </a:p>
          <a:p>
            <a:r>
              <a:rPr lang="sr-Latn-RS" dirty="0" smtClean="0"/>
              <a:t>Oko svake tačke se bira region</a:t>
            </a:r>
            <a:endParaRPr lang="en-US" dirty="0"/>
          </a:p>
          <a:p>
            <a:pPr marL="669925" lvl="1" indent="-325438"/>
            <a:r>
              <a:rPr lang="sr-Latn-RS" dirty="0" smtClean="0"/>
              <a:t>Potrebno je ukloniti efekte skaliranja i rotacije</a:t>
            </a:r>
            <a:endParaRPr lang="en-US" dirty="0"/>
          </a:p>
        </p:txBody>
      </p:sp>
      <p:pic>
        <p:nvPicPr>
          <p:cNvPr id="2895876" name="Picture 4"/>
          <p:cNvPicPr>
            <a:picLocks noChangeAspect="1" noChangeArrowheads="1"/>
          </p:cNvPicPr>
          <p:nvPr/>
        </p:nvPicPr>
        <p:blipFill>
          <a:blip r:embed="rId2"/>
          <a:srcRect t="6961" b="9500"/>
          <a:stretch>
            <a:fillRect/>
          </a:stretch>
        </p:blipFill>
        <p:spPr bwMode="auto">
          <a:xfrm>
            <a:off x="1838325" y="3795713"/>
            <a:ext cx="2257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95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3794125"/>
            <a:ext cx="23479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Određivanje orijentacije</a:t>
            </a:r>
            <a:endParaRPr lang="en-US" dirty="0"/>
          </a:p>
        </p:txBody>
      </p:sp>
      <p:sp>
        <p:nvSpPr>
          <p:cNvPr id="289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Radi se sa slikom na skali određenoj skalom detektovane ključne tačke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sr-Latn-RS" dirty="0" smtClean="0"/>
          </a:p>
          <a:p>
            <a:r>
              <a:rPr lang="sr-Latn-RS" dirty="0" smtClean="0"/>
              <a:t>Određuju se moduo i orijentacija gradijenta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2896900" name="Object 4"/>
          <p:cNvGraphicFramePr>
            <a:graphicFrameLocks noChangeAspect="1"/>
          </p:cNvGraphicFramePr>
          <p:nvPr/>
        </p:nvGraphicFramePr>
        <p:xfrm>
          <a:off x="2265363" y="2786062"/>
          <a:ext cx="3910012" cy="500062"/>
        </p:xfrm>
        <a:graphic>
          <a:graphicData uri="http://schemas.openxmlformats.org/presentationml/2006/ole">
            <p:oleObj spid="_x0000_s165890" name="Equation" r:id="rId3" imgW="1688760" imgH="215640" progId="Equation.3">
              <p:embed/>
            </p:oleObj>
          </a:graphicData>
        </a:graphic>
      </p:graphicFrame>
      <p:graphicFrame>
        <p:nvGraphicFramePr>
          <p:cNvPr id="2896901" name="Object 5"/>
          <p:cNvGraphicFramePr>
            <a:graphicFrameLocks noChangeAspect="1"/>
          </p:cNvGraphicFramePr>
          <p:nvPr/>
        </p:nvGraphicFramePr>
        <p:xfrm>
          <a:off x="133350" y="4592658"/>
          <a:ext cx="8878888" cy="1765300"/>
        </p:xfrm>
        <a:graphic>
          <a:graphicData uri="http://schemas.openxmlformats.org/presentationml/2006/ole">
            <p:oleObj spid="_x0000_s165891" name="משוואה" r:id="rId4" imgW="383508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Određivanje orijentacije</a:t>
            </a:r>
            <a:endParaRPr lang="en-US" dirty="0"/>
          </a:p>
        </p:txBody>
      </p:sp>
      <p:sp>
        <p:nvSpPr>
          <p:cNvPr id="289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335963" cy="5029200"/>
          </a:xfrm>
        </p:spPr>
        <p:txBody>
          <a:bodyPr/>
          <a:lstStyle/>
          <a:p>
            <a:r>
              <a:rPr lang="sr-Latn-RS" dirty="0" smtClean="0"/>
              <a:t>Formiranje histograma orijentacija </a:t>
            </a:r>
            <a:r>
              <a:rPr lang="en-US" dirty="0" smtClean="0"/>
              <a:t>(36 </a:t>
            </a:r>
            <a:r>
              <a:rPr lang="sr-Latn-RS" dirty="0" smtClean="0"/>
              <a:t>ćelija</a:t>
            </a:r>
            <a:r>
              <a:rPr lang="en-US" dirty="0" smtClean="0"/>
              <a:t>)</a:t>
            </a:r>
            <a:endParaRPr lang="en-US" dirty="0"/>
          </a:p>
          <a:p>
            <a:pPr marL="669925" lvl="1" indent="-325438"/>
            <a:r>
              <a:rPr lang="sr-Latn-RS" sz="2000" dirty="0" smtClean="0"/>
              <a:t>Ponderisane modulom gradijenta i Gausovim prozorom</a:t>
            </a:r>
            <a:r>
              <a:rPr lang="en-US" sz="2000" dirty="0" smtClean="0"/>
              <a:t> (</a:t>
            </a:r>
            <a:r>
              <a:rPr lang="sr-Latn-RS" sz="2000" dirty="0" smtClean="0"/>
              <a:t> </a:t>
            </a:r>
            <a:r>
              <a:rPr lang="sr-Latn-RS" sz="2000" dirty="0" smtClean="0">
                <a:latin typeface="Symbol" pitchFamily="18" charset="2"/>
              </a:rPr>
              <a:t>s</a:t>
            </a:r>
            <a:r>
              <a:rPr lang="sr-Latn-RS" sz="2000" dirty="0" smtClean="0"/>
              <a:t> je</a:t>
            </a:r>
            <a:r>
              <a:rPr lang="en-US" sz="2000" dirty="0" smtClean="0"/>
              <a:t> 1</a:t>
            </a:r>
            <a:r>
              <a:rPr lang="sr-Latn-RS" sz="2000" dirty="0" smtClean="0"/>
              <a:t>,</a:t>
            </a:r>
            <a:r>
              <a:rPr lang="en-US" sz="2000" dirty="0" smtClean="0"/>
              <a:t>5 </a:t>
            </a:r>
            <a:r>
              <a:rPr lang="sr-Latn-RS" sz="2000" dirty="0" smtClean="0"/>
              <a:t>puta veća od skale ključne tačke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897925" name="Picture 5"/>
          <p:cNvPicPr>
            <a:picLocks noChangeAspect="1" noChangeArrowheads="1"/>
          </p:cNvPicPr>
          <p:nvPr/>
        </p:nvPicPr>
        <p:blipFill>
          <a:blip r:embed="rId2"/>
          <a:srcRect b="8133"/>
          <a:stretch>
            <a:fillRect/>
          </a:stretch>
        </p:blipFill>
        <p:spPr bwMode="auto">
          <a:xfrm>
            <a:off x="1276350" y="2838450"/>
            <a:ext cx="25638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97926" name="Oval 6"/>
          <p:cNvSpPr>
            <a:spLocks noChangeArrowheads="1"/>
          </p:cNvSpPr>
          <p:nvPr/>
        </p:nvSpPr>
        <p:spPr bwMode="auto">
          <a:xfrm>
            <a:off x="1376363" y="2884488"/>
            <a:ext cx="2409825" cy="2409825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tint val="72941"/>
                  <a:invGamma/>
                  <a:alpha val="44000"/>
                </a:srgbClr>
              </a:gs>
              <a:gs pos="100000">
                <a:srgbClr val="0000FF">
                  <a:alpha val="1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97927" name="Rectangle 7"/>
          <p:cNvSpPr>
            <a:spLocks noChangeArrowheads="1"/>
          </p:cNvSpPr>
          <p:nvPr/>
        </p:nvSpPr>
        <p:spPr bwMode="auto">
          <a:xfrm>
            <a:off x="457200" y="5473700"/>
            <a:ext cx="778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sz="2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81575" y="2955925"/>
            <a:ext cx="2946400" cy="2284413"/>
            <a:chOff x="3138" y="1862"/>
            <a:chExt cx="1856" cy="1439"/>
          </a:xfrm>
        </p:grpSpPr>
        <p:sp>
          <p:nvSpPr>
            <p:cNvPr id="2897929" name="Rectangle 9"/>
            <p:cNvSpPr>
              <a:spLocks noChangeArrowheads="1"/>
            </p:cNvSpPr>
            <p:nvPr/>
          </p:nvSpPr>
          <p:spPr bwMode="auto">
            <a:xfrm>
              <a:off x="3138" y="2309"/>
              <a:ext cx="156" cy="800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0" name="Rectangle 10"/>
            <p:cNvSpPr>
              <a:spLocks noChangeArrowheads="1"/>
            </p:cNvSpPr>
            <p:nvPr/>
          </p:nvSpPr>
          <p:spPr bwMode="auto">
            <a:xfrm>
              <a:off x="3380" y="2037"/>
              <a:ext cx="156" cy="1072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1" name="Rectangle 11"/>
            <p:cNvSpPr>
              <a:spLocks noChangeArrowheads="1"/>
            </p:cNvSpPr>
            <p:nvPr/>
          </p:nvSpPr>
          <p:spPr bwMode="auto">
            <a:xfrm>
              <a:off x="3623" y="2580"/>
              <a:ext cx="156" cy="529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2" name="Rectangle 12"/>
            <p:cNvSpPr>
              <a:spLocks noChangeArrowheads="1"/>
            </p:cNvSpPr>
            <p:nvPr/>
          </p:nvSpPr>
          <p:spPr bwMode="auto">
            <a:xfrm>
              <a:off x="3866" y="2431"/>
              <a:ext cx="156" cy="678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3" name="Rectangle 13"/>
            <p:cNvSpPr>
              <a:spLocks noChangeArrowheads="1"/>
            </p:cNvSpPr>
            <p:nvPr/>
          </p:nvSpPr>
          <p:spPr bwMode="auto">
            <a:xfrm>
              <a:off x="4109" y="1862"/>
              <a:ext cx="156" cy="1247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4" name="Rectangle 14"/>
            <p:cNvSpPr>
              <a:spLocks noChangeArrowheads="1"/>
            </p:cNvSpPr>
            <p:nvPr/>
          </p:nvSpPr>
          <p:spPr bwMode="auto">
            <a:xfrm>
              <a:off x="4352" y="2763"/>
              <a:ext cx="156" cy="346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5" name="Rectangle 15"/>
            <p:cNvSpPr>
              <a:spLocks noChangeArrowheads="1"/>
            </p:cNvSpPr>
            <p:nvPr/>
          </p:nvSpPr>
          <p:spPr bwMode="auto">
            <a:xfrm>
              <a:off x="4595" y="2770"/>
              <a:ext cx="156" cy="339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6" name="Rectangle 16"/>
            <p:cNvSpPr>
              <a:spLocks noChangeArrowheads="1"/>
            </p:cNvSpPr>
            <p:nvPr/>
          </p:nvSpPr>
          <p:spPr bwMode="auto">
            <a:xfrm>
              <a:off x="4838" y="2160"/>
              <a:ext cx="156" cy="949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7" name="Line 17"/>
            <p:cNvSpPr>
              <a:spLocks noChangeShapeType="1"/>
            </p:cNvSpPr>
            <p:nvPr/>
          </p:nvSpPr>
          <p:spPr bwMode="auto">
            <a:xfrm>
              <a:off x="3151" y="322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8" name="Line 18"/>
            <p:cNvSpPr>
              <a:spLocks noChangeShapeType="1"/>
            </p:cNvSpPr>
            <p:nvPr/>
          </p:nvSpPr>
          <p:spPr bwMode="auto">
            <a:xfrm flipV="1">
              <a:off x="3395" y="3182"/>
              <a:ext cx="112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39" name="Line 19"/>
            <p:cNvSpPr>
              <a:spLocks noChangeShapeType="1"/>
            </p:cNvSpPr>
            <p:nvPr/>
          </p:nvSpPr>
          <p:spPr bwMode="auto">
            <a:xfrm rot="-5400000">
              <a:off x="3652" y="3226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40" name="Line 20"/>
            <p:cNvSpPr>
              <a:spLocks noChangeShapeType="1"/>
            </p:cNvSpPr>
            <p:nvPr/>
          </p:nvSpPr>
          <p:spPr bwMode="auto">
            <a:xfrm rot="16200000" flipV="1">
              <a:off x="3883" y="3182"/>
              <a:ext cx="112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41" name="Line 21"/>
            <p:cNvSpPr>
              <a:spLocks noChangeShapeType="1"/>
            </p:cNvSpPr>
            <p:nvPr/>
          </p:nvSpPr>
          <p:spPr bwMode="auto">
            <a:xfrm flipH="1" flipV="1">
              <a:off x="4133" y="3240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42" name="Line 22"/>
            <p:cNvSpPr>
              <a:spLocks noChangeShapeType="1"/>
            </p:cNvSpPr>
            <p:nvPr/>
          </p:nvSpPr>
          <p:spPr bwMode="auto">
            <a:xfrm flipH="1">
              <a:off x="4377" y="3196"/>
              <a:ext cx="112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43" name="Line 23"/>
            <p:cNvSpPr>
              <a:spLocks noChangeShapeType="1"/>
            </p:cNvSpPr>
            <p:nvPr/>
          </p:nvSpPr>
          <p:spPr bwMode="auto">
            <a:xfrm rot="5400000" flipV="1">
              <a:off x="4634" y="3240"/>
              <a:ext cx="1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97944" name="Line 24"/>
            <p:cNvSpPr>
              <a:spLocks noChangeShapeType="1"/>
            </p:cNvSpPr>
            <p:nvPr/>
          </p:nvSpPr>
          <p:spPr bwMode="auto">
            <a:xfrm rot="16200000" flipH="1">
              <a:off x="4865" y="3196"/>
              <a:ext cx="112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897945" name="Line 25"/>
          <p:cNvSpPr>
            <a:spLocks noChangeShapeType="1"/>
          </p:cNvSpPr>
          <p:nvPr/>
        </p:nvSpPr>
        <p:spPr bwMode="auto">
          <a:xfrm>
            <a:off x="3948113" y="4098925"/>
            <a:ext cx="87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dređivanje orijentacije</a:t>
            </a:r>
            <a:endParaRPr lang="en-US" dirty="0"/>
          </a:p>
        </p:txBody>
      </p:sp>
      <p:sp>
        <p:nvSpPr>
          <p:cNvPr id="294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335963" cy="5029200"/>
          </a:xfrm>
        </p:spPr>
        <p:txBody>
          <a:bodyPr>
            <a:normAutofit/>
          </a:bodyPr>
          <a:lstStyle/>
          <a:p>
            <a:r>
              <a:rPr lang="sr-Latn-RS" dirty="0" smtClean="0"/>
              <a:t>Svaka vršna vrijednost koja je bar 80% od najveće vršne vrijednosti se koristi za kreiranje ključne tačke sa tom orijentacijom</a:t>
            </a:r>
            <a:endParaRPr lang="en-US" dirty="0"/>
          </a:p>
          <a:p>
            <a:r>
              <a:rPr lang="en-US" dirty="0"/>
              <a:t>~15</a:t>
            </a:r>
            <a:r>
              <a:rPr lang="en-US" dirty="0" smtClean="0"/>
              <a:t>%</a:t>
            </a:r>
            <a:r>
              <a:rPr lang="sr-Latn-RS" dirty="0" smtClean="0"/>
              <a:t> ključnih tačaka su dodijeljene višestruke orijentacije, ali to doprinosi stabilnosti</a:t>
            </a:r>
            <a:endParaRPr lang="en-US" dirty="0"/>
          </a:p>
          <a:p>
            <a:r>
              <a:rPr lang="sr-Latn-RS" dirty="0" smtClean="0"/>
              <a:t>Parabola se fituje korištenjem 3 vrijednosti u histogramu koje su najbliže vršnoj vrijednosti kako bi se tačnije odredila orijentacija</a:t>
            </a:r>
            <a:endParaRPr lang="en-US" dirty="0"/>
          </a:p>
        </p:txBody>
      </p:sp>
      <p:sp>
        <p:nvSpPr>
          <p:cNvPr id="2946076" name="Rectangle 28"/>
          <p:cNvSpPr>
            <a:spLocks noChangeArrowheads="1"/>
          </p:cNvSpPr>
          <p:nvPr/>
        </p:nvSpPr>
        <p:spPr bwMode="auto">
          <a:xfrm>
            <a:off x="457200" y="5473700"/>
            <a:ext cx="7788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endParaRPr kumimoji="1"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Ključne tačke sa pridruženim skalama i orijentacijama</a:t>
            </a:r>
            <a:endParaRPr lang="en-US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02" y="1643050"/>
            <a:ext cx="67627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Ponovljivost detektora ključnih tačaka</a:t>
            </a:r>
            <a:endParaRPr lang="en-US" dirty="0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2285992"/>
            <a:ext cx="60960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274284"/>
            <a:ext cx="6111621" cy="45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2428888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Scale Invariant Feature Transform</a:t>
            </a:r>
            <a:br>
              <a:rPr lang="sr-Latn-BA" dirty="0" smtClean="0"/>
            </a:br>
            <a:r>
              <a:rPr lang="sr-Latn-BA" dirty="0" smtClean="0"/>
              <a:t>SIFT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Deskriptor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</a:t>
            </a:r>
            <a:r>
              <a:rPr lang="en-US" dirty="0" smtClean="0"/>
              <a:t>Des</a:t>
            </a:r>
            <a:r>
              <a:rPr lang="sr-Latn-RS" dirty="0" smtClean="0"/>
              <a:t>k</a:t>
            </a:r>
            <a:r>
              <a:rPr lang="en-US" dirty="0" err="1" smtClean="0"/>
              <a:t>riptor</a:t>
            </a:r>
            <a:endParaRPr lang="en-US" dirty="0"/>
          </a:p>
        </p:txBody>
      </p:sp>
      <p:sp>
        <p:nvSpPr>
          <p:cNvPr id="289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Svakoj ključnoj tački je pridruženo: </a:t>
            </a:r>
            <a:r>
              <a:rPr lang="en-US" dirty="0" smtClean="0"/>
              <a:t>x</a:t>
            </a:r>
            <a:r>
              <a:rPr lang="en-US" dirty="0"/>
              <a:t>, y, </a:t>
            </a:r>
            <a:r>
              <a:rPr lang="el-GR" dirty="0">
                <a:cs typeface="Arial" pitchFamily="34" charset="0"/>
              </a:rPr>
              <a:t>σ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/>
              <a:t>m, </a:t>
            </a:r>
            <a:r>
              <a:rPr lang="el-GR" dirty="0">
                <a:cs typeface="Arial" pitchFamily="34" charset="0"/>
              </a:rPr>
              <a:t>θ</a:t>
            </a:r>
            <a:endParaRPr lang="en-US" dirty="0"/>
          </a:p>
          <a:p>
            <a:r>
              <a:rPr lang="sr-Latn-RS" dirty="0" smtClean="0"/>
              <a:t>Potrebno je odrediti deskriptor regiona</a:t>
            </a:r>
            <a:endParaRPr lang="en-US" dirty="0" smtClean="0"/>
          </a:p>
          <a:p>
            <a:pPr marL="669925" lvl="1" indent="-325438"/>
            <a:r>
              <a:rPr lang="sr-Latn-RS" dirty="0" smtClean="0"/>
              <a:t>Moguće je koristiti vrijednosti intenziteta u regionu, ali</a:t>
            </a:r>
            <a:r>
              <a:rPr lang="en-US" dirty="0" smtClean="0"/>
              <a:t>…</a:t>
            </a:r>
          </a:p>
          <a:p>
            <a:pPr marL="1022350" lvl="2" indent="-350838"/>
            <a:r>
              <a:rPr lang="sr-Latn-RS" dirty="0" smtClean="0"/>
              <a:t>Osjetljivost na promjene osvjetljenja</a:t>
            </a:r>
            <a:endParaRPr lang="en-US" dirty="0"/>
          </a:p>
          <a:p>
            <a:pPr marL="1022350" lvl="2" indent="-350838"/>
            <a:r>
              <a:rPr lang="sr-Latn-RS" dirty="0" smtClean="0"/>
              <a:t>Osjetljivost na male greške u </a:t>
            </a:r>
            <a:r>
              <a:rPr lang="en-US" dirty="0" smtClean="0"/>
              <a:t>x</a:t>
            </a:r>
            <a:r>
              <a:rPr lang="en-US" dirty="0"/>
              <a:t>, y, </a:t>
            </a:r>
            <a:r>
              <a:rPr lang="el-GR" dirty="0">
                <a:cs typeface="Arial" pitchFamily="34" charset="0"/>
              </a:rPr>
              <a:t>θ</a:t>
            </a:r>
            <a:endParaRPr lang="en-US" dirty="0"/>
          </a:p>
          <a:p>
            <a:r>
              <a:rPr lang="sr-Latn-RS" dirty="0" smtClean="0"/>
              <a:t>Biološki vid</a:t>
            </a:r>
            <a:endParaRPr lang="en-US" dirty="0"/>
          </a:p>
          <a:p>
            <a:pPr marL="669925" lvl="1" indent="-325438"/>
            <a:r>
              <a:rPr lang="en-US" dirty="0" smtClean="0"/>
              <a:t>Neuron</a:t>
            </a:r>
            <a:r>
              <a:rPr lang="sr-Latn-RS" dirty="0" smtClean="0"/>
              <a:t>i daju odziv na promjene intenziteta određene frekvencije i orijentacije</a:t>
            </a:r>
            <a:endParaRPr lang="en-US" dirty="0"/>
          </a:p>
          <a:p>
            <a:pPr marL="1022350" lvl="2" indent="-350838"/>
            <a:r>
              <a:rPr lang="sr-Latn-RS" dirty="0" smtClean="0"/>
              <a:t>Ali lokacija gradijenta može biti malo pomjerena</a:t>
            </a:r>
            <a:endParaRPr lang="en-US" dirty="0"/>
          </a:p>
        </p:txBody>
      </p:sp>
      <p:sp>
        <p:nvSpPr>
          <p:cNvPr id="2898948" name="Text Box 4"/>
          <p:cNvSpPr txBox="1">
            <a:spLocks noChangeArrowheads="1"/>
          </p:cNvSpPr>
          <p:nvPr/>
        </p:nvSpPr>
        <p:spPr bwMode="auto">
          <a:xfrm>
            <a:off x="3743325" y="628173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/>
              <a:t>Edelman et al.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Invarijantna lokalna obilježja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Sadržaj slike se opisuje lokalnim obilježjima koja su invarijantna na translaciju, rotaciju, skaliranje i druge parametre akvizicije slike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037" descr="sift-f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071810"/>
            <a:ext cx="8153400" cy="36417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</a:t>
            </a:r>
            <a:r>
              <a:rPr lang="en-US" dirty="0" smtClean="0"/>
              <a:t>Des</a:t>
            </a:r>
            <a:r>
              <a:rPr lang="sr-Latn-RS" dirty="0" smtClean="0"/>
              <a:t>k</a:t>
            </a:r>
            <a:r>
              <a:rPr lang="en-US" dirty="0" err="1" smtClean="0"/>
              <a:t>riptor</a:t>
            </a:r>
            <a:endParaRPr lang="en-US" dirty="0"/>
          </a:p>
        </p:txBody>
      </p:sp>
      <p:sp>
        <p:nvSpPr>
          <p:cNvPr id="289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534400" cy="5029200"/>
          </a:xfrm>
        </p:spPr>
        <p:txBody>
          <a:bodyPr/>
          <a:lstStyle/>
          <a:p>
            <a:r>
              <a:rPr lang="en-US" sz="2000" dirty="0" smtClean="0"/>
              <a:t>4x4 </a:t>
            </a:r>
            <a:r>
              <a:rPr lang="sr-Latn-RS" sz="2000" dirty="0" smtClean="0"/>
              <a:t>podjela regiona na prozore</a:t>
            </a:r>
          </a:p>
          <a:p>
            <a:r>
              <a:rPr lang="en-US" sz="2000" dirty="0" smtClean="0"/>
              <a:t>Histogram 4x4 </a:t>
            </a:r>
            <a:r>
              <a:rPr lang="sr-Latn-RS" sz="2000" dirty="0" smtClean="0"/>
              <a:t>odmjeraka po prozoru u 8 orijentacija</a:t>
            </a:r>
            <a:endParaRPr lang="en-US" sz="2000" dirty="0"/>
          </a:p>
          <a:p>
            <a:r>
              <a:rPr lang="sr-Latn-RS" sz="2000" dirty="0" smtClean="0"/>
              <a:t>Gausova težinska funkcija oko centra </a:t>
            </a:r>
            <a:r>
              <a:rPr lang="en-US" sz="2000" dirty="0" smtClean="0"/>
              <a:t>(       </a:t>
            </a:r>
            <a:r>
              <a:rPr lang="sr-Latn-RS" sz="2000" dirty="0" smtClean="0"/>
              <a:t>je</a:t>
            </a:r>
            <a:r>
              <a:rPr lang="en-US" sz="2000" dirty="0" smtClean="0"/>
              <a:t> 0</a:t>
            </a:r>
            <a:r>
              <a:rPr lang="sr-Latn-RS" sz="2000" dirty="0" smtClean="0"/>
              <a:t>,</a:t>
            </a:r>
            <a:r>
              <a:rPr lang="en-US" sz="2000" dirty="0" smtClean="0"/>
              <a:t>5 </a:t>
            </a:r>
            <a:r>
              <a:rPr lang="sr-Latn-RS" sz="2000" dirty="0" smtClean="0"/>
              <a:t>puta veća od skale ključne tačke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4x4x8 = 128 </a:t>
            </a:r>
            <a:r>
              <a:rPr lang="en-US" sz="2000" dirty="0" err="1" smtClean="0"/>
              <a:t>dimen</a:t>
            </a:r>
            <a:r>
              <a:rPr lang="sr-Latn-RS" sz="2000" dirty="0" smtClean="0"/>
              <a:t>z</a:t>
            </a:r>
            <a:r>
              <a:rPr lang="en-US" sz="2000" dirty="0" err="1" smtClean="0"/>
              <a:t>ional</a:t>
            </a:r>
            <a:r>
              <a:rPr lang="sr-Latn-RS" sz="2000" dirty="0" smtClean="0"/>
              <a:t>ni deskriptor</a:t>
            </a:r>
            <a:endParaRPr lang="en-US" sz="2000" dirty="0"/>
          </a:p>
          <a:p>
            <a:endParaRPr lang="en-US" sz="20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669925" lvl="1" indent="-325438"/>
            <a:endParaRPr lang="en-US" sz="1800" dirty="0"/>
          </a:p>
          <a:p>
            <a:pPr marL="669925" lvl="1" indent="-325438">
              <a:buFontTx/>
              <a:buNone/>
            </a:pPr>
            <a:endParaRPr lang="en-US" sz="1800" dirty="0"/>
          </a:p>
        </p:txBody>
      </p:sp>
      <p:sp>
        <p:nvSpPr>
          <p:cNvPr id="2899975" name="Rectangle 7"/>
          <p:cNvSpPr>
            <a:spLocks noChangeArrowheads="1"/>
          </p:cNvSpPr>
          <p:nvPr/>
        </p:nvSpPr>
        <p:spPr bwMode="auto">
          <a:xfrm>
            <a:off x="0" y="6521450"/>
            <a:ext cx="298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Image from: Jonas Hurrelmann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36800" y="2773363"/>
            <a:ext cx="6807200" cy="3887787"/>
            <a:chOff x="493" y="965"/>
            <a:chExt cx="4810" cy="2439"/>
          </a:xfrm>
        </p:grpSpPr>
        <p:pic>
          <p:nvPicPr>
            <p:cNvPr id="2899973" name="Picture 5"/>
            <p:cNvPicPr>
              <a:picLocks noChangeAspect="1" noChangeArrowheads="1"/>
            </p:cNvPicPr>
            <p:nvPr/>
          </p:nvPicPr>
          <p:blipFill>
            <a:blip r:embed="rId3"/>
            <a:srcRect l="7991" t="33269" r="6633" b="12610"/>
            <a:stretch>
              <a:fillRect/>
            </a:stretch>
          </p:blipFill>
          <p:spPr bwMode="auto">
            <a:xfrm>
              <a:off x="493" y="965"/>
              <a:ext cx="4810" cy="243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99976" name="Oval 8"/>
            <p:cNvSpPr>
              <a:spLocks noChangeArrowheads="1"/>
            </p:cNvSpPr>
            <p:nvPr/>
          </p:nvSpPr>
          <p:spPr bwMode="auto">
            <a:xfrm>
              <a:off x="696" y="1125"/>
              <a:ext cx="1881" cy="1841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72941"/>
                    <a:invGamma/>
                    <a:alpha val="44000"/>
                  </a:srgbClr>
                </a:gs>
                <a:gs pos="100000">
                  <a:srgbClr val="0000FF">
                    <a:alpha val="11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89997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l="7860" t="25000" r="39980" b="23177"/>
          <a:stretch>
            <a:fillRect/>
          </a:stretch>
        </p:blipFill>
        <p:spPr>
          <a:xfrm>
            <a:off x="0" y="3278188"/>
            <a:ext cx="2286000" cy="2028825"/>
          </a:xfrm>
          <a:noFill/>
          <a:ln/>
        </p:spPr>
      </p:pic>
      <p:graphicFrame>
        <p:nvGraphicFramePr>
          <p:cNvPr id="2899980" name="Object 12"/>
          <p:cNvGraphicFramePr>
            <a:graphicFrameLocks noChangeAspect="1"/>
          </p:cNvGraphicFramePr>
          <p:nvPr/>
        </p:nvGraphicFramePr>
        <p:xfrm>
          <a:off x="4997450" y="1836738"/>
          <a:ext cx="366713" cy="336550"/>
        </p:xfrm>
        <a:graphic>
          <a:graphicData uri="http://schemas.openxmlformats.org/presentationml/2006/ole">
            <p:oleObj spid="_x0000_s167938" name="משוואה" r:id="rId5" imgW="1522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SIFT </a:t>
            </a:r>
            <a:r>
              <a:rPr lang="en-US" dirty="0" smtClean="0"/>
              <a:t>Des</a:t>
            </a:r>
            <a:r>
              <a:rPr lang="sr-Latn-RS" dirty="0" smtClean="0"/>
              <a:t>k</a:t>
            </a:r>
            <a:r>
              <a:rPr lang="en-US" dirty="0" err="1" smtClean="0"/>
              <a:t>riptor</a:t>
            </a:r>
            <a:r>
              <a:rPr lang="en-US" dirty="0" smtClean="0"/>
              <a:t> –</a:t>
            </a:r>
            <a:r>
              <a:rPr lang="sr-Latn-RS" dirty="0" smtClean="0"/>
              <a:t> Promjene osvjetljenja</a:t>
            </a:r>
            <a:endParaRPr lang="en-US" dirty="0"/>
          </a:p>
        </p:txBody>
      </p:sp>
      <p:sp>
        <p:nvSpPr>
          <p:cNvPr id="290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z="2400" dirty="0" smtClean="0"/>
              <a:t>Posvjetljivanje/potamnjivanje ne utiče na vrijednost gradijenta</a:t>
            </a:r>
            <a:endParaRPr lang="en-US" sz="2400" dirty="0"/>
          </a:p>
          <a:p>
            <a:r>
              <a:rPr lang="sr-Latn-RS" sz="2400" dirty="0" smtClean="0"/>
              <a:t>Normalizacija na jediničnu dužinu uklanja uticaj kontrasta</a:t>
            </a:r>
          </a:p>
          <a:p>
            <a:r>
              <a:rPr lang="sr-Latn-RS" sz="2400" dirty="0" smtClean="0"/>
              <a:t>Saturacija mnogo više utiče na moduo nego na orijentaciju</a:t>
            </a:r>
            <a:endParaRPr lang="en-US" sz="2400" dirty="0"/>
          </a:p>
          <a:p>
            <a:r>
              <a:rPr lang="sr-Latn-RS" sz="2400" dirty="0" smtClean="0"/>
              <a:t>Odsijecaju se vrijednosti gradijenta veće od 0,2 i ponovo se normalizuje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</a:t>
            </a:r>
            <a:r>
              <a:rPr lang="sr-Latn-RS" dirty="0" smtClean="0"/>
              <a:t>s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90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Robusnost</a:t>
            </a:r>
            <a:endParaRPr lang="en-US" dirty="0"/>
          </a:p>
          <a:p>
            <a:pPr marL="669925" lvl="1" indent="-325438"/>
            <a:r>
              <a:rPr lang="en-US" dirty="0"/>
              <a:t>80% </a:t>
            </a:r>
            <a:r>
              <a:rPr lang="sr-Latn-RS" dirty="0" smtClean="0"/>
              <a:t>ponovljivost:</a:t>
            </a:r>
            <a:endParaRPr lang="en-US" dirty="0"/>
          </a:p>
          <a:p>
            <a:pPr marL="1022350" lvl="2" indent="-350838"/>
            <a:r>
              <a:rPr lang="en-US" dirty="0"/>
              <a:t>10% </a:t>
            </a:r>
            <a:r>
              <a:rPr lang="sr-Latn-RS" dirty="0" smtClean="0"/>
              <a:t>šuma</a:t>
            </a:r>
            <a:endParaRPr lang="en-US" dirty="0"/>
          </a:p>
          <a:p>
            <a:pPr marL="1022350" lvl="2" indent="-350838"/>
            <a:r>
              <a:rPr lang="en-US" dirty="0"/>
              <a:t>45</a:t>
            </a:r>
            <a:r>
              <a:rPr lang="en-US" dirty="0">
                <a:cs typeface="Arial" pitchFamily="34" charset="0"/>
              </a:rPr>
              <a:t>° </a:t>
            </a:r>
            <a:r>
              <a:rPr lang="sr-Latn-RS" dirty="0" smtClean="0">
                <a:cs typeface="Arial" pitchFamily="34" charset="0"/>
              </a:rPr>
              <a:t>promjena ugla posmatranja</a:t>
            </a:r>
            <a:endParaRPr lang="en-US" dirty="0">
              <a:cs typeface="Arial" pitchFamily="34" charset="0"/>
            </a:endParaRPr>
          </a:p>
          <a:p>
            <a:pPr marL="1022350" lvl="2" indent="-350838"/>
            <a:r>
              <a:rPr lang="en-US" dirty="0">
                <a:cs typeface="Arial" pitchFamily="34" charset="0"/>
              </a:rPr>
              <a:t>1k-100k </a:t>
            </a:r>
            <a:r>
              <a:rPr lang="en-US" dirty="0" smtClean="0">
                <a:cs typeface="Arial" pitchFamily="34" charset="0"/>
              </a:rPr>
              <a:t>k</a:t>
            </a:r>
            <a:r>
              <a:rPr lang="sr-Latn-RS" dirty="0" smtClean="0">
                <a:cs typeface="Arial" pitchFamily="34" charset="0"/>
              </a:rPr>
              <a:t>ljučnih tačaka u bazi</a:t>
            </a:r>
            <a:endParaRPr lang="en-US" dirty="0">
              <a:cs typeface="Arial" pitchFamily="34" charset="0"/>
            </a:endParaRPr>
          </a:p>
          <a:p>
            <a:r>
              <a:rPr lang="sr-Latn-RS" sz="2600" dirty="0" smtClean="0">
                <a:cs typeface="Arial" pitchFamily="34" charset="0"/>
              </a:rPr>
              <a:t>Najbolji deskriptor u pregledu </a:t>
            </a:r>
            <a:r>
              <a:rPr lang="en-US" sz="2600" dirty="0" smtClean="0">
                <a:cs typeface="Arial" pitchFamily="34" charset="0"/>
              </a:rPr>
              <a:t>[</a:t>
            </a:r>
            <a:r>
              <a:rPr lang="en-US" sz="2600" dirty="0" err="1" smtClean="0">
                <a:cs typeface="Arial" pitchFamily="34" charset="0"/>
              </a:rPr>
              <a:t>Mikolajczyk</a:t>
            </a:r>
            <a:r>
              <a:rPr lang="en-US" sz="2600" dirty="0" smtClean="0">
                <a:cs typeface="Arial" pitchFamily="34" charset="0"/>
              </a:rPr>
              <a:t> </a:t>
            </a:r>
            <a:r>
              <a:rPr lang="en-US" sz="2600" dirty="0">
                <a:cs typeface="Arial" pitchFamily="34" charset="0"/>
              </a:rPr>
              <a:t>&amp; </a:t>
            </a:r>
            <a:r>
              <a:rPr lang="en-US" sz="2600" dirty="0" err="1">
                <a:cs typeface="Arial" pitchFamily="34" charset="0"/>
              </a:rPr>
              <a:t>Schmid</a:t>
            </a:r>
            <a:r>
              <a:rPr lang="en-US" sz="2600" dirty="0">
                <a:cs typeface="Arial" pitchFamily="34" charset="0"/>
              </a:rPr>
              <a:t> 2005</a:t>
            </a:r>
            <a:r>
              <a:rPr lang="en-US" sz="2600" dirty="0" smtClean="0">
                <a:cs typeface="Arial" pitchFamily="34" charset="0"/>
              </a:rPr>
              <a:t>]</a:t>
            </a:r>
            <a:endParaRPr lang="en-US" sz="2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Tipična primjena</a:t>
            </a:r>
            <a:endParaRPr lang="en-US" dirty="0"/>
          </a:p>
        </p:txBody>
      </p:sp>
      <p:sp>
        <p:nvSpPr>
          <p:cNvPr id="290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</a:pPr>
            <a:r>
              <a:rPr lang="sr-Latn-RS" dirty="0" smtClean="0"/>
              <a:t>Za slike iz baze</a:t>
            </a:r>
            <a:r>
              <a:rPr lang="en-US" dirty="0" smtClean="0"/>
              <a:t>:</a:t>
            </a:r>
            <a:endParaRPr lang="en-US" dirty="0"/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r-Latn-RS" dirty="0" smtClean="0"/>
              <a:t>Izračunati SIFT deskriptore</a:t>
            </a:r>
            <a:endParaRPr lang="en-US" dirty="0"/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Sa</a:t>
            </a:r>
            <a:r>
              <a:rPr lang="sr-Latn-RS" dirty="0" smtClean="0"/>
              <a:t>čuvati deskriptore u bazi</a:t>
            </a:r>
            <a:endParaRPr lang="en-US" dirty="0"/>
          </a:p>
          <a:p>
            <a:pPr marL="571500" indent="-571500">
              <a:lnSpc>
                <a:spcPct val="90000"/>
              </a:lnSpc>
            </a:pPr>
            <a:r>
              <a:rPr lang="sr-Latn-RS" dirty="0" smtClean="0"/>
              <a:t>Za upit</a:t>
            </a:r>
            <a:r>
              <a:rPr lang="en-US" dirty="0" smtClean="0"/>
              <a:t>:</a:t>
            </a:r>
            <a:endParaRPr lang="en-US" dirty="0"/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r-Latn-RS" dirty="0" smtClean="0"/>
              <a:t>Izračunati S</a:t>
            </a:r>
            <a:r>
              <a:rPr lang="en-US" dirty="0" smtClean="0"/>
              <a:t>IFT </a:t>
            </a:r>
            <a:r>
              <a:rPr lang="sr-Latn-RS" dirty="0" smtClean="0"/>
              <a:t>deskriptore</a:t>
            </a:r>
            <a:endParaRPr lang="en-US" dirty="0"/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r-Latn-RS" dirty="0" smtClean="0"/>
              <a:t>Za svaki deskriptor</a:t>
            </a:r>
            <a:r>
              <a:rPr lang="en-US" dirty="0" smtClean="0"/>
              <a:t>:</a:t>
            </a:r>
            <a:endParaRPr lang="en-US" dirty="0"/>
          </a:p>
          <a:p>
            <a:pPr marL="1090613" lvl="2" indent="-419100">
              <a:lnSpc>
                <a:spcPct val="90000"/>
              </a:lnSpc>
            </a:pPr>
            <a:r>
              <a:rPr lang="sr-Latn-RS" dirty="0" smtClean="0"/>
              <a:t>Pronaći najbliže (Euklidova distanca) deskriptore u bazi</a:t>
            </a:r>
            <a:endParaRPr lang="en-US" dirty="0"/>
          </a:p>
          <a:p>
            <a:pPr marL="839788" lvl="1" indent="-4953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r-Latn-RS" dirty="0" smtClean="0"/>
              <a:t>Provjeriti parove</a:t>
            </a:r>
            <a:endParaRPr lang="en-US" dirty="0"/>
          </a:p>
          <a:p>
            <a:pPr marL="1090613" lvl="2" indent="-419100">
              <a:lnSpc>
                <a:spcPct val="90000"/>
              </a:lnSpc>
            </a:pPr>
            <a:r>
              <a:rPr lang="en-US" dirty="0" err="1" smtClean="0"/>
              <a:t>Geometr</a:t>
            </a:r>
            <a:r>
              <a:rPr lang="sr-Latn-RS" dirty="0" smtClean="0"/>
              <a:t>ija</a:t>
            </a:r>
            <a:endParaRPr lang="en-US" dirty="0"/>
          </a:p>
          <a:p>
            <a:pPr marL="1090613" lvl="2" indent="-419100">
              <a:lnSpc>
                <a:spcPct val="90000"/>
              </a:lnSpc>
            </a:pPr>
            <a:r>
              <a:rPr lang="en-US" dirty="0" smtClean="0"/>
              <a:t>Hough</a:t>
            </a:r>
            <a:r>
              <a:rPr lang="sr-Latn-RS" dirty="0" smtClean="0"/>
              <a:t>ova</a:t>
            </a:r>
            <a:r>
              <a:rPr lang="en-US" dirty="0" smtClean="0"/>
              <a:t> transform</a:t>
            </a:r>
            <a:r>
              <a:rPr lang="sr-Latn-RS" dirty="0" smtClean="0"/>
              <a:t>acija</a:t>
            </a:r>
            <a:endParaRPr lang="en-US" dirty="0"/>
          </a:p>
          <a:p>
            <a:pPr marL="839788" lvl="1" indent="-495300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247650"/>
            <a:ext cx="5943600" cy="733425"/>
          </a:xfrm>
        </p:spPr>
        <p:txBody>
          <a:bodyPr/>
          <a:lstStyle/>
          <a:p>
            <a:r>
              <a:rPr lang="sr-Latn-RS" sz="3600" dirty="0" smtClean="0"/>
              <a:t>Prepoznavanje 3D objekata</a:t>
            </a:r>
            <a:endParaRPr lang="en-US" sz="3600" dirty="0"/>
          </a:p>
        </p:txBody>
      </p:sp>
      <p:sp>
        <p:nvSpPr>
          <p:cNvPr id="295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8" y="1066800"/>
            <a:ext cx="4016375" cy="5029200"/>
          </a:xfrm>
        </p:spPr>
        <p:txBody>
          <a:bodyPr/>
          <a:lstStyle/>
          <a:p>
            <a:r>
              <a:rPr lang="sr-Latn-RS" sz="2000" dirty="0" smtClean="0"/>
              <a:t>Za prepoznavanje su potrebne samo 3 ključne tačke pa dodatne tačke povećavaju robusnost.</a:t>
            </a:r>
            <a:endParaRPr lang="en-US" sz="2000" dirty="0"/>
          </a:p>
        </p:txBody>
      </p:sp>
      <p:pic>
        <p:nvPicPr>
          <p:cNvPr id="2956292" name="Picture 4"/>
          <p:cNvPicPr>
            <a:picLocks noChangeAspect="1" noChangeArrowheads="1"/>
          </p:cNvPicPr>
          <p:nvPr/>
        </p:nvPicPr>
        <p:blipFill>
          <a:blip r:embed="rId2"/>
          <a:srcRect l="13052" t="14360" r="11041" b="4704"/>
          <a:stretch>
            <a:fillRect/>
          </a:stretch>
        </p:blipFill>
        <p:spPr bwMode="auto">
          <a:xfrm>
            <a:off x="685800" y="914400"/>
            <a:ext cx="3744913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/>
              <a:t>Prepoznavanje zaklonjenih objekata</a:t>
            </a:r>
            <a:endParaRPr lang="en-US" sz="3600" dirty="0"/>
          </a:p>
        </p:txBody>
      </p:sp>
      <p:pic>
        <p:nvPicPr>
          <p:cNvPr id="2957315" name="Picture 3"/>
          <p:cNvPicPr>
            <a:picLocks noChangeAspect="1" noChangeArrowheads="1"/>
          </p:cNvPicPr>
          <p:nvPr/>
        </p:nvPicPr>
        <p:blipFill>
          <a:blip r:embed="rId2"/>
          <a:srcRect l="13846" t="24330" r="12308" b="13106"/>
          <a:stretch>
            <a:fillRect/>
          </a:stretch>
        </p:blipFill>
        <p:spPr bwMode="auto">
          <a:xfrm>
            <a:off x="228600" y="1524000"/>
            <a:ext cx="42672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57316" name="Picture 4"/>
          <p:cNvPicPr>
            <a:picLocks noChangeAspect="1" noChangeArrowheads="1"/>
          </p:cNvPicPr>
          <p:nvPr/>
        </p:nvPicPr>
        <p:blipFill>
          <a:blip r:embed="rId3"/>
          <a:srcRect l="13637" t="24706" r="12122" b="11978"/>
          <a:stretch>
            <a:fillRect/>
          </a:stretch>
        </p:blipFill>
        <p:spPr bwMode="auto">
          <a:xfrm>
            <a:off x="4648200" y="15240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35963" cy="728663"/>
          </a:xfrm>
        </p:spPr>
        <p:txBody>
          <a:bodyPr/>
          <a:lstStyle/>
          <a:p>
            <a:r>
              <a:rPr lang="sr-Latn-RS" sz="3200" dirty="0" smtClean="0"/>
              <a:t>Lokalizacija</a:t>
            </a:r>
            <a:endParaRPr lang="en-US" sz="3200" dirty="0"/>
          </a:p>
        </p:txBody>
      </p:sp>
      <p:graphicFrame>
        <p:nvGraphicFramePr>
          <p:cNvPr id="2960387" name="Object 3"/>
          <p:cNvGraphicFramePr>
            <a:graphicFrameLocks noChangeAspect="1"/>
          </p:cNvGraphicFramePr>
          <p:nvPr/>
        </p:nvGraphicFramePr>
        <p:xfrm>
          <a:off x="1219200" y="762000"/>
          <a:ext cx="6705600" cy="5551488"/>
        </p:xfrm>
        <a:graphic>
          <a:graphicData uri="http://schemas.openxmlformats.org/presentationml/2006/ole">
            <p:oleObj spid="_x0000_s168962" name="Bitmap Image" r:id="rId3" imgW="5877745" imgH="4866667" progId="PBrush">
              <p:embed/>
            </p:oleObj>
          </a:graphicData>
        </a:graphic>
      </p:graphicFrame>
      <p:graphicFrame>
        <p:nvGraphicFramePr>
          <p:cNvPr id="2960388" name="Object 4"/>
          <p:cNvGraphicFramePr>
            <a:graphicFrameLocks noChangeAspect="1"/>
          </p:cNvGraphicFramePr>
          <p:nvPr>
            <p:ph idx="1"/>
          </p:nvPr>
        </p:nvGraphicFramePr>
        <p:xfrm>
          <a:off x="1905000" y="3581400"/>
          <a:ext cx="5715000" cy="3089275"/>
        </p:xfrm>
        <a:graphic>
          <a:graphicData uri="http://schemas.openxmlformats.org/presentationml/2006/ole">
            <p:oleObj spid="_x0000_s168963" name="Bitmap Image" r:id="rId4" imgW="5089524" imgH="275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Implementacije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David Lowe (</a:t>
            </a:r>
            <a:r>
              <a:rPr lang="en-GB" dirty="0" smtClean="0">
                <a:hlinkClick r:id="rId3"/>
              </a:rPr>
              <a:t>http://www.cs.ubc.ca/~lowe/keypoints</a:t>
            </a:r>
            <a:r>
              <a:rPr lang="sr-Latn-RS" dirty="0" smtClean="0">
                <a:hlinkClick r:id="rId3"/>
              </a:rPr>
              <a:t>/</a:t>
            </a:r>
            <a:r>
              <a:rPr lang="sr-Latn-RS" dirty="0" smtClean="0"/>
              <a:t>)</a:t>
            </a:r>
          </a:p>
          <a:p>
            <a:r>
              <a:rPr lang="sr-Latn-RS" dirty="0" smtClean="0"/>
              <a:t>VLfeat biblioteka (vlfeat.org)</a:t>
            </a:r>
          </a:p>
          <a:p>
            <a:r>
              <a:rPr lang="sr-Latn-RS" dirty="0" smtClean="0"/>
              <a:t>OpenCV biblioteka (opencv.org)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Inspiracija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sr-Latn-BA" dirty="0" smtClean="0"/>
              <a:t>Dokument se predstavlja kao </a:t>
            </a:r>
            <a:r>
              <a:rPr lang="sr-Latn-BA" i="1" dirty="0" smtClean="0"/>
              <a:t>skup riječi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643182"/>
            <a:ext cx="3071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BEOGRAD, 8. </a:t>
            </a:r>
            <a:r>
              <a:rPr lang="en-US" sz="2000" dirty="0" err="1" smtClean="0"/>
              <a:t>decembar</a:t>
            </a:r>
            <a:r>
              <a:rPr lang="en-US" sz="2000" dirty="0" smtClean="0"/>
              <a:t> 2013, (</a:t>
            </a:r>
            <a:r>
              <a:rPr lang="en-US" sz="2000" dirty="0" err="1" smtClean="0"/>
              <a:t>Njuz</a:t>
            </a:r>
            <a:r>
              <a:rPr lang="en-US" sz="2000" dirty="0" smtClean="0"/>
              <a:t>) – </a:t>
            </a:r>
            <a:r>
              <a:rPr lang="en-US" sz="2000" dirty="0" err="1" smtClean="0"/>
              <a:t>Goran</a:t>
            </a:r>
            <a:r>
              <a:rPr lang="en-US" sz="2000" dirty="0" smtClean="0"/>
              <a:t> D. (42), </a:t>
            </a:r>
            <a:r>
              <a:rPr lang="en-US" sz="2000" dirty="0" err="1" smtClean="0"/>
              <a:t>preduzetnik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</a:t>
            </a:r>
            <a:r>
              <a:rPr lang="en-US" sz="2000" dirty="0" err="1" smtClean="0"/>
              <a:t>Beograda</a:t>
            </a:r>
            <a:r>
              <a:rPr lang="en-US" sz="2000" dirty="0" smtClean="0"/>
              <a:t>, </a:t>
            </a:r>
            <a:r>
              <a:rPr lang="en-US" sz="2000" dirty="0" err="1" smtClean="0"/>
              <a:t>uoči</a:t>
            </a:r>
            <a:r>
              <a:rPr lang="en-US" sz="2000" dirty="0" smtClean="0"/>
              <a:t> </a:t>
            </a:r>
            <a:r>
              <a:rPr lang="en-US" sz="2000" dirty="0" err="1" smtClean="0"/>
              <a:t>Božićnih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Novogodišnjih</a:t>
            </a:r>
            <a:r>
              <a:rPr lang="en-US" sz="2000" dirty="0" smtClean="0"/>
              <a:t> </a:t>
            </a:r>
            <a:r>
              <a:rPr lang="en-US" sz="2000" dirty="0" err="1" smtClean="0"/>
              <a:t>praznika</a:t>
            </a:r>
            <a:r>
              <a:rPr lang="en-US" sz="2000" dirty="0" smtClean="0"/>
              <a:t> </a:t>
            </a:r>
            <a:r>
              <a:rPr lang="en-US" sz="2000" dirty="0" err="1" smtClean="0"/>
              <a:t>okitio</a:t>
            </a:r>
            <a:r>
              <a:rPr lang="en-US" sz="2000" dirty="0" smtClean="0"/>
              <a:t> je </a:t>
            </a:r>
            <a:r>
              <a:rPr lang="en-US" sz="2000" dirty="0" err="1" smtClean="0"/>
              <a:t>mirišljavu</a:t>
            </a:r>
            <a:r>
              <a:rPr lang="en-US" sz="2000" dirty="0" smtClean="0"/>
              <a:t> </a:t>
            </a:r>
            <a:r>
              <a:rPr lang="en-US" sz="2000" dirty="0" err="1" smtClean="0"/>
              <a:t>jelkicu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visi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retrovizoru</a:t>
            </a:r>
            <a:r>
              <a:rPr lang="en-US" sz="2000" dirty="0" smtClean="0"/>
              <a:t> </a:t>
            </a:r>
            <a:r>
              <a:rPr lang="en-US" sz="2000" dirty="0" err="1" smtClean="0"/>
              <a:t>njegovog</a:t>
            </a:r>
            <a:r>
              <a:rPr lang="en-US" sz="2000" dirty="0" smtClean="0"/>
              <a:t> </a:t>
            </a:r>
            <a:r>
              <a:rPr lang="en-US" sz="2000" dirty="0" err="1" smtClean="0"/>
              <a:t>Golfa</a:t>
            </a:r>
            <a:r>
              <a:rPr lang="en-US" sz="2000" dirty="0" smtClean="0"/>
              <a:t> „</a:t>
            </a:r>
            <a:r>
              <a:rPr lang="en-US" sz="2000" dirty="0" err="1" smtClean="0"/>
              <a:t>dvojke</a:t>
            </a:r>
            <a:r>
              <a:rPr lang="en-US" sz="2000" dirty="0" smtClean="0"/>
              <a:t>“, </a:t>
            </a:r>
            <a:r>
              <a:rPr lang="en-US" sz="2000" dirty="0" err="1" smtClean="0"/>
              <a:t>čime</a:t>
            </a:r>
            <a:r>
              <a:rPr lang="en-US" sz="2000" dirty="0" smtClean="0"/>
              <a:t> je </a:t>
            </a:r>
            <a:r>
              <a:rPr lang="en-US" sz="2000" dirty="0" err="1" smtClean="0"/>
              <a:t>postao</a:t>
            </a:r>
            <a:r>
              <a:rPr lang="en-US" sz="2000" dirty="0" smtClean="0"/>
              <a:t> </a:t>
            </a:r>
            <a:r>
              <a:rPr lang="en-US" sz="2000" dirty="0" err="1" smtClean="0"/>
              <a:t>prvi</a:t>
            </a:r>
            <a:r>
              <a:rPr lang="en-US" sz="2000" dirty="0" smtClean="0"/>
              <a:t> </a:t>
            </a:r>
            <a:r>
              <a:rPr lang="en-US" sz="2000" dirty="0" err="1" smtClean="0"/>
              <a:t>vozač</a:t>
            </a:r>
            <a:r>
              <a:rPr lang="en-US" sz="2000" dirty="0" smtClean="0"/>
              <a:t> u </a:t>
            </a:r>
            <a:r>
              <a:rPr lang="en-US" sz="2000" dirty="0" err="1" smtClean="0"/>
              <a:t>svetu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uradio</a:t>
            </a:r>
            <a:r>
              <a:rPr lang="en-US" sz="2000" dirty="0" smtClean="0"/>
              <a:t> </a:t>
            </a:r>
            <a:r>
              <a:rPr lang="en-US" sz="2000" dirty="0" err="1" smtClean="0"/>
              <a:t>ovako</a:t>
            </a:r>
            <a:r>
              <a:rPr lang="en-US" sz="2000" dirty="0" smtClean="0"/>
              <a:t> </a:t>
            </a:r>
            <a:r>
              <a:rPr lang="en-US" sz="2000" dirty="0" err="1" smtClean="0"/>
              <a:t>nešto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MP900314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98534"/>
            <a:ext cx="3071834" cy="4302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2066" y="3357562"/>
            <a:ext cx="14805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preduzetnik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143636" y="3857628"/>
            <a:ext cx="61908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Golf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214942" y="4000504"/>
            <a:ext cx="8158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vozač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857884" y="4572008"/>
            <a:ext cx="99052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prazni</a:t>
            </a:r>
            <a:r>
              <a:rPr lang="sr-Latn-BA" sz="2000" dirty="0" smtClean="0"/>
              <a:t>ci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500694" y="5072074"/>
            <a:ext cx="89749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jelkic</a:t>
            </a:r>
            <a:r>
              <a:rPr lang="sr-Latn-BA" sz="2000" dirty="0" smtClean="0"/>
              <a:t>a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3643306" y="3929066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dirty="0" smtClean="0"/>
              <a:t>Dokument se predstavlja kao </a:t>
            </a:r>
            <a:r>
              <a:rPr lang="sr-Latn-BA" i="1" dirty="0" smtClean="0"/>
              <a:t>skup riječi</a:t>
            </a:r>
          </a:p>
          <a:p>
            <a:r>
              <a:rPr lang="sr-Latn-BA" dirty="0" smtClean="0"/>
              <a:t>Skup riječi se predstavlja kao vektor čiji su elementi frekvencije pojavljivanja pojedinih termina (npr. riječi)</a:t>
            </a:r>
          </a:p>
          <a:p>
            <a:r>
              <a:rPr lang="sr-Latn-BA" dirty="0" smtClean="0"/>
              <a:t>TF</a:t>
            </a:r>
            <a:r>
              <a:rPr lang="sr-Latn-BA" i="1" baseline="-25000" dirty="0" smtClean="0"/>
              <a:t>t,d </a:t>
            </a:r>
            <a:r>
              <a:rPr lang="sr-Latn-BA" i="1" baseline="30000" dirty="0" smtClean="0"/>
              <a:t> </a:t>
            </a:r>
            <a:r>
              <a:rPr lang="sr-Latn-BA" i="1" dirty="0" smtClean="0"/>
              <a:t> </a:t>
            </a:r>
            <a:r>
              <a:rPr lang="sr-Latn-BA" dirty="0" smtClean="0"/>
              <a:t>frekvencija pojavljivanja termina </a:t>
            </a:r>
            <a:r>
              <a:rPr lang="sr-Latn-BA" i="1" dirty="0" smtClean="0"/>
              <a:t>t</a:t>
            </a:r>
            <a:r>
              <a:rPr lang="sr-Latn-BA" dirty="0" smtClean="0"/>
              <a:t> u dokumentu </a:t>
            </a:r>
            <a:r>
              <a:rPr lang="sr-Latn-BA" i="1" dirty="0" smtClean="0"/>
              <a:t>d</a:t>
            </a:r>
          </a:p>
          <a:p>
            <a:r>
              <a:rPr lang="sr-Latn-BA" dirty="0" smtClean="0"/>
              <a:t>Vektor ima onoliko elemenata koliko različitih termina se javlja u kolekciji</a:t>
            </a:r>
          </a:p>
          <a:p>
            <a:r>
              <a:rPr lang="sr-Latn-BA" dirty="0" smtClean="0"/>
              <a:t>Rječnik/leksikon – skup termina koji se javljaju u kolekciji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Zašto lokalna obilježja?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sr-Latn-BA" sz="2400" b="1" dirty="0" smtClean="0"/>
              <a:t>Lokalnost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sr-Latn-BA" sz="2400" dirty="0" smtClean="0"/>
              <a:t>obilježja su lokalna, dakle robusna na zaklanjanje i kompleksnost scene (ne zahtjevaju prethodnu segmentaciju)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sr-Latn-BA" sz="2400" b="1" dirty="0" smtClean="0"/>
              <a:t>Prepoznatljivost:</a:t>
            </a:r>
            <a:r>
              <a:rPr lang="en-US" sz="2400" dirty="0" smtClean="0"/>
              <a:t> </a:t>
            </a:r>
            <a:r>
              <a:rPr lang="sr-Latn-BA" sz="2400" dirty="0" smtClean="0"/>
              <a:t>obilježja se mogu uparivati sa velikim bazama objekata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sr-Latn-BA" sz="2400" b="1" dirty="0" smtClean="0"/>
              <a:t>Kvantitet:</a:t>
            </a:r>
            <a:r>
              <a:rPr lang="en-US" sz="2400" dirty="0" smtClean="0"/>
              <a:t> </a:t>
            </a:r>
            <a:r>
              <a:rPr lang="sr-Latn-BA" sz="2400" dirty="0" smtClean="0"/>
              <a:t>za jedan objekat se može generisati veliki broj obilježja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sr-Latn-BA" sz="2400" b="1" dirty="0" smtClean="0"/>
              <a:t>Efikasnost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r>
              <a:rPr lang="sr-Latn-BA" sz="2400" dirty="0" smtClean="0"/>
              <a:t>dobre performanse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sr-Latn-BA" sz="2400" b="1" dirty="0" smtClean="0"/>
              <a:t>Mogućnost proširenja: </a:t>
            </a:r>
            <a:r>
              <a:rPr lang="sr-Latn-BA" sz="2400" dirty="0" smtClean="0"/>
              <a:t>mogu se koristiti sa različitim tipovima obilježja, čime se može povećati robusnost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Autofit/>
          </a:bodyPr>
          <a:lstStyle/>
          <a:p>
            <a:r>
              <a:rPr lang="sr-Latn-BA" sz="2800" dirty="0" smtClean="0"/>
              <a:t>Vektor ima onoliko elemenata koliko različitih termina se javlja u kolekciji</a:t>
            </a:r>
          </a:p>
          <a:p>
            <a:r>
              <a:rPr lang="sr-Latn-BA" sz="2800" dirty="0" smtClean="0"/>
              <a:t>Većina elemenata je jednaka nuli</a:t>
            </a:r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3286124"/>
          <a:ext cx="807248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  <a:gridCol w="1009061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galaksija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toplota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holivud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film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uloga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dijeta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krzno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64331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429132"/>
            <a:ext cx="64114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“nova” se javlja 10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“galaksija” se javlja 5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“toplota” se javlja 3 puta u dokumentu </a:t>
            </a:r>
            <a:r>
              <a:rPr lang="sr-Latn-BA" sz="2800" b="1" dirty="0" smtClean="0"/>
              <a:t>A</a:t>
            </a:r>
          </a:p>
          <a:p>
            <a:r>
              <a:rPr lang="sr-Latn-BA" sz="2800" dirty="0" smtClean="0"/>
              <a:t>prazno znači 0 pojavljivanja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5757" y="1785926"/>
          <a:ext cx="8072487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5"/>
                <a:gridCol w="928694"/>
                <a:gridCol w="1012040"/>
                <a:gridCol w="896943"/>
                <a:gridCol w="896943"/>
                <a:gridCol w="896943"/>
                <a:gridCol w="896943"/>
                <a:gridCol w="896943"/>
                <a:gridCol w="8969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nova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galaksija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toplota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holivud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film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uloga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dijeta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krzno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D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E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F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H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 smtClean="0"/>
                        <a:t>I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Vektorska reprezentacija dokumenata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Dokumenti su predstavljeni kao vektori u prostoru termina</a:t>
            </a:r>
          </a:p>
          <a:p>
            <a:r>
              <a:rPr lang="sr-Latn-BA" dirty="0" smtClean="0"/>
              <a:t>Termini su obično normalizovani</a:t>
            </a:r>
          </a:p>
          <a:p>
            <a:r>
              <a:rPr lang="sr-Latn-BA" dirty="0" smtClean="0"/>
              <a:t>Broj pojavljivanja termina se čuva u vektoru</a:t>
            </a:r>
          </a:p>
          <a:p>
            <a:r>
              <a:rPr lang="sr-Latn-BA" dirty="0" smtClean="0"/>
              <a:t>Moguće je terminima dodijeliti težine</a:t>
            </a:r>
          </a:p>
          <a:p>
            <a:r>
              <a:rPr lang="sr-Latn-BA" dirty="0" smtClean="0"/>
              <a:t>Upit se posmatra kao dokument</a:t>
            </a:r>
          </a:p>
          <a:p>
            <a:r>
              <a:rPr lang="sr-Latn-BA" dirty="0" smtClean="0"/>
              <a:t>Sličnost dokumenata se mjeri udaljenošću između vektora</a:t>
            </a:r>
          </a:p>
          <a:p>
            <a:r>
              <a:rPr lang="sr-Latn-BA" dirty="0" smtClean="0"/>
              <a:t>Rezultati se rangiraju prema sličnosti sa upitom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29000" y="642939"/>
            <a:ext cx="5334000" cy="5986464"/>
            <a:chOff x="2160" y="405"/>
            <a:chExt cx="3360" cy="3771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072" y="1008"/>
              <a:ext cx="2274" cy="3168"/>
              <a:chOff x="3072" y="1008"/>
              <a:chExt cx="2274" cy="3168"/>
            </a:xfrm>
          </p:grpSpPr>
          <p:pic>
            <p:nvPicPr>
              <p:cNvPr id="509959" name="Picture 7" descr="lunch-bagtran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72" y="1008"/>
                <a:ext cx="2274" cy="3168"/>
              </a:xfrm>
              <a:prstGeom prst="rect">
                <a:avLst/>
              </a:prstGeom>
              <a:noFill/>
            </p:spPr>
          </p:pic>
          <p:pic>
            <p:nvPicPr>
              <p:cNvPr id="509960" name="Picture 8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9399" t="22293" r="38898" b="71706"/>
              <a:stretch>
                <a:fillRect/>
              </a:stretch>
            </p:blipFill>
            <p:spPr bwMode="auto">
              <a:xfrm>
                <a:off x="4560" y="3072"/>
                <a:ext cx="480" cy="336"/>
              </a:xfrm>
              <a:prstGeom prst="rect">
                <a:avLst/>
              </a:prstGeom>
              <a:noFill/>
            </p:spPr>
          </p:pic>
          <p:pic>
            <p:nvPicPr>
              <p:cNvPr id="509961" name="Picture 9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7591" t="4288" r="29535" b="88853"/>
              <a:stretch>
                <a:fillRect/>
              </a:stretch>
            </p:blipFill>
            <p:spPr bwMode="auto">
              <a:xfrm>
                <a:off x="4224" y="1632"/>
                <a:ext cx="432" cy="314"/>
              </a:xfrm>
              <a:prstGeom prst="rect">
                <a:avLst/>
              </a:prstGeom>
              <a:noFill/>
            </p:spPr>
          </p:pic>
          <p:pic>
            <p:nvPicPr>
              <p:cNvPr id="509962" name="Picture 10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3547" t="38583" r="43579" b="54558"/>
              <a:stretch>
                <a:fillRect/>
              </a:stretch>
            </p:blipFill>
            <p:spPr bwMode="auto">
              <a:xfrm>
                <a:off x="3360" y="3120"/>
                <a:ext cx="432" cy="314"/>
              </a:xfrm>
              <a:prstGeom prst="rect">
                <a:avLst/>
              </a:prstGeom>
              <a:noFill/>
            </p:spPr>
          </p:pic>
          <p:pic>
            <p:nvPicPr>
              <p:cNvPr id="509963" name="Picture 11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38866" t="15433" r="51772" b="79422"/>
              <a:stretch>
                <a:fillRect/>
              </a:stretch>
            </p:blipFill>
            <p:spPr bwMode="auto">
              <a:xfrm>
                <a:off x="4416" y="2496"/>
                <a:ext cx="384" cy="288"/>
              </a:xfrm>
              <a:prstGeom prst="rect">
                <a:avLst/>
              </a:prstGeom>
              <a:noFill/>
            </p:spPr>
          </p:pic>
          <p:pic>
            <p:nvPicPr>
              <p:cNvPr id="509964" name="Picture 12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14577" r="31876" b="79422"/>
              <a:stretch>
                <a:fillRect/>
              </a:stretch>
            </p:blipFill>
            <p:spPr bwMode="auto">
              <a:xfrm>
                <a:off x="3840" y="2544"/>
                <a:ext cx="384" cy="336"/>
              </a:xfrm>
              <a:prstGeom prst="rect">
                <a:avLst/>
              </a:prstGeom>
              <a:noFill/>
            </p:spPr>
          </p:pic>
          <p:pic>
            <p:nvPicPr>
              <p:cNvPr id="509965" name="Picture 13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6421" t="32582" r="31876" b="62274"/>
              <a:stretch>
                <a:fillRect/>
              </a:stretch>
            </p:blipFill>
            <p:spPr bwMode="auto">
              <a:xfrm>
                <a:off x="4368" y="3600"/>
                <a:ext cx="480" cy="288"/>
              </a:xfrm>
              <a:prstGeom prst="rect">
                <a:avLst/>
              </a:prstGeom>
              <a:noFill/>
            </p:spPr>
          </p:pic>
          <p:pic>
            <p:nvPicPr>
              <p:cNvPr id="509966" name="Picture 14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8762" t="27437" r="31876" b="67418"/>
              <a:stretch>
                <a:fillRect/>
              </a:stretch>
            </p:blipFill>
            <p:spPr bwMode="auto">
              <a:xfrm>
                <a:off x="4512" y="2064"/>
                <a:ext cx="384" cy="288"/>
              </a:xfrm>
              <a:prstGeom prst="rect">
                <a:avLst/>
              </a:prstGeom>
              <a:noFill/>
            </p:spPr>
          </p:pic>
          <p:pic>
            <p:nvPicPr>
              <p:cNvPr id="509967" name="Picture 15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9932" t="23151" r="31876" b="71706"/>
              <a:stretch>
                <a:fillRect/>
              </a:stretch>
            </p:blipFill>
            <p:spPr bwMode="auto">
              <a:xfrm>
                <a:off x="4032" y="3024"/>
                <a:ext cx="336" cy="288"/>
              </a:xfrm>
              <a:prstGeom prst="rect">
                <a:avLst/>
              </a:prstGeom>
              <a:noFill/>
            </p:spPr>
          </p:pic>
          <p:pic>
            <p:nvPicPr>
              <p:cNvPr id="509968" name="Picture 16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47058" t="24008" r="45920" b="63130"/>
              <a:stretch>
                <a:fillRect/>
              </a:stretch>
            </p:blipFill>
            <p:spPr bwMode="auto">
              <a:xfrm>
                <a:off x="3792" y="1680"/>
                <a:ext cx="288" cy="720"/>
              </a:xfrm>
              <a:prstGeom prst="rect">
                <a:avLst/>
              </a:prstGeom>
              <a:noFill/>
            </p:spPr>
          </p:pic>
          <p:pic>
            <p:nvPicPr>
              <p:cNvPr id="509969" name="Picture 17" descr="ermine"/>
              <p:cNvPicPr>
                <a:picLocks noChangeAspect="1" noChangeArrowheads="1"/>
              </p:cNvPicPr>
              <p:nvPr/>
            </p:nvPicPr>
            <p:blipFill>
              <a:blip r:embed="rId4"/>
              <a:srcRect l="50569" t="17148" r="37727" b="76851"/>
              <a:stretch>
                <a:fillRect/>
              </a:stretch>
            </p:blipFill>
            <p:spPr bwMode="auto">
              <a:xfrm>
                <a:off x="3648" y="3552"/>
                <a:ext cx="480" cy="336"/>
              </a:xfrm>
              <a:prstGeom prst="rect">
                <a:avLst/>
              </a:prstGeom>
              <a:noFill/>
            </p:spPr>
          </p:pic>
        </p:grpSp>
        <p:sp>
          <p:nvSpPr>
            <p:cNvPr id="509970" name="Text Box 18"/>
            <p:cNvSpPr txBox="1">
              <a:spLocks noChangeArrowheads="1"/>
            </p:cNvSpPr>
            <p:nvPr/>
          </p:nvSpPr>
          <p:spPr bwMode="auto">
            <a:xfrm>
              <a:off x="2880" y="405"/>
              <a:ext cx="2640" cy="368"/>
            </a:xfrm>
            <a:prstGeom prst="rect">
              <a:avLst/>
            </a:prstGeom>
            <a:solidFill>
              <a:srgbClr val="DFCCAB"/>
            </a:solidFill>
            <a:ln w="28575">
              <a:solidFill>
                <a:srgbClr val="9A7966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BA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Skup vizuelnih “riječi”</a:t>
              </a:r>
              <a:endPara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509971" name="Line 19"/>
            <p:cNvSpPr>
              <a:spLocks noChangeShapeType="1"/>
            </p:cNvSpPr>
            <p:nvPr/>
          </p:nvSpPr>
          <p:spPr bwMode="auto">
            <a:xfrm>
              <a:off x="2160" y="576"/>
              <a:ext cx="720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642940"/>
            <a:ext cx="3101975" cy="5410203"/>
            <a:chOff x="528" y="405"/>
            <a:chExt cx="1954" cy="3408"/>
          </a:xfrm>
        </p:grpSpPr>
        <p:pic>
          <p:nvPicPr>
            <p:cNvPr id="509955" name="Picture 3" descr="DaVinci_face_onl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" y="1392"/>
              <a:ext cx="1954" cy="2421"/>
            </a:xfrm>
            <a:prstGeom prst="rect">
              <a:avLst/>
            </a:prstGeom>
            <a:noFill/>
          </p:spPr>
        </p:pic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>
              <a:off x="576" y="405"/>
              <a:ext cx="1584" cy="368"/>
            </a:xfrm>
            <a:prstGeom prst="rect">
              <a:avLst/>
            </a:prstGeom>
            <a:solidFill>
              <a:srgbClr val="DCF6D6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r-Latn-BA" sz="32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Objekat</a:t>
              </a:r>
              <a:endParaRPr lang="en-US" sz="44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Skup vizuelnih riječi</a:t>
            </a:r>
            <a:br>
              <a:rPr lang="sr-Latn-BA" dirty="0" smtClean="0"/>
            </a:br>
            <a:r>
              <a:rPr lang="sr-Latn-BA" dirty="0" smtClean="0"/>
              <a:t>Bag-of-(visual)-words</a:t>
            </a:r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02" y="3091178"/>
            <a:ext cx="2552700" cy="25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184" y="3091178"/>
            <a:ext cx="2552700" cy="25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1266" y="3091178"/>
            <a:ext cx="2552700" cy="25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2571744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lice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257174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bicikl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571744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violina</a:t>
            </a:r>
            <a:endParaRPr lang="en-US" sz="2800" dirty="0"/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>
          <a:xfrm>
            <a:off x="457200" y="1500174"/>
            <a:ext cx="8229600" cy="1085839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Nezavisna obilježja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sr-Latn-BA" sz="4000" dirty="0" smtClean="0"/>
              <a:t>Skup vizuelnih riječi</a:t>
            </a:r>
            <a:endParaRPr lang="en-US" sz="4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5964238"/>
            <a:ext cx="5029200" cy="817562"/>
            <a:chOff x="96" y="96"/>
            <a:chExt cx="5616" cy="912"/>
          </a:xfrm>
        </p:grpSpPr>
        <p:sp>
          <p:nvSpPr>
            <p:cNvPr id="562181" name="Rectangle 5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2182" name="Picture 6" descr="ermine"/>
            <p:cNvPicPr>
              <a:picLocks noChangeAspect="1" noChangeArrowheads="1"/>
            </p:cNvPicPr>
            <p:nvPr/>
          </p:nvPicPr>
          <p:blipFill>
            <a:blip r:embed="rId3"/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</p:spPr>
        </p:pic>
        <p:pic>
          <p:nvPicPr>
            <p:cNvPr id="562183" name="Picture 7" descr="ermine"/>
            <p:cNvPicPr>
              <a:picLocks noChangeAspect="1" noChangeArrowheads="1"/>
            </p:cNvPicPr>
            <p:nvPr/>
          </p:nvPicPr>
          <p:blipFill>
            <a:blip r:embed="rId3"/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</p:spPr>
        </p:pic>
        <p:pic>
          <p:nvPicPr>
            <p:cNvPr id="562184" name="Picture 8" descr="ermine"/>
            <p:cNvPicPr>
              <a:picLocks noChangeAspect="1" noChangeArrowheads="1"/>
            </p:cNvPicPr>
            <p:nvPr/>
          </p:nvPicPr>
          <p:blipFill>
            <a:blip r:embed="rId3"/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</p:spPr>
        </p:pic>
        <p:pic>
          <p:nvPicPr>
            <p:cNvPr id="562185" name="Picture 9" descr="ermine"/>
            <p:cNvPicPr>
              <a:picLocks noChangeAspect="1" noChangeArrowheads="1"/>
            </p:cNvPicPr>
            <p:nvPr/>
          </p:nvPicPr>
          <p:blipFill>
            <a:blip r:embed="rId3"/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</p:spPr>
        </p:pic>
        <p:pic>
          <p:nvPicPr>
            <p:cNvPr id="562186" name="Picture 10" descr="ermine"/>
            <p:cNvPicPr>
              <a:picLocks noChangeAspect="1" noChangeArrowheads="1"/>
            </p:cNvPicPr>
            <p:nvPr/>
          </p:nvPicPr>
          <p:blipFill>
            <a:blip r:embed="rId3"/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</p:spPr>
        </p:pic>
        <p:pic>
          <p:nvPicPr>
            <p:cNvPr id="562187" name="Picture 11" descr="ermine"/>
            <p:cNvPicPr>
              <a:picLocks noChangeAspect="1" noChangeArrowheads="1"/>
            </p:cNvPicPr>
            <p:nvPr/>
          </p:nvPicPr>
          <p:blipFill>
            <a:blip r:embed="rId3"/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</p:spPr>
        </p:pic>
        <p:pic>
          <p:nvPicPr>
            <p:cNvPr id="562188" name="Picture 12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</p:spPr>
        </p:pic>
        <p:pic>
          <p:nvPicPr>
            <p:cNvPr id="562189" name="Picture 13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</p:spPr>
        </p:pic>
        <p:pic>
          <p:nvPicPr>
            <p:cNvPr id="562190" name="Picture 14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</p:spPr>
        </p:pic>
        <p:pic>
          <p:nvPicPr>
            <p:cNvPr id="562191" name="Picture 15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</p:spPr>
        </p:pic>
        <p:pic>
          <p:nvPicPr>
            <p:cNvPr id="562192" name="Picture 16" descr="bicycl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</p:spPr>
        </p:pic>
        <p:pic>
          <p:nvPicPr>
            <p:cNvPr id="562193" name="Picture 17" descr="violin"/>
            <p:cNvPicPr>
              <a:picLocks noChangeAspect="1" noChangeArrowheads="1"/>
            </p:cNvPicPr>
            <p:nvPr/>
          </p:nvPicPr>
          <p:blipFill>
            <a:blip r:embed="rId5"/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</p:spPr>
        </p:pic>
        <p:pic>
          <p:nvPicPr>
            <p:cNvPr id="562194" name="Picture 18" descr="violin"/>
            <p:cNvPicPr>
              <a:picLocks noChangeAspect="1" noChangeArrowheads="1"/>
            </p:cNvPicPr>
            <p:nvPr/>
          </p:nvPicPr>
          <p:blipFill>
            <a:blip r:embed="rId5"/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</p:spPr>
        </p:pic>
        <p:pic>
          <p:nvPicPr>
            <p:cNvPr id="562195" name="Picture 19" descr="violin"/>
            <p:cNvPicPr>
              <a:picLocks noChangeAspect="1" noChangeArrowheads="1"/>
            </p:cNvPicPr>
            <p:nvPr/>
          </p:nvPicPr>
          <p:blipFill>
            <a:blip r:embed="rId5"/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</p:spPr>
        </p:pic>
        <p:pic>
          <p:nvPicPr>
            <p:cNvPr id="562196" name="Picture 20" descr="violin"/>
            <p:cNvPicPr>
              <a:picLocks noChangeAspect="1" noChangeArrowheads="1"/>
            </p:cNvPicPr>
            <p:nvPr/>
          </p:nvPicPr>
          <p:blipFill>
            <a:blip r:embed="rId5"/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</p:spPr>
        </p:pic>
        <p:pic>
          <p:nvPicPr>
            <p:cNvPr id="562197" name="Picture 21" descr="violin"/>
            <p:cNvPicPr>
              <a:picLocks noChangeAspect="1" noChangeArrowheads="1"/>
            </p:cNvPicPr>
            <p:nvPr/>
          </p:nvPicPr>
          <p:blipFill>
            <a:blip r:embed="rId5"/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</p:spPr>
        </p:pic>
        <p:pic>
          <p:nvPicPr>
            <p:cNvPr id="562198" name="Picture 22" descr="violin"/>
            <p:cNvPicPr>
              <a:picLocks noChangeAspect="1" noChangeArrowheads="1"/>
            </p:cNvPicPr>
            <p:nvPr/>
          </p:nvPicPr>
          <p:blipFill>
            <a:blip r:embed="rId5"/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28600" y="2928934"/>
            <a:ext cx="8763000" cy="2209800"/>
            <a:chOff x="144" y="1776"/>
            <a:chExt cx="5520" cy="1392"/>
          </a:xfrm>
        </p:grpSpPr>
        <p:sp>
          <p:nvSpPr>
            <p:cNvPr id="562200" name="Rectangle 24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1" name="Rectangle 25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2" name="Rectangle 26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3" name="Rectangle 27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4" name="Rectangle 28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5" name="Rectangle 29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6" name="Rectangle 30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7" name="Rectangle 31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8" name="Rectangle 32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9" name="Rectangle 33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0" name="Rectangle 34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1" name="Rectangle 35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2" name="Line 36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3" name="Line 37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62214" name="Picture 38" descr="ermine"/>
            <p:cNvPicPr>
              <a:picLocks noChangeAspect="1" noChangeArrowheads="1"/>
            </p:cNvPicPr>
            <p:nvPr/>
          </p:nvPicPr>
          <p:blipFill>
            <a:blip r:embed="rId3"/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62215" name="Picture 39" descr="bicycle"/>
            <p:cNvPicPr>
              <a:picLocks noChangeAspect="1" noChangeArrowheads="1"/>
            </p:cNvPicPr>
            <p:nvPr/>
          </p:nvPicPr>
          <p:blipFill>
            <a:blip r:embed="rId4"/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562216" name="Picture 40" descr="ermine"/>
            <p:cNvPicPr>
              <a:picLocks noChangeAspect="1" noChangeArrowheads="1"/>
            </p:cNvPicPr>
            <p:nvPr/>
          </p:nvPicPr>
          <p:blipFill>
            <a:blip r:embed="rId3"/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</p:spPr>
        </p:pic>
        <p:sp>
          <p:nvSpPr>
            <p:cNvPr id="562217" name="Line 41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8" name="Line 42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19" name="Line 43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220" name="Line 44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62221" name="Picture 45" descr="violin"/>
            <p:cNvPicPr>
              <a:picLocks noChangeAspect="1" noChangeArrowheads="1"/>
            </p:cNvPicPr>
            <p:nvPr/>
          </p:nvPicPr>
          <p:blipFill>
            <a:blip r:embed="rId5"/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562222" name="Picture 46" descr="ermine"/>
            <p:cNvPicPr>
              <a:picLocks noChangeAspect="1" noChangeArrowheads="1"/>
            </p:cNvPicPr>
            <p:nvPr/>
          </p:nvPicPr>
          <p:blipFill>
            <a:blip r:embed="rId3"/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62223" name="Picture 47" descr="bicycle"/>
            <p:cNvPicPr>
              <a:picLocks noChangeAspect="1" noChangeArrowheads="1"/>
            </p:cNvPicPr>
            <p:nvPr/>
          </p:nvPicPr>
          <p:blipFill>
            <a:blip r:embed="rId4"/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562224" name="Picture 48" descr="ermine"/>
            <p:cNvPicPr>
              <a:picLocks noChangeAspect="1" noChangeArrowheads="1"/>
            </p:cNvPicPr>
            <p:nvPr/>
          </p:nvPicPr>
          <p:blipFill>
            <a:blip r:embed="rId3"/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62225" name="Picture 49" descr="violin"/>
            <p:cNvPicPr>
              <a:picLocks noChangeAspect="1" noChangeArrowheads="1"/>
            </p:cNvPicPr>
            <p:nvPr/>
          </p:nvPicPr>
          <p:blipFill>
            <a:blip r:embed="rId5"/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</p:spPr>
        </p:pic>
        <p:pic>
          <p:nvPicPr>
            <p:cNvPr id="562226" name="Picture 50" descr="ermine"/>
            <p:cNvPicPr>
              <a:picLocks noChangeAspect="1" noChangeArrowheads="1"/>
            </p:cNvPicPr>
            <p:nvPr/>
          </p:nvPicPr>
          <p:blipFill>
            <a:blip r:embed="rId3"/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62227" name="Picture 51" descr="bicycle"/>
            <p:cNvPicPr>
              <a:picLocks noChangeAspect="1" noChangeArrowheads="1"/>
            </p:cNvPicPr>
            <p:nvPr/>
          </p:nvPicPr>
          <p:blipFill>
            <a:blip r:embed="rId4"/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</p:spPr>
        </p:pic>
        <p:pic>
          <p:nvPicPr>
            <p:cNvPr id="562228" name="Picture 52" descr="ermine"/>
            <p:cNvPicPr>
              <a:picLocks noChangeAspect="1" noChangeArrowheads="1"/>
            </p:cNvPicPr>
            <p:nvPr/>
          </p:nvPicPr>
          <p:blipFill>
            <a:blip r:embed="rId3"/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</p:spPr>
        </p:pic>
        <p:pic>
          <p:nvPicPr>
            <p:cNvPr id="562229" name="Picture 53" descr="violin"/>
            <p:cNvPicPr>
              <a:picLocks noChangeAspect="1" noChangeArrowheads="1"/>
            </p:cNvPicPr>
            <p:nvPr/>
          </p:nvPicPr>
          <p:blipFill>
            <a:blip r:embed="rId5"/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</p:spPr>
        </p:pic>
      </p:grpSp>
      <p:pic>
        <p:nvPicPr>
          <p:cNvPr id="562230" name="Picture 54" descr="DaVinci_face_on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29063"/>
            <a:ext cx="581025" cy="719137"/>
          </a:xfrm>
          <a:prstGeom prst="rect">
            <a:avLst/>
          </a:prstGeom>
          <a:noFill/>
        </p:spPr>
      </p:pic>
      <p:pic>
        <p:nvPicPr>
          <p:cNvPr id="562231" name="Picture 55" descr="bicycl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990975"/>
            <a:ext cx="990600" cy="590550"/>
          </a:xfrm>
          <a:prstGeom prst="rect">
            <a:avLst/>
          </a:prstGeom>
          <a:noFill/>
        </p:spPr>
      </p:pic>
      <p:pic>
        <p:nvPicPr>
          <p:cNvPr id="562232" name="Picture 56" descr="viol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01100">
            <a:off x="6781800" y="3624263"/>
            <a:ext cx="384175" cy="917575"/>
          </a:xfrm>
          <a:prstGeom prst="rect">
            <a:avLst/>
          </a:prstGeom>
          <a:noFill/>
        </p:spPr>
      </p:pic>
      <p:sp>
        <p:nvSpPr>
          <p:cNvPr id="562234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1"/>
            <a:ext cx="8229600" cy="2085972"/>
          </a:xfrm>
          <a:noFill/>
          <a:ln/>
        </p:spPr>
        <p:txBody>
          <a:bodyPr/>
          <a:lstStyle/>
          <a:p>
            <a:r>
              <a:rPr lang="sr-Latn-BA" dirty="0" smtClean="0"/>
              <a:t>Nezavisna obilježja</a:t>
            </a:r>
            <a:endParaRPr lang="en-US" dirty="0"/>
          </a:p>
          <a:p>
            <a:r>
              <a:rPr lang="sr-Latn-BA" dirty="0" smtClean="0"/>
              <a:t>Reprezentacija pomoću histograma</a:t>
            </a:r>
          </a:p>
          <a:p>
            <a:r>
              <a:rPr lang="sr-Latn-BA" dirty="0" smtClean="0"/>
              <a:t>Analogija sa reprezentacijom dokumenata</a:t>
            </a:r>
            <a:endParaRPr lang="en-US" dirty="0"/>
          </a:p>
          <a:p>
            <a:endParaRPr lang="en-US" dirty="0"/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67753" y="542926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800" dirty="0" smtClean="0"/>
              <a:t>rječnik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rgbClr val="FFCF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648200"/>
            <a:ext cx="4495800" cy="2209800"/>
            <a:chOff x="2784" y="2928"/>
            <a:chExt cx="2832" cy="1392"/>
          </a:xfrm>
        </p:grpSpPr>
        <p:sp>
          <p:nvSpPr>
            <p:cNvPr id="513029" name="Line 5"/>
            <p:cNvSpPr>
              <a:spLocks noChangeShapeType="1"/>
            </p:cNvSpPr>
            <p:nvPr/>
          </p:nvSpPr>
          <p:spPr bwMode="auto">
            <a:xfrm>
              <a:off x="4800" y="2928"/>
              <a:ext cx="0" cy="33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30" name="Line 6"/>
            <p:cNvSpPr>
              <a:spLocks noChangeShapeType="1"/>
            </p:cNvSpPr>
            <p:nvPr/>
          </p:nvSpPr>
          <p:spPr bwMode="auto">
            <a:xfrm flipH="1">
              <a:off x="2784" y="3792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31" name="AutoShape 7"/>
            <p:cNvSpPr>
              <a:spLocks noChangeArrowheads="1"/>
            </p:cNvSpPr>
            <p:nvPr/>
          </p:nvSpPr>
          <p:spPr bwMode="auto">
            <a:xfrm>
              <a:off x="3984" y="3264"/>
              <a:ext cx="1632" cy="1056"/>
            </a:xfrm>
            <a:prstGeom prst="flowChartDecision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r-Latn-BA" sz="29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odluka</a:t>
              </a:r>
              <a:endParaRPr lang="en-US" sz="2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0"/>
            <a:ext cx="4329113" cy="1447800"/>
            <a:chOff x="240" y="0"/>
            <a:chExt cx="2727" cy="91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481"/>
              <a:ext cx="2727" cy="431"/>
              <a:chOff x="240" y="481"/>
              <a:chExt cx="2727" cy="431"/>
            </a:xfrm>
          </p:grpSpPr>
          <p:sp>
            <p:nvSpPr>
              <p:cNvPr id="513034" name="AutoShape 10"/>
              <p:cNvSpPr>
                <a:spLocks noChangeArrowheads="1"/>
              </p:cNvSpPr>
              <p:nvPr/>
            </p:nvSpPr>
            <p:spPr bwMode="auto">
              <a:xfrm>
                <a:off x="432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5" name="AutoShape 11"/>
              <p:cNvSpPr>
                <a:spLocks noChangeArrowheads="1"/>
              </p:cNvSpPr>
              <p:nvPr/>
            </p:nvSpPr>
            <p:spPr bwMode="auto">
              <a:xfrm>
                <a:off x="336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6" name="AutoShape 12"/>
              <p:cNvSpPr>
                <a:spLocks noChangeArrowheads="1"/>
              </p:cNvSpPr>
              <p:nvPr/>
            </p:nvSpPr>
            <p:spPr bwMode="auto">
              <a:xfrm>
                <a:off x="240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7" name="AutoShape 13"/>
              <p:cNvSpPr>
                <a:spLocks noChangeArrowheads="1"/>
              </p:cNvSpPr>
              <p:nvPr/>
            </p:nvSpPr>
            <p:spPr bwMode="auto">
              <a:xfrm>
                <a:off x="1776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8" name="AutoShape 14"/>
              <p:cNvSpPr>
                <a:spLocks noChangeArrowheads="1"/>
              </p:cNvSpPr>
              <p:nvPr/>
            </p:nvSpPr>
            <p:spPr bwMode="auto">
              <a:xfrm>
                <a:off x="1680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9" name="AutoShape 15"/>
              <p:cNvSpPr>
                <a:spLocks noChangeArrowheads="1"/>
              </p:cNvSpPr>
              <p:nvPr/>
            </p:nvSpPr>
            <p:spPr bwMode="auto">
              <a:xfrm>
                <a:off x="1584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040" name="Picture 16" descr="DaVinci_face_only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b="16327"/>
              <a:stretch>
                <a:fillRect/>
              </a:stretch>
            </p:blipFill>
            <p:spPr bwMode="auto">
              <a:xfrm>
                <a:off x="645" y="481"/>
                <a:ext cx="494" cy="335"/>
              </a:xfrm>
              <a:prstGeom prst="rect">
                <a:avLst/>
              </a:prstGeom>
              <a:noFill/>
            </p:spPr>
          </p:pic>
          <p:pic>
            <p:nvPicPr>
              <p:cNvPr id="513041" name="Picture 17" descr="bicyc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920" y="493"/>
                <a:ext cx="523" cy="312"/>
              </a:xfrm>
              <a:prstGeom prst="rect">
                <a:avLst/>
              </a:prstGeom>
              <a:noFill/>
            </p:spPr>
          </p:pic>
        </p:grpSp>
        <p:sp>
          <p:nvSpPr>
            <p:cNvPr id="513042" name="Text Box 18"/>
            <p:cNvSpPr txBox="1">
              <a:spLocks noChangeArrowheads="1"/>
            </p:cNvSpPr>
            <p:nvPr/>
          </p:nvSpPr>
          <p:spPr bwMode="auto">
            <a:xfrm>
              <a:off x="900" y="0"/>
              <a:ext cx="13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BA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obučavanje</a:t>
              </a:r>
              <a:endPara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8627" y="1524000"/>
            <a:ext cx="3533777" cy="1241425"/>
            <a:chOff x="270" y="960"/>
            <a:chExt cx="2226" cy="782"/>
          </a:xfrm>
        </p:grpSpPr>
        <p:sp>
          <p:nvSpPr>
            <p:cNvPr id="513044" name="AutoShape 20"/>
            <p:cNvSpPr>
              <a:spLocks/>
            </p:cNvSpPr>
            <p:nvPr/>
          </p:nvSpPr>
          <p:spPr bwMode="auto">
            <a:xfrm rot="16200000">
              <a:off x="1296" y="288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45" name="Text Box 21"/>
            <p:cNvSpPr txBox="1">
              <a:spLocks noChangeArrowheads="1"/>
            </p:cNvSpPr>
            <p:nvPr/>
          </p:nvSpPr>
          <p:spPr bwMode="auto">
            <a:xfrm>
              <a:off x="270" y="1296"/>
              <a:ext cx="162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000" dirty="0" smtClean="0"/>
                <a:t>detekcija i </a:t>
              </a:r>
            </a:p>
            <a:p>
              <a:pPr algn="ctr"/>
              <a:r>
                <a:rPr lang="sr-Latn-BA" sz="2000" dirty="0" smtClean="0"/>
                <a:t>reprezentacija obilježja</a:t>
              </a:r>
              <a:endParaRPr lang="en-US" sz="2000" dirty="0"/>
            </a:p>
          </p:txBody>
        </p:sp>
        <p:sp>
          <p:nvSpPr>
            <p:cNvPr id="513046" name="Line 22"/>
            <p:cNvSpPr>
              <a:spLocks noChangeShapeType="1"/>
            </p:cNvSpPr>
            <p:nvPr/>
          </p:nvSpPr>
          <p:spPr bwMode="auto">
            <a:xfrm>
              <a:off x="1392" y="1152"/>
              <a:ext cx="1104" cy="528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flowChartSummingJunction">
              <a:avLst/>
            </a:prstGeom>
            <a:solidFill>
              <a:srgbClr val="FF33CC"/>
            </a:solidFill>
            <a:ln w="9525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22701" y="1841500"/>
            <a:ext cx="2678113" cy="1808163"/>
            <a:chOff x="2408" y="1160"/>
            <a:chExt cx="1687" cy="1139"/>
          </a:xfrm>
        </p:grpSpPr>
        <p:pic>
          <p:nvPicPr>
            <p:cNvPr id="513049" name="Picture 25"/>
            <p:cNvPicPr>
              <a:picLocks noChangeAspect="1" noChangeArrowheads="1"/>
            </p:cNvPicPr>
            <p:nvPr/>
          </p:nvPicPr>
          <p:blipFill>
            <a:blip r:embed="rId5"/>
            <a:srcRect b="38799"/>
            <a:stretch>
              <a:fillRect/>
            </a:stretch>
          </p:blipFill>
          <p:spPr bwMode="auto">
            <a:xfrm>
              <a:off x="2496" y="1440"/>
              <a:ext cx="148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50" name="Text Box 26"/>
            <p:cNvSpPr txBox="1">
              <a:spLocks noChangeArrowheads="1"/>
            </p:cNvSpPr>
            <p:nvPr/>
          </p:nvSpPr>
          <p:spPr bwMode="auto">
            <a:xfrm>
              <a:off x="2408" y="1160"/>
              <a:ext cx="1687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rječnik kodnih riječi</a:t>
              </a:r>
              <a:endPara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324600" y="1295400"/>
            <a:ext cx="1712913" cy="3352800"/>
            <a:chOff x="3984" y="816"/>
            <a:chExt cx="1079" cy="2112"/>
          </a:xfrm>
        </p:grpSpPr>
        <p:sp>
          <p:nvSpPr>
            <p:cNvPr id="513052" name="Line 28"/>
            <p:cNvSpPr>
              <a:spLocks noChangeShapeType="1"/>
            </p:cNvSpPr>
            <p:nvPr/>
          </p:nvSpPr>
          <p:spPr bwMode="auto">
            <a:xfrm>
              <a:off x="4800" y="1968"/>
              <a:ext cx="0" cy="24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984" y="816"/>
              <a:ext cx="1079" cy="2112"/>
              <a:chOff x="3984" y="816"/>
              <a:chExt cx="1079" cy="2112"/>
            </a:xfrm>
          </p:grpSpPr>
          <p:sp>
            <p:nvSpPr>
              <p:cNvPr id="513054" name="Freeform 30"/>
              <p:cNvSpPr>
                <a:spLocks/>
              </p:cNvSpPr>
              <p:nvPr/>
            </p:nvSpPr>
            <p:spPr bwMode="auto">
              <a:xfrm>
                <a:off x="3984" y="816"/>
                <a:ext cx="720" cy="816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624" y="672"/>
                  </a:cxn>
                  <a:cxn ang="0">
                    <a:pos x="0" y="864"/>
                  </a:cxn>
                </a:cxnLst>
                <a:rect l="0" t="0" r="r" b="b"/>
                <a:pathLst>
                  <a:path w="768" h="864">
                    <a:moveTo>
                      <a:pt x="768" y="0"/>
                    </a:moveTo>
                    <a:cubicBezTo>
                      <a:pt x="760" y="264"/>
                      <a:pt x="752" y="528"/>
                      <a:pt x="624" y="672"/>
                    </a:cubicBezTo>
                    <a:cubicBezTo>
                      <a:pt x="496" y="816"/>
                      <a:pt x="248" y="840"/>
                      <a:pt x="0" y="864"/>
                    </a:cubicBezTo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55" name="Line 31"/>
              <p:cNvSpPr>
                <a:spLocks noChangeShapeType="1"/>
              </p:cNvSpPr>
              <p:nvPr/>
            </p:nvSpPr>
            <p:spPr bwMode="auto">
              <a:xfrm flipH="1">
                <a:off x="3984" y="1968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3056" name="Picture 32" descr="lunch-bagtrans"/>
              <p:cNvPicPr>
                <a:picLocks noChangeAspect="1" noChangeArrowheads="1"/>
              </p:cNvPicPr>
              <p:nvPr/>
            </p:nvPicPr>
            <p:blipFill>
              <a:blip r:embed="rId6">
                <a:grayscl/>
              </a:blip>
              <a:srcRect/>
              <a:stretch>
                <a:fillRect/>
              </a:stretch>
            </p:blipFill>
            <p:spPr bwMode="auto">
              <a:xfrm>
                <a:off x="4512" y="2160"/>
                <a:ext cx="551" cy="768"/>
              </a:xfrm>
              <a:prstGeom prst="rect">
                <a:avLst/>
              </a:prstGeom>
              <a:noFill/>
            </p:spPr>
          </p:pic>
          <p:pic>
            <p:nvPicPr>
              <p:cNvPr id="513057" name="Picture 33"/>
              <p:cNvPicPr>
                <a:picLocks noChangeAspect="1" noChangeArrowheads="1"/>
              </p:cNvPicPr>
              <p:nvPr/>
            </p:nvPicPr>
            <p:blipFill>
              <a:blip r:embed="rId5"/>
              <a:srcRect l="28947" r="64471" b="92851"/>
              <a:stretch>
                <a:fillRect/>
              </a:stretch>
            </p:blipFill>
            <p:spPr bwMode="auto">
              <a:xfrm>
                <a:off x="4651" y="2688"/>
                <a:ext cx="96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58" name="Picture 34"/>
              <p:cNvPicPr>
                <a:picLocks noChangeAspect="1" noChangeArrowheads="1"/>
              </p:cNvPicPr>
              <p:nvPr/>
            </p:nvPicPr>
            <p:blipFill>
              <a:blip r:embed="rId5"/>
              <a:srcRect l="22369" t="30862" r="72368" b="62163"/>
              <a:stretch>
                <a:fillRect/>
              </a:stretch>
            </p:blipFill>
            <p:spPr bwMode="auto">
              <a:xfrm>
                <a:off x="4699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59" name="Picture 35"/>
              <p:cNvPicPr>
                <a:picLocks noChangeAspect="1" noChangeArrowheads="1"/>
              </p:cNvPicPr>
              <p:nvPr/>
            </p:nvPicPr>
            <p:blipFill>
              <a:blip r:embed="rId5"/>
              <a:srcRect l="64473" t="39058" r="28947" b="53967"/>
              <a:stretch>
                <a:fillRect/>
              </a:stretch>
            </p:blipFill>
            <p:spPr bwMode="auto">
              <a:xfrm>
                <a:off x="4848" y="259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0" name="Picture 36"/>
              <p:cNvPicPr>
                <a:picLocks noChangeAspect="1" noChangeArrowheads="1"/>
              </p:cNvPicPr>
              <p:nvPr/>
            </p:nvPicPr>
            <p:blipFill>
              <a:blip r:embed="rId5"/>
              <a:srcRect l="57895" t="46207" r="36842" b="46819"/>
              <a:stretch>
                <a:fillRect/>
              </a:stretch>
            </p:blipFill>
            <p:spPr bwMode="auto">
              <a:xfrm>
                <a:off x="4814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1" name="Picture 37"/>
              <p:cNvPicPr>
                <a:picLocks noChangeAspect="1" noChangeArrowheads="1"/>
              </p:cNvPicPr>
              <p:nvPr/>
            </p:nvPicPr>
            <p:blipFill>
              <a:blip r:embed="rId5"/>
              <a:srcRect l="14473" t="54576" r="78947" b="38799"/>
              <a:stretch>
                <a:fillRect/>
              </a:stretch>
            </p:blipFill>
            <p:spPr bwMode="auto">
              <a:xfrm>
                <a:off x="4848" y="2741"/>
                <a:ext cx="9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2" name="Picture 38"/>
              <p:cNvPicPr>
                <a:picLocks noChangeAspect="1" noChangeArrowheads="1"/>
              </p:cNvPicPr>
              <p:nvPr/>
            </p:nvPicPr>
            <p:blipFill>
              <a:blip r:embed="rId5"/>
              <a:srcRect l="64473" t="54401" r="28947" b="38799"/>
              <a:stretch>
                <a:fillRect/>
              </a:stretch>
            </p:blipFill>
            <p:spPr bwMode="auto">
              <a:xfrm>
                <a:off x="4699" y="2544"/>
                <a:ext cx="96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3063" name="AutoShape 39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288" cy="288"/>
              </a:xfrm>
              <a:prstGeom prst="flowChartSummingJunction">
                <a:avLst/>
              </a:prstGeom>
              <a:solidFill>
                <a:srgbClr val="FF33CC"/>
              </a:solidFill>
              <a:ln w="9525">
                <a:solidFill>
                  <a:srgbClr val="7627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81000" y="3124200"/>
            <a:ext cx="3581400" cy="1676400"/>
            <a:chOff x="240" y="1968"/>
            <a:chExt cx="2256" cy="1056"/>
          </a:xfrm>
        </p:grpSpPr>
        <p:sp>
          <p:nvSpPr>
            <p:cNvPr id="513065" name="Line 41"/>
            <p:cNvSpPr>
              <a:spLocks noChangeShapeType="1"/>
            </p:cNvSpPr>
            <p:nvPr/>
          </p:nvSpPr>
          <p:spPr bwMode="auto">
            <a:xfrm>
              <a:off x="240" y="1968"/>
              <a:ext cx="0" cy="24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13066" name="Picture 4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432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7" name="Picture 4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624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8" name="Picture 44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811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9" name="Picture 45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859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0" name="Picture 46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907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1" name="Picture 47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1003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2" name="Picture 48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1003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3" name="Picture 49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1003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4" name="Picture 50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859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5" name="Picture 51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675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6" name="Picture 5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867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7" name="Picture 5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2054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8" name="Picture 54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2102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9" name="Picture 55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2150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0" name="Picture 56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2246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1" name="Picture 57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2246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2" name="Picture 58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2246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3" name="Picture 59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2102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84" name="Line 60"/>
            <p:cNvSpPr>
              <a:spLocks noChangeShapeType="1"/>
            </p:cNvSpPr>
            <p:nvPr/>
          </p:nvSpPr>
          <p:spPr bwMode="auto">
            <a:xfrm flipH="1">
              <a:off x="240" y="1968"/>
              <a:ext cx="2256" cy="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85" name="Text Box 61"/>
            <p:cNvSpPr txBox="1">
              <a:spLocks noChangeArrowheads="1"/>
            </p:cNvSpPr>
            <p:nvPr/>
          </p:nvSpPr>
          <p:spPr bwMode="auto">
            <a:xfrm>
              <a:off x="240" y="1968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BA" sz="2000" dirty="0" smtClean="0"/>
                <a:t>reprezentacija slike</a:t>
              </a:r>
              <a:endParaRPr lang="en-US" sz="2000" dirty="0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04800" y="4800600"/>
            <a:ext cx="4114800" cy="1752600"/>
            <a:chOff x="192" y="3024"/>
            <a:chExt cx="2592" cy="1104"/>
          </a:xfrm>
        </p:grpSpPr>
        <p:sp>
          <p:nvSpPr>
            <p:cNvPr id="513087" name="AutoShape 63"/>
            <p:cNvSpPr>
              <a:spLocks/>
            </p:cNvSpPr>
            <p:nvPr/>
          </p:nvSpPr>
          <p:spPr bwMode="auto">
            <a:xfrm rot="16200000">
              <a:off x="1392" y="2352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88" name="AutoShape 64"/>
            <p:cNvSpPr>
              <a:spLocks noChangeArrowheads="1"/>
            </p:cNvSpPr>
            <p:nvPr/>
          </p:nvSpPr>
          <p:spPr bwMode="auto">
            <a:xfrm>
              <a:off x="192" y="3456"/>
              <a:ext cx="2592" cy="672"/>
            </a:xfrm>
            <a:prstGeom prst="flowChartProcess">
              <a:avLst/>
            </a:prstGeom>
            <a:solidFill>
              <a:srgbClr val="FFE6C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r-Latn-BA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modeli kategorija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3089" name="Line 65"/>
            <p:cNvSpPr>
              <a:spLocks noChangeShapeType="1"/>
            </p:cNvSpPr>
            <p:nvPr/>
          </p:nvSpPr>
          <p:spPr bwMode="auto">
            <a:xfrm>
              <a:off x="1488" y="3216"/>
              <a:ext cx="0" cy="192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786438" y="0"/>
            <a:ext cx="2809876" cy="1524000"/>
            <a:chOff x="3645" y="0"/>
            <a:chExt cx="1770" cy="960"/>
          </a:xfrm>
        </p:grpSpPr>
        <p:sp>
          <p:nvSpPr>
            <p:cNvPr id="513091" name="Text Box 67"/>
            <p:cNvSpPr txBox="1">
              <a:spLocks noChangeArrowheads="1"/>
            </p:cNvSpPr>
            <p:nvPr/>
          </p:nvSpPr>
          <p:spPr bwMode="auto">
            <a:xfrm>
              <a:off x="3645" y="0"/>
              <a:ext cx="173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BA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prepoznavanje</a:t>
              </a:r>
              <a:endPara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4128" y="479"/>
              <a:ext cx="1287" cy="481"/>
              <a:chOff x="4128" y="479"/>
              <a:chExt cx="1287" cy="481"/>
            </a:xfrm>
          </p:grpSpPr>
          <p:sp>
            <p:nvSpPr>
              <p:cNvPr id="513093" name="AutoShape 69"/>
              <p:cNvSpPr>
                <a:spLocks noChangeArrowheads="1"/>
              </p:cNvSpPr>
              <p:nvPr/>
            </p:nvSpPr>
            <p:spPr bwMode="auto">
              <a:xfrm>
                <a:off x="4128" y="480"/>
                <a:ext cx="1287" cy="480"/>
              </a:xfrm>
              <a:prstGeom prst="parallelogram">
                <a:avLst>
                  <a:gd name="adj" fmla="val 7990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094" name="Picture 70" descr="violin"/>
              <p:cNvPicPr>
                <a:picLocks noChangeAspect="1" noChangeArrowheads="1"/>
              </p:cNvPicPr>
              <p:nvPr/>
            </p:nvPicPr>
            <p:blipFill>
              <a:blip r:embed="rId7">
                <a:grayscl/>
              </a:blip>
              <a:srcRect/>
              <a:stretch>
                <a:fillRect/>
              </a:stretch>
            </p:blipFill>
            <p:spPr bwMode="auto">
              <a:xfrm rot="-863181">
                <a:off x="4359" y="479"/>
                <a:ext cx="921" cy="38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rgbClr val="FFCF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0"/>
            <a:ext cx="4329113" cy="1447800"/>
            <a:chOff x="240" y="0"/>
            <a:chExt cx="2727" cy="91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481"/>
              <a:ext cx="2727" cy="431"/>
              <a:chOff x="240" y="481"/>
              <a:chExt cx="2727" cy="431"/>
            </a:xfrm>
          </p:grpSpPr>
          <p:sp>
            <p:nvSpPr>
              <p:cNvPr id="513034" name="AutoShape 10"/>
              <p:cNvSpPr>
                <a:spLocks noChangeArrowheads="1"/>
              </p:cNvSpPr>
              <p:nvPr/>
            </p:nvSpPr>
            <p:spPr bwMode="auto">
              <a:xfrm>
                <a:off x="432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5" name="AutoShape 11"/>
              <p:cNvSpPr>
                <a:spLocks noChangeArrowheads="1"/>
              </p:cNvSpPr>
              <p:nvPr/>
            </p:nvSpPr>
            <p:spPr bwMode="auto">
              <a:xfrm>
                <a:off x="336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6" name="AutoShape 12"/>
              <p:cNvSpPr>
                <a:spLocks noChangeArrowheads="1"/>
              </p:cNvSpPr>
              <p:nvPr/>
            </p:nvSpPr>
            <p:spPr bwMode="auto">
              <a:xfrm>
                <a:off x="240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7" name="AutoShape 13"/>
              <p:cNvSpPr>
                <a:spLocks noChangeArrowheads="1"/>
              </p:cNvSpPr>
              <p:nvPr/>
            </p:nvSpPr>
            <p:spPr bwMode="auto">
              <a:xfrm>
                <a:off x="1776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8" name="AutoShape 14"/>
              <p:cNvSpPr>
                <a:spLocks noChangeArrowheads="1"/>
              </p:cNvSpPr>
              <p:nvPr/>
            </p:nvSpPr>
            <p:spPr bwMode="auto">
              <a:xfrm>
                <a:off x="1680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9" name="AutoShape 15"/>
              <p:cNvSpPr>
                <a:spLocks noChangeArrowheads="1"/>
              </p:cNvSpPr>
              <p:nvPr/>
            </p:nvSpPr>
            <p:spPr bwMode="auto">
              <a:xfrm>
                <a:off x="1584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040" name="Picture 16" descr="DaVinci_face_only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b="16327"/>
              <a:stretch>
                <a:fillRect/>
              </a:stretch>
            </p:blipFill>
            <p:spPr bwMode="auto">
              <a:xfrm>
                <a:off x="645" y="481"/>
                <a:ext cx="494" cy="335"/>
              </a:xfrm>
              <a:prstGeom prst="rect">
                <a:avLst/>
              </a:prstGeom>
              <a:noFill/>
            </p:spPr>
          </p:pic>
          <p:pic>
            <p:nvPicPr>
              <p:cNvPr id="513041" name="Picture 17" descr="bicyc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920" y="493"/>
                <a:ext cx="523" cy="312"/>
              </a:xfrm>
              <a:prstGeom prst="rect">
                <a:avLst/>
              </a:prstGeom>
              <a:noFill/>
            </p:spPr>
          </p:pic>
        </p:grpSp>
        <p:sp>
          <p:nvSpPr>
            <p:cNvPr id="513042" name="Text Box 18"/>
            <p:cNvSpPr txBox="1">
              <a:spLocks noChangeArrowheads="1"/>
            </p:cNvSpPr>
            <p:nvPr/>
          </p:nvSpPr>
          <p:spPr bwMode="auto">
            <a:xfrm>
              <a:off x="765" y="0"/>
              <a:ext cx="17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BA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Reprezentacija</a:t>
              </a:r>
              <a:endPara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28627" y="1524000"/>
            <a:ext cx="3533777" cy="1241425"/>
            <a:chOff x="270" y="960"/>
            <a:chExt cx="2226" cy="782"/>
          </a:xfrm>
        </p:grpSpPr>
        <p:sp>
          <p:nvSpPr>
            <p:cNvPr id="513044" name="AutoShape 20"/>
            <p:cNvSpPr>
              <a:spLocks/>
            </p:cNvSpPr>
            <p:nvPr/>
          </p:nvSpPr>
          <p:spPr bwMode="auto">
            <a:xfrm rot="16200000">
              <a:off x="1296" y="288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45" name="Text Box 21"/>
            <p:cNvSpPr txBox="1">
              <a:spLocks noChangeArrowheads="1"/>
            </p:cNvSpPr>
            <p:nvPr/>
          </p:nvSpPr>
          <p:spPr bwMode="auto">
            <a:xfrm>
              <a:off x="270" y="1296"/>
              <a:ext cx="162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000" dirty="0" smtClean="0"/>
                <a:t>detekcija i </a:t>
              </a:r>
            </a:p>
            <a:p>
              <a:pPr algn="ctr"/>
              <a:r>
                <a:rPr lang="sr-Latn-BA" sz="2000" dirty="0" smtClean="0"/>
                <a:t>reprezentacija obilježja</a:t>
              </a:r>
              <a:endParaRPr lang="en-US" sz="2000" dirty="0"/>
            </a:p>
          </p:txBody>
        </p:sp>
        <p:sp>
          <p:nvSpPr>
            <p:cNvPr id="513046" name="Line 22"/>
            <p:cNvSpPr>
              <a:spLocks noChangeShapeType="1"/>
            </p:cNvSpPr>
            <p:nvPr/>
          </p:nvSpPr>
          <p:spPr bwMode="auto">
            <a:xfrm>
              <a:off x="1392" y="1152"/>
              <a:ext cx="1104" cy="528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flowChartSummingJunction">
              <a:avLst/>
            </a:prstGeom>
            <a:solidFill>
              <a:srgbClr val="FF33CC"/>
            </a:solidFill>
            <a:ln w="9525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22701" y="1841500"/>
            <a:ext cx="2678113" cy="1808163"/>
            <a:chOff x="2408" y="1160"/>
            <a:chExt cx="1687" cy="1139"/>
          </a:xfrm>
        </p:grpSpPr>
        <p:pic>
          <p:nvPicPr>
            <p:cNvPr id="513049" name="Picture 25"/>
            <p:cNvPicPr>
              <a:picLocks noChangeAspect="1" noChangeArrowheads="1"/>
            </p:cNvPicPr>
            <p:nvPr/>
          </p:nvPicPr>
          <p:blipFill>
            <a:blip r:embed="rId5"/>
            <a:srcRect b="38799"/>
            <a:stretch>
              <a:fillRect/>
            </a:stretch>
          </p:blipFill>
          <p:spPr bwMode="auto">
            <a:xfrm>
              <a:off x="2496" y="1440"/>
              <a:ext cx="148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50" name="Text Box 26"/>
            <p:cNvSpPr txBox="1">
              <a:spLocks noChangeArrowheads="1"/>
            </p:cNvSpPr>
            <p:nvPr/>
          </p:nvSpPr>
          <p:spPr bwMode="auto">
            <a:xfrm>
              <a:off x="2408" y="1160"/>
              <a:ext cx="1687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rječnik kodnih riječi</a:t>
              </a:r>
              <a:endPara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81000" y="3124200"/>
            <a:ext cx="3581400" cy="1676400"/>
            <a:chOff x="240" y="1968"/>
            <a:chExt cx="2256" cy="1056"/>
          </a:xfrm>
        </p:grpSpPr>
        <p:sp>
          <p:nvSpPr>
            <p:cNvPr id="513065" name="Line 41"/>
            <p:cNvSpPr>
              <a:spLocks noChangeShapeType="1"/>
            </p:cNvSpPr>
            <p:nvPr/>
          </p:nvSpPr>
          <p:spPr bwMode="auto">
            <a:xfrm>
              <a:off x="240" y="1968"/>
              <a:ext cx="0" cy="24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13066" name="Picture 4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432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7" name="Picture 4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624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8" name="Picture 44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811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9" name="Picture 45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859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0" name="Picture 46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907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1" name="Picture 47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1003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2" name="Picture 48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1003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3" name="Picture 49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1003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4" name="Picture 50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859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5" name="Picture 51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675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6" name="Picture 5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867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7" name="Picture 5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2054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8" name="Picture 54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2102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9" name="Picture 55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2150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0" name="Picture 56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2246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1" name="Picture 57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2246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2" name="Picture 58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2246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3" name="Picture 59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2102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84" name="Line 60"/>
            <p:cNvSpPr>
              <a:spLocks noChangeShapeType="1"/>
            </p:cNvSpPr>
            <p:nvPr/>
          </p:nvSpPr>
          <p:spPr bwMode="auto">
            <a:xfrm flipH="1">
              <a:off x="240" y="1968"/>
              <a:ext cx="2256" cy="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85" name="Text Box 61"/>
            <p:cNvSpPr txBox="1">
              <a:spLocks noChangeArrowheads="1"/>
            </p:cNvSpPr>
            <p:nvPr/>
          </p:nvSpPr>
          <p:spPr bwMode="auto">
            <a:xfrm>
              <a:off x="240" y="1968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BA" sz="2000" dirty="0" smtClean="0"/>
                <a:t>reprezentacija slike</a:t>
              </a:r>
              <a:endParaRPr lang="en-US" sz="2000" dirty="0"/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-32" y="20574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4857752" y="1227127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1588" y="3641725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 descr="DaVinci_face_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95463"/>
            <a:ext cx="3101975" cy="3843337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0" y="1871663"/>
            <a:ext cx="2667000" cy="3581400"/>
            <a:chOff x="3360" y="1632"/>
            <a:chExt cx="1680" cy="2256"/>
          </a:xfrm>
        </p:grpSpPr>
        <p:pic>
          <p:nvPicPr>
            <p:cNvPr id="515076" name="Picture 4" descr="ermine"/>
            <p:cNvPicPr>
              <a:picLocks noChangeAspect="1" noChangeArrowheads="1"/>
            </p:cNvPicPr>
            <p:nvPr/>
          </p:nvPicPr>
          <p:blipFill>
            <a:blip r:embed="rId3"/>
            <a:srcRect l="49399" t="22293" r="38898" b="71706"/>
            <a:stretch>
              <a:fillRect/>
            </a:stretch>
          </p:blipFill>
          <p:spPr bwMode="auto">
            <a:xfrm>
              <a:off x="4560" y="3072"/>
              <a:ext cx="480" cy="336"/>
            </a:xfrm>
            <a:prstGeom prst="rect">
              <a:avLst/>
            </a:prstGeom>
            <a:noFill/>
          </p:spPr>
        </p:pic>
        <p:pic>
          <p:nvPicPr>
            <p:cNvPr id="515077" name="Picture 5" descr="ermine"/>
            <p:cNvPicPr>
              <a:picLocks noChangeAspect="1" noChangeArrowheads="1"/>
            </p:cNvPicPr>
            <p:nvPr/>
          </p:nvPicPr>
          <p:blipFill>
            <a:blip r:embed="rId3"/>
            <a:srcRect l="57591" t="4288" r="29535" b="88853"/>
            <a:stretch>
              <a:fillRect/>
            </a:stretch>
          </p:blipFill>
          <p:spPr bwMode="auto">
            <a:xfrm>
              <a:off x="4224" y="1632"/>
              <a:ext cx="432" cy="314"/>
            </a:xfrm>
            <a:prstGeom prst="rect">
              <a:avLst/>
            </a:prstGeom>
            <a:noFill/>
          </p:spPr>
        </p:pic>
        <p:pic>
          <p:nvPicPr>
            <p:cNvPr id="515078" name="Picture 6" descr="ermine"/>
            <p:cNvPicPr>
              <a:picLocks noChangeAspect="1" noChangeArrowheads="1"/>
            </p:cNvPicPr>
            <p:nvPr/>
          </p:nvPicPr>
          <p:blipFill>
            <a:blip r:embed="rId3"/>
            <a:srcRect l="43547" t="38583" r="43579" b="54558"/>
            <a:stretch>
              <a:fillRect/>
            </a:stretch>
          </p:blipFill>
          <p:spPr bwMode="auto">
            <a:xfrm>
              <a:off x="3360" y="3120"/>
              <a:ext cx="432" cy="314"/>
            </a:xfrm>
            <a:prstGeom prst="rect">
              <a:avLst/>
            </a:prstGeom>
            <a:noFill/>
          </p:spPr>
        </p:pic>
        <p:pic>
          <p:nvPicPr>
            <p:cNvPr id="515079" name="Picture 7" descr="ermine"/>
            <p:cNvPicPr>
              <a:picLocks noChangeAspect="1" noChangeArrowheads="1"/>
            </p:cNvPicPr>
            <p:nvPr/>
          </p:nvPicPr>
          <p:blipFill>
            <a:blip r:embed="rId3"/>
            <a:srcRect l="38866" t="15433" r="51772" b="79422"/>
            <a:stretch>
              <a:fillRect/>
            </a:stretch>
          </p:blipFill>
          <p:spPr bwMode="auto">
            <a:xfrm>
              <a:off x="4416" y="2496"/>
              <a:ext cx="384" cy="288"/>
            </a:xfrm>
            <a:prstGeom prst="rect">
              <a:avLst/>
            </a:prstGeom>
            <a:noFill/>
          </p:spPr>
        </p:pic>
        <p:pic>
          <p:nvPicPr>
            <p:cNvPr id="515080" name="Picture 8" descr="ermine"/>
            <p:cNvPicPr>
              <a:picLocks noChangeAspect="1" noChangeArrowheads="1"/>
            </p:cNvPicPr>
            <p:nvPr/>
          </p:nvPicPr>
          <p:blipFill>
            <a:blip r:embed="rId3"/>
            <a:srcRect l="58762" t="14577" r="31876" b="79422"/>
            <a:stretch>
              <a:fillRect/>
            </a:stretch>
          </p:blipFill>
          <p:spPr bwMode="auto">
            <a:xfrm>
              <a:off x="3840" y="2544"/>
              <a:ext cx="384" cy="336"/>
            </a:xfrm>
            <a:prstGeom prst="rect">
              <a:avLst/>
            </a:prstGeom>
            <a:noFill/>
          </p:spPr>
        </p:pic>
        <p:pic>
          <p:nvPicPr>
            <p:cNvPr id="515081" name="Picture 9" descr="ermine"/>
            <p:cNvPicPr>
              <a:picLocks noChangeAspect="1" noChangeArrowheads="1"/>
            </p:cNvPicPr>
            <p:nvPr/>
          </p:nvPicPr>
          <p:blipFill>
            <a:blip r:embed="rId3"/>
            <a:srcRect l="56421" t="32582" r="31876" b="62274"/>
            <a:stretch>
              <a:fillRect/>
            </a:stretch>
          </p:blipFill>
          <p:spPr bwMode="auto">
            <a:xfrm>
              <a:off x="4368" y="3600"/>
              <a:ext cx="480" cy="288"/>
            </a:xfrm>
            <a:prstGeom prst="rect">
              <a:avLst/>
            </a:prstGeom>
            <a:noFill/>
          </p:spPr>
        </p:pic>
        <p:pic>
          <p:nvPicPr>
            <p:cNvPr id="515082" name="Picture 10" descr="ermine"/>
            <p:cNvPicPr>
              <a:picLocks noChangeAspect="1" noChangeArrowheads="1"/>
            </p:cNvPicPr>
            <p:nvPr/>
          </p:nvPicPr>
          <p:blipFill>
            <a:blip r:embed="rId3"/>
            <a:srcRect l="58762" t="27437" r="31876" b="67418"/>
            <a:stretch>
              <a:fillRect/>
            </a:stretch>
          </p:blipFill>
          <p:spPr bwMode="auto">
            <a:xfrm>
              <a:off x="4512" y="2064"/>
              <a:ext cx="384" cy="288"/>
            </a:xfrm>
            <a:prstGeom prst="rect">
              <a:avLst/>
            </a:prstGeom>
            <a:noFill/>
          </p:spPr>
        </p:pic>
        <p:pic>
          <p:nvPicPr>
            <p:cNvPr id="515083" name="Picture 11" descr="ermine"/>
            <p:cNvPicPr>
              <a:picLocks noChangeAspect="1" noChangeArrowheads="1"/>
            </p:cNvPicPr>
            <p:nvPr/>
          </p:nvPicPr>
          <p:blipFill>
            <a:blip r:embed="rId3"/>
            <a:srcRect l="59932" t="23151" r="31876" b="71706"/>
            <a:stretch>
              <a:fillRect/>
            </a:stretch>
          </p:blipFill>
          <p:spPr bwMode="auto">
            <a:xfrm>
              <a:off x="4032" y="3024"/>
              <a:ext cx="336" cy="288"/>
            </a:xfrm>
            <a:prstGeom prst="rect">
              <a:avLst/>
            </a:prstGeom>
            <a:noFill/>
          </p:spPr>
        </p:pic>
        <p:pic>
          <p:nvPicPr>
            <p:cNvPr id="515084" name="Picture 12" descr="ermine"/>
            <p:cNvPicPr>
              <a:picLocks noChangeAspect="1" noChangeArrowheads="1"/>
            </p:cNvPicPr>
            <p:nvPr/>
          </p:nvPicPr>
          <p:blipFill>
            <a:blip r:embed="rId3"/>
            <a:srcRect l="47058" t="24008" r="45920" b="63130"/>
            <a:stretch>
              <a:fillRect/>
            </a:stretch>
          </p:blipFill>
          <p:spPr bwMode="auto">
            <a:xfrm>
              <a:off x="3792" y="1680"/>
              <a:ext cx="288" cy="720"/>
            </a:xfrm>
            <a:prstGeom prst="rect">
              <a:avLst/>
            </a:prstGeom>
            <a:noFill/>
          </p:spPr>
        </p:pic>
        <p:pic>
          <p:nvPicPr>
            <p:cNvPr id="515085" name="Picture 13" descr="ermine"/>
            <p:cNvPicPr>
              <a:picLocks noChangeAspect="1" noChangeArrowheads="1"/>
            </p:cNvPicPr>
            <p:nvPr/>
          </p:nvPicPr>
          <p:blipFill>
            <a:blip r:embed="rId3"/>
            <a:srcRect l="50569" t="17148" r="37727" b="76851"/>
            <a:stretch>
              <a:fillRect/>
            </a:stretch>
          </p:blipFill>
          <p:spPr bwMode="auto">
            <a:xfrm>
              <a:off x="3648" y="3552"/>
              <a:ext cx="480" cy="336"/>
            </a:xfrm>
            <a:prstGeom prst="rect">
              <a:avLst/>
            </a:prstGeom>
            <a:noFill/>
          </p:spPr>
        </p:pic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1. Detekcija i reprezentacija obilježja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1. Detekcija </a:t>
            </a:r>
            <a:r>
              <a:rPr lang="sr-Latn-BA" dirty="0" smtClean="0">
                <a:solidFill>
                  <a:schemeClr val="bg1">
                    <a:lumMod val="75000"/>
                  </a:schemeClr>
                </a:solidFill>
              </a:rPr>
              <a:t>i reprezentacija </a:t>
            </a:r>
            <a:r>
              <a:rPr lang="sr-Latn-BA" dirty="0" smtClean="0"/>
              <a:t>obilježja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22978"/>
          <a:stretch>
            <a:fillRect/>
          </a:stretch>
        </p:blipFill>
        <p:spPr bwMode="auto">
          <a:xfrm>
            <a:off x="304800" y="1219200"/>
            <a:ext cx="8601075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252798" y="4429430"/>
            <a:ext cx="2819400" cy="2357156"/>
            <a:chOff x="6318682" y="4191000"/>
            <a:chExt cx="2209800" cy="205327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29400" y="4191000"/>
              <a:ext cx="1700212" cy="1618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318682" y="5842129"/>
              <a:ext cx="2209800" cy="40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BA" sz="2400" dirty="0" smtClean="0"/>
                <a:t>Skup tačaka</a:t>
              </a:r>
              <a:endParaRPr lang="en-US" sz="2400" dirty="0"/>
            </a:p>
          </p:txBody>
        </p:sp>
      </p:grpSp>
      <p:sp>
        <p:nvSpPr>
          <p:cNvPr id="11" name="Right Arrow 10"/>
          <p:cNvSpPr/>
          <p:nvPr/>
        </p:nvSpPr>
        <p:spPr bwMode="auto">
          <a:xfrm rot="5400000" flipV="1">
            <a:off x="4205286" y="3938590"/>
            <a:ext cx="609600" cy="304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912813"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705640" y="6429396"/>
            <a:ext cx="2366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BA" sz="1400" dirty="0" smtClean="0"/>
              <a:t>Slike</a:t>
            </a:r>
            <a:r>
              <a:rPr lang="en-US" sz="1400" dirty="0" smtClean="0"/>
              <a:t>: </a:t>
            </a:r>
            <a:r>
              <a:rPr lang="en-US" sz="1400" dirty="0"/>
              <a:t>F-F. Li, E. Nowak, J. </a:t>
            </a:r>
            <a:r>
              <a:rPr lang="en-US" sz="1400" dirty="0" err="1"/>
              <a:t>Sivic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321468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interesne tačke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321468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pravilna mreža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321468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slučajni izbor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Osvjetljenje</a:t>
            </a:r>
            <a:endParaRPr lang="en-US" dirty="0"/>
          </a:p>
        </p:txBody>
      </p:sp>
      <p:pic>
        <p:nvPicPr>
          <p:cNvPr id="4" name="Picture 8" descr="PICT0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79" y="3929066"/>
            <a:ext cx="3019599" cy="2264700"/>
          </a:xfrm>
          <a:prstGeom prst="rect">
            <a:avLst/>
          </a:prstGeom>
          <a:noFill/>
          <a:ln/>
        </p:spPr>
      </p:pic>
      <p:pic>
        <p:nvPicPr>
          <p:cNvPr id="5" name="Picture 9" descr="PICT033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86380" y="1714488"/>
            <a:ext cx="2971800" cy="22288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Detekcija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</a:t>
            </a:r>
            <a:r>
              <a:rPr lang="sr-Latn-BA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zentacija obilježja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9171" name="Picture 3" descr="133125_el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747987"/>
            <a:ext cx="3790950" cy="2500313"/>
          </a:xfrm>
          <a:prstGeom prst="rect">
            <a:avLst/>
          </a:prstGeom>
          <a:noFill/>
        </p:spPr>
      </p:pic>
      <p:sp>
        <p:nvSpPr>
          <p:cNvPr id="519172" name="Line 4"/>
          <p:cNvSpPr>
            <a:spLocks noChangeShapeType="1"/>
          </p:cNvSpPr>
          <p:nvPr/>
        </p:nvSpPr>
        <p:spPr bwMode="auto">
          <a:xfrm flipH="1" flipV="1">
            <a:off x="4191000" y="2433787"/>
            <a:ext cx="2438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9173" name="Picture 5" descr="133125_n2"/>
          <p:cNvPicPr>
            <a:picLocks noChangeAspect="1" noChangeArrowheads="1"/>
          </p:cNvPicPr>
          <p:nvPr/>
        </p:nvPicPr>
        <p:blipFill>
          <a:blip r:embed="rId3"/>
          <a:srcRect t="49542" r="49472"/>
          <a:stretch>
            <a:fillRect/>
          </a:stretch>
        </p:blipFill>
        <p:spPr bwMode="auto">
          <a:xfrm>
            <a:off x="2803525" y="1976587"/>
            <a:ext cx="1403350" cy="115411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1967062"/>
            <a:ext cx="555625" cy="1000125"/>
            <a:chOff x="2532" y="1542"/>
            <a:chExt cx="184" cy="332"/>
          </a:xfrm>
        </p:grpSpPr>
        <p:sp>
          <p:nvSpPr>
            <p:cNvPr id="519175" name="AutoShape 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176" name="Line 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9177" name="Line 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9178" name="Line 1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9179" name="Line 1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9180" name="Line 1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19181" name="Line 13"/>
          <p:cNvSpPr>
            <a:spLocks noChangeShapeType="1"/>
          </p:cNvSpPr>
          <p:nvPr/>
        </p:nvSpPr>
        <p:spPr bwMode="auto">
          <a:xfrm flipV="1">
            <a:off x="1752600" y="2433787"/>
            <a:ext cx="838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9182" name="Text Box 14"/>
          <p:cNvSpPr txBox="1">
            <a:spLocks noChangeArrowheads="1"/>
          </p:cNvSpPr>
          <p:nvPr/>
        </p:nvSpPr>
        <p:spPr bwMode="auto">
          <a:xfrm>
            <a:off x="2655888" y="3273575"/>
            <a:ext cx="1763712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dirty="0" smtClean="0">
                <a:solidFill>
                  <a:srgbClr val="0000CC"/>
                </a:solidFill>
              </a:rPr>
              <a:t>Normalizacija regiona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4821238" y="4292750"/>
            <a:ext cx="3851275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Latn-BA" sz="2000" dirty="0" smtClean="0">
                <a:solidFill>
                  <a:srgbClr val="0000CC"/>
                </a:solidFill>
              </a:rPr>
              <a:t>Detekcija regiona od interesa (patch)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519184" name="Text Box 16"/>
          <p:cNvSpPr txBox="1">
            <a:spLocks noChangeArrowheads="1"/>
          </p:cNvSpPr>
          <p:nvPr/>
        </p:nvSpPr>
        <p:spPr bwMode="auto">
          <a:xfrm>
            <a:off x="428596" y="3043387"/>
            <a:ext cx="1757346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r-Latn-BA" sz="2000" dirty="0" smtClean="0">
                <a:solidFill>
                  <a:srgbClr val="0000CC"/>
                </a:solidFill>
              </a:rPr>
              <a:t>Izračunavanje deskriptora npr. SIFT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19185" name="Text Box 17"/>
          <p:cNvSpPr txBox="1">
            <a:spLocks noChangeArrowheads="1"/>
          </p:cNvSpPr>
          <p:nvPr/>
        </p:nvSpPr>
        <p:spPr bwMode="auto">
          <a:xfrm>
            <a:off x="6796088" y="6500813"/>
            <a:ext cx="1520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BA" sz="1600" dirty="0" smtClean="0"/>
              <a:t>Izvor</a:t>
            </a:r>
            <a:r>
              <a:rPr lang="en-US" sz="1600" dirty="0" smtClean="0"/>
              <a:t>: </a:t>
            </a:r>
            <a:r>
              <a:rPr lang="en-US" sz="1600" dirty="0"/>
              <a:t>Josef </a:t>
            </a:r>
            <a:r>
              <a:rPr lang="en-US" sz="1600" dirty="0" err="1"/>
              <a:t>Sivic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4829148" y="1776419"/>
            <a:ext cx="3733800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348" y="2147894"/>
            <a:ext cx="555625" cy="1000125"/>
            <a:chOff x="2532" y="1542"/>
            <a:chExt cx="184" cy="332"/>
          </a:xfrm>
        </p:grpSpPr>
        <p:sp>
          <p:nvSpPr>
            <p:cNvPr id="520196" name="AutoShape 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97" name="Line 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0198" name="Line 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0199" name="Line 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0200" name="Line 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0201" name="Line 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377923" y="2147894"/>
            <a:ext cx="2578100" cy="1009650"/>
            <a:chOff x="1042" y="858"/>
            <a:chExt cx="1624" cy="636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520204" name="AutoShape 12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05" name="Line 13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6" name="Line 14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7" name="Line 15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8" name="Line 16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09" name="Line 17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520211" name="AutoShape 19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12" name="Line 20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13" name="Line 21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14" name="Line 22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15" name="Line 23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16" name="Line 24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520218" name="AutoShape 26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19" name="Line 27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20" name="Line 28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21" name="Line 29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22" name="Line 30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223" name="Line 31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0224" name="Text Box 32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520225" name="Rectangle 33"/>
          <p:cNvSpPr>
            <a:spLocks noChangeArrowheads="1"/>
          </p:cNvSpPr>
          <p:nvPr/>
        </p:nvSpPr>
        <p:spPr bwMode="auto">
          <a:xfrm>
            <a:off x="4676748" y="1852619"/>
            <a:ext cx="3733800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0226" name="Picture 34" descr="133125_el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48" y="1928819"/>
            <a:ext cx="3790950" cy="2500313"/>
          </a:xfrm>
          <a:prstGeom prst="rect">
            <a:avLst/>
          </a:prstGeom>
          <a:noFill/>
        </p:spPr>
      </p:pic>
      <p:sp>
        <p:nvSpPr>
          <p:cNvPr id="520227" name="Line 35"/>
          <p:cNvSpPr>
            <a:spLocks noChangeShapeType="1"/>
          </p:cNvSpPr>
          <p:nvPr/>
        </p:nvSpPr>
        <p:spPr bwMode="auto">
          <a:xfrm flipH="1" flipV="1">
            <a:off x="3914748" y="2614619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</a:rPr>
              <a:t>Detekcija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repre</a:t>
            </a:r>
            <a:r>
              <a:rPr lang="sr-Latn-BA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zentacija obilježja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21219" name="AutoShape 3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0" name="Line 4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1" name="Line 5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2" name="Line 6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3" name="Line 7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4" name="Line 8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762000" y="32004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6" name="Line 10"/>
          <p:cNvSpPr>
            <a:spLocks noChangeShapeType="1"/>
          </p:cNvSpPr>
          <p:nvPr/>
        </p:nvSpPr>
        <p:spPr bwMode="auto">
          <a:xfrm>
            <a:off x="762000" y="62420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Line 11"/>
          <p:cNvSpPr>
            <a:spLocks noChangeShapeType="1"/>
          </p:cNvSpPr>
          <p:nvPr/>
        </p:nvSpPr>
        <p:spPr bwMode="auto">
          <a:xfrm flipV="1">
            <a:off x="762000" y="45640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8" name="Oval 12"/>
          <p:cNvSpPr>
            <a:spLocks noChangeAspect="1" noChangeArrowheads="1"/>
          </p:cNvSpPr>
          <p:nvPr/>
        </p:nvSpPr>
        <p:spPr bwMode="auto">
          <a:xfrm>
            <a:off x="1712913" y="47974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9" name="Oval 13"/>
          <p:cNvSpPr>
            <a:spLocks noChangeAspect="1" noChangeArrowheads="1"/>
          </p:cNvSpPr>
          <p:nvPr/>
        </p:nvSpPr>
        <p:spPr bwMode="auto">
          <a:xfrm>
            <a:off x="1865313" y="4949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0" name="Oval 14"/>
          <p:cNvSpPr>
            <a:spLocks noChangeAspect="1" noChangeArrowheads="1"/>
          </p:cNvSpPr>
          <p:nvPr/>
        </p:nvSpPr>
        <p:spPr bwMode="auto">
          <a:xfrm>
            <a:off x="13716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1" name="Oval 15"/>
          <p:cNvSpPr>
            <a:spLocks noChangeAspect="1" noChangeArrowheads="1"/>
          </p:cNvSpPr>
          <p:nvPr/>
        </p:nvSpPr>
        <p:spPr bwMode="auto">
          <a:xfrm>
            <a:off x="1676400" y="5181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2" name="Oval 16"/>
          <p:cNvSpPr>
            <a:spLocks noChangeAspect="1" noChangeArrowheads="1"/>
          </p:cNvSpPr>
          <p:nvPr/>
        </p:nvSpPr>
        <p:spPr bwMode="auto">
          <a:xfrm>
            <a:off x="1447800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3" name="Oval 17"/>
          <p:cNvSpPr>
            <a:spLocks noChangeAspect="1" noChangeArrowheads="1"/>
          </p:cNvSpPr>
          <p:nvPr/>
        </p:nvSpPr>
        <p:spPr bwMode="auto">
          <a:xfrm>
            <a:off x="2743200" y="3733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4" name="Oval 18"/>
          <p:cNvSpPr>
            <a:spLocks noChangeAspect="1" noChangeArrowheads="1"/>
          </p:cNvSpPr>
          <p:nvPr/>
        </p:nvSpPr>
        <p:spPr bwMode="auto">
          <a:xfrm>
            <a:off x="2667000" y="4343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5" name="Oval 19"/>
          <p:cNvSpPr>
            <a:spLocks noChangeAspect="1" noChangeArrowheads="1"/>
          </p:cNvSpPr>
          <p:nvPr/>
        </p:nvSpPr>
        <p:spPr bwMode="auto">
          <a:xfrm>
            <a:off x="24384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6" name="Oval 20"/>
          <p:cNvSpPr>
            <a:spLocks noChangeAspect="1" noChangeArrowheads="1"/>
          </p:cNvSpPr>
          <p:nvPr/>
        </p:nvSpPr>
        <p:spPr bwMode="auto">
          <a:xfrm>
            <a:off x="27432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7" name="Oval 21"/>
          <p:cNvSpPr>
            <a:spLocks noChangeAspect="1" noChangeArrowheads="1"/>
          </p:cNvSpPr>
          <p:nvPr/>
        </p:nvSpPr>
        <p:spPr bwMode="auto">
          <a:xfrm>
            <a:off x="22098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8" name="Oval 22"/>
          <p:cNvSpPr>
            <a:spLocks noChangeAspect="1" noChangeArrowheads="1"/>
          </p:cNvSpPr>
          <p:nvPr/>
        </p:nvSpPr>
        <p:spPr bwMode="auto">
          <a:xfrm>
            <a:off x="15240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9" name="Oval 23"/>
          <p:cNvSpPr>
            <a:spLocks noChangeAspect="1" noChangeArrowheads="1"/>
          </p:cNvSpPr>
          <p:nvPr/>
        </p:nvSpPr>
        <p:spPr bwMode="auto">
          <a:xfrm>
            <a:off x="3581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40" name="Oval 24"/>
          <p:cNvSpPr>
            <a:spLocks noChangeAspect="1" noChangeArrowheads="1"/>
          </p:cNvSpPr>
          <p:nvPr/>
        </p:nvSpPr>
        <p:spPr bwMode="auto">
          <a:xfrm>
            <a:off x="34290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41" name="Oval 25"/>
          <p:cNvSpPr>
            <a:spLocks noChangeAspect="1" noChangeArrowheads="1"/>
          </p:cNvSpPr>
          <p:nvPr/>
        </p:nvSpPr>
        <p:spPr bwMode="auto">
          <a:xfrm>
            <a:off x="3200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54175" y="1362075"/>
            <a:ext cx="555625" cy="1000125"/>
            <a:chOff x="2532" y="1542"/>
            <a:chExt cx="184" cy="332"/>
          </a:xfrm>
        </p:grpSpPr>
        <p:sp>
          <p:nvSpPr>
            <p:cNvPr id="521243" name="AutoShape 2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39975" y="1371600"/>
            <a:ext cx="555625" cy="1000125"/>
            <a:chOff x="2532" y="1542"/>
            <a:chExt cx="184" cy="332"/>
          </a:xfrm>
        </p:grpSpPr>
        <p:sp>
          <p:nvSpPr>
            <p:cNvPr id="521250" name="AutoShape 3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025775" y="1371600"/>
            <a:ext cx="555625" cy="1000125"/>
            <a:chOff x="2532" y="1542"/>
            <a:chExt cx="184" cy="332"/>
          </a:xfrm>
        </p:grpSpPr>
        <p:sp>
          <p:nvSpPr>
            <p:cNvPr id="521257" name="AutoShape 41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1263" name="Rectangle 4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2. </a:t>
            </a:r>
            <a:r>
              <a:rPr lang="sr-Latn-BA" sz="4000" dirty="0" smtClean="0"/>
              <a:t>Formiranje rječnika</a:t>
            </a:r>
            <a:endParaRPr lang="en-US" sz="4000" dirty="0"/>
          </a:p>
        </p:txBody>
      </p:sp>
      <p:sp>
        <p:nvSpPr>
          <p:cNvPr id="521264" name="Freeform 48"/>
          <p:cNvSpPr>
            <a:spLocks/>
          </p:cNvSpPr>
          <p:nvPr/>
        </p:nvSpPr>
        <p:spPr bwMode="auto">
          <a:xfrm>
            <a:off x="1866900" y="2438400"/>
            <a:ext cx="800100" cy="12954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84"/>
              </a:cxn>
              <a:cxn ang="0">
                <a:pos x="504" y="816"/>
              </a:cxn>
            </a:cxnLst>
            <a:rect l="0" t="0" r="r" b="b"/>
            <a:pathLst>
              <a:path w="504" h="816">
                <a:moveTo>
                  <a:pt x="72" y="0"/>
                </a:moveTo>
                <a:cubicBezTo>
                  <a:pt x="36" y="124"/>
                  <a:pt x="0" y="248"/>
                  <a:pt x="72" y="384"/>
                </a:cubicBezTo>
                <a:cubicBezTo>
                  <a:pt x="144" y="520"/>
                  <a:pt x="324" y="668"/>
                  <a:pt x="504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5" name="Freeform 49"/>
          <p:cNvSpPr>
            <a:spLocks/>
          </p:cNvSpPr>
          <p:nvPr/>
        </p:nvSpPr>
        <p:spPr bwMode="auto">
          <a:xfrm>
            <a:off x="2057400" y="2514600"/>
            <a:ext cx="1320800" cy="29972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816" y="1248"/>
              </a:cxn>
              <a:cxn ang="0">
                <a:pos x="336" y="1824"/>
              </a:cxn>
              <a:cxn ang="0">
                <a:pos x="0" y="1632"/>
              </a:cxn>
            </a:cxnLst>
            <a:rect l="0" t="0" r="r" b="b"/>
            <a:pathLst>
              <a:path w="832" h="1888">
                <a:moveTo>
                  <a:pt x="432" y="0"/>
                </a:moveTo>
                <a:cubicBezTo>
                  <a:pt x="632" y="472"/>
                  <a:pt x="832" y="944"/>
                  <a:pt x="816" y="1248"/>
                </a:cubicBezTo>
                <a:cubicBezTo>
                  <a:pt x="800" y="1552"/>
                  <a:pt x="472" y="1760"/>
                  <a:pt x="336" y="1824"/>
                </a:cubicBezTo>
                <a:cubicBezTo>
                  <a:pt x="200" y="1888"/>
                  <a:pt x="100" y="1760"/>
                  <a:pt x="0" y="16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6" name="Freeform 50"/>
          <p:cNvSpPr>
            <a:spLocks/>
          </p:cNvSpPr>
          <p:nvPr/>
        </p:nvSpPr>
        <p:spPr bwMode="auto">
          <a:xfrm>
            <a:off x="3352800" y="2514600"/>
            <a:ext cx="990600" cy="312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768"/>
              </a:cxn>
              <a:cxn ang="0">
                <a:pos x="288" y="1968"/>
              </a:cxn>
            </a:cxnLst>
            <a:rect l="0" t="0" r="r" b="b"/>
            <a:pathLst>
              <a:path w="624" h="1968">
                <a:moveTo>
                  <a:pt x="0" y="0"/>
                </a:moveTo>
                <a:cubicBezTo>
                  <a:pt x="264" y="220"/>
                  <a:pt x="528" y="440"/>
                  <a:pt x="576" y="768"/>
                </a:cubicBezTo>
                <a:cubicBezTo>
                  <a:pt x="624" y="1096"/>
                  <a:pt x="456" y="1532"/>
                  <a:pt x="288" y="19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7" name="Freeform 51"/>
          <p:cNvSpPr>
            <a:spLocks/>
          </p:cNvSpPr>
          <p:nvPr/>
        </p:nvSpPr>
        <p:spPr bwMode="auto">
          <a:xfrm>
            <a:off x="304800" y="2362200"/>
            <a:ext cx="1295400" cy="20574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528"/>
              </a:cxn>
              <a:cxn ang="0">
                <a:pos x="624" y="1008"/>
              </a:cxn>
              <a:cxn ang="0">
                <a:pos x="816" y="1296"/>
              </a:cxn>
            </a:cxnLst>
            <a:rect l="0" t="0" r="r" b="b"/>
            <a:pathLst>
              <a:path w="816" h="1296">
                <a:moveTo>
                  <a:pt x="624" y="0"/>
                </a:moveTo>
                <a:cubicBezTo>
                  <a:pt x="312" y="180"/>
                  <a:pt x="0" y="360"/>
                  <a:pt x="0" y="528"/>
                </a:cubicBezTo>
                <a:cubicBezTo>
                  <a:pt x="0" y="696"/>
                  <a:pt x="488" y="880"/>
                  <a:pt x="624" y="1008"/>
                </a:cubicBezTo>
                <a:cubicBezTo>
                  <a:pt x="760" y="1136"/>
                  <a:pt x="788" y="1216"/>
                  <a:pt x="816" y="129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521270" name="AutoShape 54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71" name="Line 55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2" name="Line 56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3" name="Line 57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4" name="Line 58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5" name="Line 59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521277" name="AutoShape 61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78" name="Line 62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9" name="Line 63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0" name="Line 64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1" name="Line 65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2" name="Line 66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521284" name="AutoShape 68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85" name="Line 69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6" name="Line 70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7" name="Line 71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8" name="Line 72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9" name="Line 73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1290" name="Text Box 74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21219" name="AutoShape 3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20" name="Line 4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1" name="Line 5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2" name="Line 6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3" name="Line 7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24" name="Line 8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1225" name="Line 9"/>
          <p:cNvSpPr>
            <a:spLocks noChangeShapeType="1"/>
          </p:cNvSpPr>
          <p:nvPr/>
        </p:nvSpPr>
        <p:spPr bwMode="auto">
          <a:xfrm flipV="1">
            <a:off x="762000" y="32004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6" name="Line 10"/>
          <p:cNvSpPr>
            <a:spLocks noChangeShapeType="1"/>
          </p:cNvSpPr>
          <p:nvPr/>
        </p:nvSpPr>
        <p:spPr bwMode="auto">
          <a:xfrm>
            <a:off x="762000" y="62420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Line 11"/>
          <p:cNvSpPr>
            <a:spLocks noChangeShapeType="1"/>
          </p:cNvSpPr>
          <p:nvPr/>
        </p:nvSpPr>
        <p:spPr bwMode="auto">
          <a:xfrm flipV="1">
            <a:off x="762000" y="45640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8" name="Oval 12"/>
          <p:cNvSpPr>
            <a:spLocks noChangeAspect="1" noChangeArrowheads="1"/>
          </p:cNvSpPr>
          <p:nvPr/>
        </p:nvSpPr>
        <p:spPr bwMode="auto">
          <a:xfrm>
            <a:off x="1712913" y="47974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29" name="Oval 13"/>
          <p:cNvSpPr>
            <a:spLocks noChangeAspect="1" noChangeArrowheads="1"/>
          </p:cNvSpPr>
          <p:nvPr/>
        </p:nvSpPr>
        <p:spPr bwMode="auto">
          <a:xfrm>
            <a:off x="1865313" y="4949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0" name="Oval 14"/>
          <p:cNvSpPr>
            <a:spLocks noChangeAspect="1" noChangeArrowheads="1"/>
          </p:cNvSpPr>
          <p:nvPr/>
        </p:nvSpPr>
        <p:spPr bwMode="auto">
          <a:xfrm>
            <a:off x="13716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1" name="Oval 15"/>
          <p:cNvSpPr>
            <a:spLocks noChangeAspect="1" noChangeArrowheads="1"/>
          </p:cNvSpPr>
          <p:nvPr/>
        </p:nvSpPr>
        <p:spPr bwMode="auto">
          <a:xfrm>
            <a:off x="1676400" y="5181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2" name="Oval 16"/>
          <p:cNvSpPr>
            <a:spLocks noChangeAspect="1" noChangeArrowheads="1"/>
          </p:cNvSpPr>
          <p:nvPr/>
        </p:nvSpPr>
        <p:spPr bwMode="auto">
          <a:xfrm>
            <a:off x="1447800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3" name="Oval 17"/>
          <p:cNvSpPr>
            <a:spLocks noChangeAspect="1" noChangeArrowheads="1"/>
          </p:cNvSpPr>
          <p:nvPr/>
        </p:nvSpPr>
        <p:spPr bwMode="auto">
          <a:xfrm>
            <a:off x="2743200" y="3733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4" name="Oval 18"/>
          <p:cNvSpPr>
            <a:spLocks noChangeAspect="1" noChangeArrowheads="1"/>
          </p:cNvSpPr>
          <p:nvPr/>
        </p:nvSpPr>
        <p:spPr bwMode="auto">
          <a:xfrm>
            <a:off x="2667000" y="4343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5" name="Oval 19"/>
          <p:cNvSpPr>
            <a:spLocks noChangeAspect="1" noChangeArrowheads="1"/>
          </p:cNvSpPr>
          <p:nvPr/>
        </p:nvSpPr>
        <p:spPr bwMode="auto">
          <a:xfrm>
            <a:off x="24384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6" name="Oval 20"/>
          <p:cNvSpPr>
            <a:spLocks noChangeAspect="1" noChangeArrowheads="1"/>
          </p:cNvSpPr>
          <p:nvPr/>
        </p:nvSpPr>
        <p:spPr bwMode="auto">
          <a:xfrm>
            <a:off x="27432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7" name="Oval 21"/>
          <p:cNvSpPr>
            <a:spLocks noChangeAspect="1" noChangeArrowheads="1"/>
          </p:cNvSpPr>
          <p:nvPr/>
        </p:nvSpPr>
        <p:spPr bwMode="auto">
          <a:xfrm>
            <a:off x="22098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8" name="Oval 22"/>
          <p:cNvSpPr>
            <a:spLocks noChangeAspect="1" noChangeArrowheads="1"/>
          </p:cNvSpPr>
          <p:nvPr/>
        </p:nvSpPr>
        <p:spPr bwMode="auto">
          <a:xfrm>
            <a:off x="15240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39" name="Oval 23"/>
          <p:cNvSpPr>
            <a:spLocks noChangeAspect="1" noChangeArrowheads="1"/>
          </p:cNvSpPr>
          <p:nvPr/>
        </p:nvSpPr>
        <p:spPr bwMode="auto">
          <a:xfrm>
            <a:off x="3581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40" name="Oval 24"/>
          <p:cNvSpPr>
            <a:spLocks noChangeAspect="1" noChangeArrowheads="1"/>
          </p:cNvSpPr>
          <p:nvPr/>
        </p:nvSpPr>
        <p:spPr bwMode="auto">
          <a:xfrm>
            <a:off x="34290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1241" name="Oval 25"/>
          <p:cNvSpPr>
            <a:spLocks noChangeAspect="1" noChangeArrowheads="1"/>
          </p:cNvSpPr>
          <p:nvPr/>
        </p:nvSpPr>
        <p:spPr bwMode="auto">
          <a:xfrm>
            <a:off x="3200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654175" y="1362075"/>
            <a:ext cx="555625" cy="1000125"/>
            <a:chOff x="2532" y="1542"/>
            <a:chExt cx="184" cy="332"/>
          </a:xfrm>
        </p:grpSpPr>
        <p:sp>
          <p:nvSpPr>
            <p:cNvPr id="521243" name="AutoShape 2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44" name="Line 2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5" name="Line 2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6" name="Line 3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7" name="Line 3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48" name="Line 3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39975" y="1371600"/>
            <a:ext cx="555625" cy="1000125"/>
            <a:chOff x="2532" y="1542"/>
            <a:chExt cx="184" cy="332"/>
          </a:xfrm>
        </p:grpSpPr>
        <p:sp>
          <p:nvSpPr>
            <p:cNvPr id="521250" name="AutoShape 3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1" name="Line 3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2" name="Line 3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3" name="Line 3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4" name="Line 3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5" name="Line 3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025775" y="1371600"/>
            <a:ext cx="555625" cy="1000125"/>
            <a:chOff x="2532" y="1542"/>
            <a:chExt cx="184" cy="332"/>
          </a:xfrm>
        </p:grpSpPr>
        <p:sp>
          <p:nvSpPr>
            <p:cNvPr id="521257" name="AutoShape 41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58" name="Line 42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59" name="Line 43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0" name="Line 44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1" name="Line 45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1262" name="Line 46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1263" name="Rectangle 4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2. </a:t>
            </a:r>
            <a:r>
              <a:rPr lang="sr-Latn-BA" sz="4000" dirty="0" smtClean="0"/>
              <a:t>Formiranje rječnika</a:t>
            </a:r>
            <a:endParaRPr lang="en-US" sz="4000" dirty="0"/>
          </a:p>
        </p:txBody>
      </p:sp>
      <p:sp>
        <p:nvSpPr>
          <p:cNvPr id="521264" name="Freeform 48"/>
          <p:cNvSpPr>
            <a:spLocks/>
          </p:cNvSpPr>
          <p:nvPr/>
        </p:nvSpPr>
        <p:spPr bwMode="auto">
          <a:xfrm>
            <a:off x="1866900" y="2438400"/>
            <a:ext cx="800100" cy="12954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84"/>
              </a:cxn>
              <a:cxn ang="0">
                <a:pos x="504" y="816"/>
              </a:cxn>
            </a:cxnLst>
            <a:rect l="0" t="0" r="r" b="b"/>
            <a:pathLst>
              <a:path w="504" h="816">
                <a:moveTo>
                  <a:pt x="72" y="0"/>
                </a:moveTo>
                <a:cubicBezTo>
                  <a:pt x="36" y="124"/>
                  <a:pt x="0" y="248"/>
                  <a:pt x="72" y="384"/>
                </a:cubicBezTo>
                <a:cubicBezTo>
                  <a:pt x="144" y="520"/>
                  <a:pt x="324" y="668"/>
                  <a:pt x="504" y="8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5" name="Freeform 49"/>
          <p:cNvSpPr>
            <a:spLocks/>
          </p:cNvSpPr>
          <p:nvPr/>
        </p:nvSpPr>
        <p:spPr bwMode="auto">
          <a:xfrm>
            <a:off x="2057400" y="2514600"/>
            <a:ext cx="1320800" cy="29972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816" y="1248"/>
              </a:cxn>
              <a:cxn ang="0">
                <a:pos x="336" y="1824"/>
              </a:cxn>
              <a:cxn ang="0">
                <a:pos x="0" y="1632"/>
              </a:cxn>
            </a:cxnLst>
            <a:rect l="0" t="0" r="r" b="b"/>
            <a:pathLst>
              <a:path w="832" h="1888">
                <a:moveTo>
                  <a:pt x="432" y="0"/>
                </a:moveTo>
                <a:cubicBezTo>
                  <a:pt x="632" y="472"/>
                  <a:pt x="832" y="944"/>
                  <a:pt x="816" y="1248"/>
                </a:cubicBezTo>
                <a:cubicBezTo>
                  <a:pt x="800" y="1552"/>
                  <a:pt x="472" y="1760"/>
                  <a:pt x="336" y="1824"/>
                </a:cubicBezTo>
                <a:cubicBezTo>
                  <a:pt x="200" y="1888"/>
                  <a:pt x="100" y="1760"/>
                  <a:pt x="0" y="16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6" name="Freeform 50"/>
          <p:cNvSpPr>
            <a:spLocks/>
          </p:cNvSpPr>
          <p:nvPr/>
        </p:nvSpPr>
        <p:spPr bwMode="auto">
          <a:xfrm>
            <a:off x="3352800" y="2514600"/>
            <a:ext cx="990600" cy="312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768"/>
              </a:cxn>
              <a:cxn ang="0">
                <a:pos x="288" y="1968"/>
              </a:cxn>
            </a:cxnLst>
            <a:rect l="0" t="0" r="r" b="b"/>
            <a:pathLst>
              <a:path w="624" h="1968">
                <a:moveTo>
                  <a:pt x="0" y="0"/>
                </a:moveTo>
                <a:cubicBezTo>
                  <a:pt x="264" y="220"/>
                  <a:pt x="528" y="440"/>
                  <a:pt x="576" y="768"/>
                </a:cubicBezTo>
                <a:cubicBezTo>
                  <a:pt x="624" y="1096"/>
                  <a:pt x="456" y="1532"/>
                  <a:pt x="288" y="196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1267" name="Freeform 51"/>
          <p:cNvSpPr>
            <a:spLocks/>
          </p:cNvSpPr>
          <p:nvPr/>
        </p:nvSpPr>
        <p:spPr bwMode="auto">
          <a:xfrm>
            <a:off x="304800" y="2362200"/>
            <a:ext cx="1295400" cy="20574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528"/>
              </a:cxn>
              <a:cxn ang="0">
                <a:pos x="624" y="1008"/>
              </a:cxn>
              <a:cxn ang="0">
                <a:pos x="816" y="1296"/>
              </a:cxn>
            </a:cxnLst>
            <a:rect l="0" t="0" r="r" b="b"/>
            <a:pathLst>
              <a:path w="816" h="1296">
                <a:moveTo>
                  <a:pt x="624" y="0"/>
                </a:moveTo>
                <a:cubicBezTo>
                  <a:pt x="312" y="180"/>
                  <a:pt x="0" y="360"/>
                  <a:pt x="0" y="528"/>
                </a:cubicBezTo>
                <a:cubicBezTo>
                  <a:pt x="0" y="696"/>
                  <a:pt x="488" y="880"/>
                  <a:pt x="624" y="1008"/>
                </a:cubicBezTo>
                <a:cubicBezTo>
                  <a:pt x="760" y="1136"/>
                  <a:pt x="788" y="1216"/>
                  <a:pt x="816" y="129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521270" name="AutoShape 54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71" name="Line 55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2" name="Line 56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3" name="Line 57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4" name="Line 58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5" name="Line 59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521277" name="AutoShape 61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78" name="Line 62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79" name="Line 63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0" name="Line 64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1" name="Line 65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2" name="Line 66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521284" name="AutoShape 68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85" name="Line 69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6" name="Line 70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7" name="Line 71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8" name="Line 72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1289" name="Line 73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1290" name="Text Box 74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143504" y="1571612"/>
            <a:ext cx="3643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sr-Latn-BA" sz="2000" dirty="0" smtClean="0"/>
              <a:t>Deskriptori koji opisuju slične regione su bliski u prostoru obilježja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sr-Latn-BA" sz="2000" dirty="0" smtClean="0"/>
              <a:t>Formiranje rječnika (kodne knjige) je pronalaženje klastera deskriptora u prostoru obilježja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sr-Latn-BA" sz="2000" dirty="0" smtClean="0"/>
              <a:t>Formiranje rječnika: k-means, hijerarhijski k-means, sparse coding, ...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sr-Latn-BA" sz="2000" dirty="0" smtClean="0"/>
              <a:t>Veličina rječnika je parametar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sr-Latn-BA" sz="2000" dirty="0" smtClean="0"/>
              <a:t>Kodovanje (vektorska kvantizacija) deskriptora korišćenjem rječnika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r-Latn-BA" dirty="0" smtClean="0"/>
              <a:t>2. Formiranje rječnika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90600" y="1362075"/>
            <a:ext cx="555625" cy="1000125"/>
            <a:chOff x="2532" y="1542"/>
            <a:chExt cx="184" cy="3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762000" y="32004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62000" y="62420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762000" y="45640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>
            <a:off x="1712913" y="47974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auto">
          <a:xfrm>
            <a:off x="1865313" y="4949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13716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1676400" y="5181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spect="1" noChangeArrowheads="1"/>
          </p:cNvSpPr>
          <p:nvPr/>
        </p:nvSpPr>
        <p:spPr bwMode="auto">
          <a:xfrm>
            <a:off x="1447800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>
            <a:off x="2743200" y="3733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2667000" y="4343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spect="1" noChangeArrowheads="1"/>
          </p:cNvSpPr>
          <p:nvPr/>
        </p:nvSpPr>
        <p:spPr bwMode="auto">
          <a:xfrm>
            <a:off x="24384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spect="1" noChangeArrowheads="1"/>
          </p:cNvSpPr>
          <p:nvPr/>
        </p:nvSpPr>
        <p:spPr bwMode="auto">
          <a:xfrm>
            <a:off x="2743200" y="4038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spect="1" noChangeArrowheads="1"/>
          </p:cNvSpPr>
          <p:nvPr/>
        </p:nvSpPr>
        <p:spPr bwMode="auto">
          <a:xfrm>
            <a:off x="2209800" y="4800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spect="1" noChangeArrowheads="1"/>
          </p:cNvSpPr>
          <p:nvPr/>
        </p:nvSpPr>
        <p:spPr bwMode="auto">
          <a:xfrm>
            <a:off x="15240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>
            <a:off x="3581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spect="1" noChangeArrowheads="1"/>
          </p:cNvSpPr>
          <p:nvPr/>
        </p:nvSpPr>
        <p:spPr bwMode="auto">
          <a:xfrm>
            <a:off x="34290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spect="1" noChangeArrowheads="1"/>
          </p:cNvSpPr>
          <p:nvPr/>
        </p:nvSpPr>
        <p:spPr bwMode="auto">
          <a:xfrm>
            <a:off x="32004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654175" y="1362075"/>
            <a:ext cx="555625" cy="1000125"/>
            <a:chOff x="2532" y="1542"/>
            <a:chExt cx="184" cy="332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2339975" y="1371600"/>
            <a:ext cx="555625" cy="1000125"/>
            <a:chOff x="2532" y="1542"/>
            <a:chExt cx="184" cy="332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3025775" y="1371600"/>
            <a:ext cx="555625" cy="1000125"/>
            <a:chOff x="2532" y="1542"/>
            <a:chExt cx="184" cy="332"/>
          </a:xfrm>
        </p:grpSpPr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>
              <a:off x="2532" y="1542"/>
              <a:ext cx="184" cy="33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Aspect="1" noChangeShapeType="1"/>
            </p:cNvSpPr>
            <p:nvPr/>
          </p:nvSpPr>
          <p:spPr bwMode="auto">
            <a:xfrm>
              <a:off x="2567" y="1607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Aspect="1" noChangeShapeType="1"/>
            </p:cNvSpPr>
            <p:nvPr/>
          </p:nvSpPr>
          <p:spPr bwMode="auto">
            <a:xfrm>
              <a:off x="2567" y="1655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Aspect="1" noChangeShapeType="1"/>
            </p:cNvSpPr>
            <p:nvPr/>
          </p:nvSpPr>
          <p:spPr bwMode="auto">
            <a:xfrm>
              <a:off x="2568" y="17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Aspect="1" noChangeShapeType="1"/>
            </p:cNvSpPr>
            <p:nvPr/>
          </p:nvSpPr>
          <p:spPr bwMode="auto">
            <a:xfrm>
              <a:off x="2568" y="1751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Aspect="1" noChangeShapeType="1"/>
            </p:cNvSpPr>
            <p:nvPr/>
          </p:nvSpPr>
          <p:spPr bwMode="auto">
            <a:xfrm>
              <a:off x="2567" y="1803"/>
              <a:ext cx="11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Line 47"/>
          <p:cNvSpPr>
            <a:spLocks noChangeShapeType="1"/>
          </p:cNvSpPr>
          <p:nvPr/>
        </p:nvSpPr>
        <p:spPr bwMode="auto">
          <a:xfrm flipV="1">
            <a:off x="5181600" y="914400"/>
            <a:ext cx="0" cy="3270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5181600" y="41846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 flipV="1">
            <a:off x="5181600" y="25066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0"/>
          <p:cNvSpPr>
            <a:spLocks noChangeAspect="1" noChangeArrowheads="1"/>
          </p:cNvSpPr>
          <p:nvPr/>
        </p:nvSpPr>
        <p:spPr bwMode="auto">
          <a:xfrm>
            <a:off x="6132513" y="2740025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1"/>
          <p:cNvSpPr>
            <a:spLocks noChangeAspect="1" noChangeArrowheads="1"/>
          </p:cNvSpPr>
          <p:nvPr/>
        </p:nvSpPr>
        <p:spPr bwMode="auto">
          <a:xfrm>
            <a:off x="6284913" y="2892425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2"/>
          <p:cNvSpPr>
            <a:spLocks noChangeAspect="1" noChangeArrowheads="1"/>
          </p:cNvSpPr>
          <p:nvPr/>
        </p:nvSpPr>
        <p:spPr bwMode="auto">
          <a:xfrm>
            <a:off x="5791200" y="27432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3"/>
          <p:cNvSpPr>
            <a:spLocks noChangeAspect="1" noChangeArrowheads="1"/>
          </p:cNvSpPr>
          <p:nvPr/>
        </p:nvSpPr>
        <p:spPr bwMode="auto">
          <a:xfrm>
            <a:off x="6096000" y="31242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4"/>
          <p:cNvSpPr>
            <a:spLocks noChangeAspect="1" noChangeArrowheads="1"/>
          </p:cNvSpPr>
          <p:nvPr/>
        </p:nvSpPr>
        <p:spPr bwMode="auto">
          <a:xfrm>
            <a:off x="5867400" y="30480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5"/>
          <p:cNvSpPr>
            <a:spLocks noChangeAspect="1" noChangeArrowheads="1"/>
          </p:cNvSpPr>
          <p:nvPr/>
        </p:nvSpPr>
        <p:spPr bwMode="auto">
          <a:xfrm>
            <a:off x="7162800" y="1676400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6"/>
          <p:cNvSpPr>
            <a:spLocks noChangeAspect="1" noChangeArrowheads="1"/>
          </p:cNvSpPr>
          <p:nvPr/>
        </p:nvSpPr>
        <p:spPr bwMode="auto">
          <a:xfrm>
            <a:off x="7086600" y="2286000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7"/>
          <p:cNvSpPr>
            <a:spLocks noChangeAspect="1" noChangeArrowheads="1"/>
          </p:cNvSpPr>
          <p:nvPr/>
        </p:nvSpPr>
        <p:spPr bwMode="auto">
          <a:xfrm>
            <a:off x="6858000" y="1981200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58"/>
          <p:cNvSpPr>
            <a:spLocks noChangeAspect="1" noChangeArrowheads="1"/>
          </p:cNvSpPr>
          <p:nvPr/>
        </p:nvSpPr>
        <p:spPr bwMode="auto">
          <a:xfrm>
            <a:off x="7162800" y="1981200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59"/>
          <p:cNvSpPr>
            <a:spLocks noChangeAspect="1" noChangeArrowheads="1"/>
          </p:cNvSpPr>
          <p:nvPr/>
        </p:nvSpPr>
        <p:spPr bwMode="auto">
          <a:xfrm>
            <a:off x="6629400" y="27432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0"/>
          <p:cNvSpPr>
            <a:spLocks noChangeAspect="1" noChangeArrowheads="1"/>
          </p:cNvSpPr>
          <p:nvPr/>
        </p:nvSpPr>
        <p:spPr bwMode="auto">
          <a:xfrm>
            <a:off x="5943600" y="24384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61"/>
          <p:cNvSpPr>
            <a:spLocks noChangeAspect="1" noChangeArrowheads="1"/>
          </p:cNvSpPr>
          <p:nvPr/>
        </p:nvSpPr>
        <p:spPr bwMode="auto">
          <a:xfrm>
            <a:off x="8001000" y="3657600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2"/>
          <p:cNvSpPr>
            <a:spLocks noChangeAspect="1" noChangeArrowheads="1"/>
          </p:cNvSpPr>
          <p:nvPr/>
        </p:nvSpPr>
        <p:spPr bwMode="auto">
          <a:xfrm>
            <a:off x="7848600" y="3429000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63"/>
          <p:cNvSpPr>
            <a:spLocks noChangeAspect="1" noChangeArrowheads="1"/>
          </p:cNvSpPr>
          <p:nvPr/>
        </p:nvSpPr>
        <p:spPr bwMode="auto">
          <a:xfrm>
            <a:off x="7620000" y="3657600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4800600" y="5638800"/>
            <a:ext cx="2057400" cy="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V="1">
            <a:off x="7162800" y="4419600"/>
            <a:ext cx="0" cy="121920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5662308" y="5337175"/>
            <a:ext cx="29102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Ve</a:t>
            </a:r>
            <a:r>
              <a:rPr lang="sr-Latn-BA" sz="2400" dirty="0" smtClean="0"/>
              <a:t>ktorska kvantizacija</a:t>
            </a:r>
            <a:endParaRPr lang="en-US" sz="2400" dirty="0"/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1654175" y="1362075"/>
            <a:ext cx="2578100" cy="1009650"/>
            <a:chOff x="1042" y="858"/>
            <a:chExt cx="1624" cy="636"/>
          </a:xfrm>
        </p:grpSpPr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1042" y="858"/>
              <a:ext cx="350" cy="630"/>
              <a:chOff x="2532" y="1542"/>
              <a:chExt cx="184" cy="332"/>
            </a:xfrm>
          </p:grpSpPr>
          <p:sp>
            <p:nvSpPr>
              <p:cNvPr id="86" name="AutoShape 70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71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72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73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0" name="Line 74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" name="Line 75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76"/>
            <p:cNvGrpSpPr>
              <a:grpSpLocks/>
            </p:cNvGrpSpPr>
            <p:nvPr/>
          </p:nvGrpSpPr>
          <p:grpSpPr bwMode="auto">
            <a:xfrm>
              <a:off x="1474" y="864"/>
              <a:ext cx="350" cy="630"/>
              <a:chOff x="2532" y="1542"/>
              <a:chExt cx="184" cy="332"/>
            </a:xfrm>
          </p:grpSpPr>
          <p:sp>
            <p:nvSpPr>
              <p:cNvPr id="80" name="AutoShape 77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8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Line 79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" name="Line 80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81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Line 82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83"/>
            <p:cNvGrpSpPr>
              <a:grpSpLocks/>
            </p:cNvGrpSpPr>
            <p:nvPr/>
          </p:nvGrpSpPr>
          <p:grpSpPr bwMode="auto">
            <a:xfrm>
              <a:off x="1906" y="864"/>
              <a:ext cx="350" cy="630"/>
              <a:chOff x="2532" y="1542"/>
              <a:chExt cx="184" cy="332"/>
            </a:xfrm>
          </p:grpSpPr>
          <p:sp>
            <p:nvSpPr>
              <p:cNvPr id="74" name="AutoShape 84"/>
              <p:cNvSpPr>
                <a:spLocks noChangeArrowheads="1"/>
              </p:cNvSpPr>
              <p:nvPr/>
            </p:nvSpPr>
            <p:spPr bwMode="auto">
              <a:xfrm>
                <a:off x="2532" y="1542"/>
                <a:ext cx="184" cy="332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85"/>
              <p:cNvSpPr>
                <a:spLocks noChangeAspect="1" noChangeShapeType="1"/>
              </p:cNvSpPr>
              <p:nvPr/>
            </p:nvSpPr>
            <p:spPr bwMode="auto">
              <a:xfrm>
                <a:off x="2567" y="1607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86"/>
              <p:cNvSpPr>
                <a:spLocks noChangeAspect="1" noChangeShapeType="1"/>
              </p:cNvSpPr>
              <p:nvPr/>
            </p:nvSpPr>
            <p:spPr bwMode="auto">
              <a:xfrm>
                <a:off x="2567" y="1655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87"/>
              <p:cNvSpPr>
                <a:spLocks noChangeAspect="1" noChangeShapeType="1"/>
              </p:cNvSpPr>
              <p:nvPr/>
            </p:nvSpPr>
            <p:spPr bwMode="auto">
              <a:xfrm>
                <a:off x="2568" y="17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88"/>
              <p:cNvSpPr>
                <a:spLocks noChangeAspect="1" noChangeShapeType="1"/>
              </p:cNvSpPr>
              <p:nvPr/>
            </p:nvSpPr>
            <p:spPr bwMode="auto">
              <a:xfrm>
                <a:off x="2568" y="1751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89"/>
              <p:cNvSpPr>
                <a:spLocks noChangeAspect="1" noChangeShapeType="1"/>
              </p:cNvSpPr>
              <p:nvPr/>
            </p:nvSpPr>
            <p:spPr bwMode="auto">
              <a:xfrm>
                <a:off x="2567" y="1803"/>
                <a:ext cx="119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3" name="Text Box 90"/>
            <p:cNvSpPr txBox="1">
              <a:spLocks noChangeArrowheads="1"/>
            </p:cNvSpPr>
            <p:nvPr/>
          </p:nvSpPr>
          <p:spPr bwMode="auto">
            <a:xfrm>
              <a:off x="2294" y="922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99"/>
                  </a:solidFill>
                </a:rPr>
                <a:t>…</a:t>
              </a:r>
            </a:p>
          </p:txBody>
        </p:sp>
      </p:grpSp>
      <p:sp>
        <p:nvSpPr>
          <p:cNvPr id="92" name="Line 91"/>
          <p:cNvSpPr>
            <a:spLocks noChangeShapeType="1"/>
          </p:cNvSpPr>
          <p:nvPr/>
        </p:nvSpPr>
        <p:spPr bwMode="auto">
          <a:xfrm>
            <a:off x="2286000" y="2514600"/>
            <a:ext cx="0" cy="990600"/>
          </a:xfrm>
          <a:prstGeom prst="line">
            <a:avLst/>
          </a:prstGeom>
          <a:noFill/>
          <a:ln w="152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92"/>
          <p:cNvSpPr txBox="1">
            <a:spLocks noChangeArrowheads="1"/>
          </p:cNvSpPr>
          <p:nvPr/>
        </p:nvSpPr>
        <p:spPr bwMode="auto">
          <a:xfrm>
            <a:off x="6796088" y="6500813"/>
            <a:ext cx="2271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Slide credit: Josef Sivic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2910" y="6324600"/>
            <a:ext cx="398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128-D </a:t>
            </a:r>
            <a:r>
              <a:rPr lang="sr-Latn-BA" sz="2400" dirty="0" smtClean="0"/>
              <a:t>prostor </a:t>
            </a:r>
            <a:r>
              <a:rPr lang="en-US" sz="2400" dirty="0" smtClean="0"/>
              <a:t>SIFT</a:t>
            </a:r>
            <a:r>
              <a:rPr lang="sr-Latn-BA" sz="2400" dirty="0" smtClean="0"/>
              <a:t> deskriptora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5867400" y="25146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58000" y="16764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620000" y="32766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391400" y="1066800"/>
            <a:ext cx="1653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2400" dirty="0" smtClean="0"/>
              <a:t>Kodne riječi</a:t>
            </a:r>
            <a:endParaRPr lang="en-US" sz="2400" dirty="0"/>
          </a:p>
        </p:txBody>
      </p:sp>
      <p:cxnSp>
        <p:nvCxnSpPr>
          <p:cNvPr id="99" name="Straight Arrow Connector 98"/>
          <p:cNvCxnSpPr/>
          <p:nvPr/>
        </p:nvCxnSpPr>
        <p:spPr>
          <a:xfrm rot="5400000">
            <a:off x="7315200" y="2286000"/>
            <a:ext cx="1676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96" idx="3"/>
          </p:cNvCxnSpPr>
          <p:nvPr/>
        </p:nvCxnSpPr>
        <p:spPr>
          <a:xfrm rot="10800000" flipV="1">
            <a:off x="7372886" y="1600199"/>
            <a:ext cx="932915" cy="4609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95" idx="3"/>
          </p:cNvCxnSpPr>
          <p:nvPr/>
        </p:nvCxnSpPr>
        <p:spPr>
          <a:xfrm rot="10800000" flipV="1">
            <a:off x="6382286" y="1600199"/>
            <a:ext cx="1923517" cy="1299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K-means klasterizacija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Podjela prostora obilježja na skup klastera</a:t>
            </a:r>
            <a:br>
              <a:rPr lang="sr-Latn-BA" dirty="0" smtClean="0"/>
            </a:br>
            <a:r>
              <a:rPr lang="sr-Latn-BA" b="1" dirty="0" smtClean="0"/>
              <a:t>S</a:t>
            </a:r>
            <a:r>
              <a:rPr lang="sr-Latn-BA" dirty="0" smtClean="0"/>
              <a:t>= {</a:t>
            </a:r>
            <a:r>
              <a:rPr lang="sr-Latn-BA" i="1" dirty="0" smtClean="0"/>
              <a:t>S</a:t>
            </a:r>
            <a:r>
              <a:rPr lang="sr-Latn-BA" baseline="-25000" dirty="0" smtClean="0"/>
              <a:t>1,</a:t>
            </a:r>
            <a:r>
              <a:rPr lang="sr-Latn-BA" dirty="0" smtClean="0"/>
              <a:t>...,</a:t>
            </a:r>
            <a:r>
              <a:rPr lang="sr-Latn-BA" i="1" dirty="0" smtClean="0"/>
              <a:t>S</a:t>
            </a:r>
            <a:r>
              <a:rPr lang="sr-Latn-BA" i="1" baseline="-25000" dirty="0" smtClean="0"/>
              <a:t>k</a:t>
            </a:r>
            <a:r>
              <a:rPr lang="sr-Latn-BA" dirty="0" smtClean="0"/>
              <a:t>}</a:t>
            </a:r>
          </a:p>
          <a:p>
            <a:r>
              <a:rPr lang="sr-Latn-BA" dirty="0" smtClean="0"/>
              <a:t>Minimizacija zbira kvadrata udaljenosti  svih uzoraka od odgovarajućih centroida</a:t>
            </a:r>
          </a:p>
          <a:p>
            <a:endParaRPr lang="sr-Latn-BA" dirty="0" smtClean="0"/>
          </a:p>
          <a:p>
            <a:endParaRPr lang="sr-Latn-BA" dirty="0" smtClean="0"/>
          </a:p>
          <a:p>
            <a:r>
              <a:rPr lang="sr-Latn-BA" dirty="0" smtClean="0"/>
              <a:t>Broj klastera </a:t>
            </a:r>
            <a:r>
              <a:rPr lang="sr-Latn-BA" i="1" dirty="0" smtClean="0"/>
              <a:t>k</a:t>
            </a:r>
            <a:r>
              <a:rPr lang="sr-Latn-BA" dirty="0" smtClean="0"/>
              <a:t> je parametar algoritma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17838" y="3687763"/>
          <a:ext cx="3163887" cy="1055687"/>
        </p:xfrm>
        <a:graphic>
          <a:graphicData uri="http://schemas.openxmlformats.org/presentationml/2006/ole">
            <p:oleObj spid="_x0000_s43010" name="Equation" r:id="rId4" imgW="148572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K-means klasterizacija</a:t>
            </a:r>
            <a:endParaRPr lang="en-US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35" y="1643050"/>
            <a:ext cx="90313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714752"/>
            <a:ext cx="2143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1. Slučajno se bira se </a:t>
            </a:r>
            <a:r>
              <a:rPr lang="sr-Latn-BA" i="1" dirty="0" smtClean="0"/>
              <a:t>k</a:t>
            </a:r>
            <a:r>
              <a:rPr lang="sr-Latn-BA" dirty="0" smtClean="0"/>
              <a:t> inicijalnih centroida (means). U ovom slučaju </a:t>
            </a:r>
            <a:r>
              <a:rPr lang="sr-Latn-BA" i="1" dirty="0" smtClean="0"/>
              <a:t>k</a:t>
            </a:r>
            <a:r>
              <a:rPr lang="sr-Latn-BA" dirty="0" smtClean="0"/>
              <a:t>=3 (prikazani kao obojene tačke)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3714752"/>
            <a:ext cx="2143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2. Uzorci se klasterizuju  dodjeljivanjem najbližim centroidima.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737622"/>
            <a:ext cx="2143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3. Za svaki klaster se računaju novi centroidi kao srednje vrijednosti svih uzoraka koji pripadaju klasteru.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3760492"/>
            <a:ext cx="214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4. Koraci 2. i 3. se ponavljaju dok se ne dosegne konvergencija.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5181" y="1109672"/>
            <a:ext cx="5993638" cy="565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7246938" y="6534150"/>
            <a:ext cx="182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Fei-Fei et al. 2005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sr-Latn-BA" dirty="0" smtClean="0"/>
              <a:t>2. Formiranje rječnika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Primjeri regiona koji odgovaraju centroidima</a:t>
            </a:r>
            <a:endParaRPr lang="en-US" dirty="0"/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4648200" y="1295400"/>
            <a:ext cx="4495800" cy="4724400"/>
          </a:xfrm>
          <a:prstGeom prst="rect">
            <a:avLst/>
          </a:prstGeom>
          <a:solidFill>
            <a:srgbClr val="F6B6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0" y="1295400"/>
            <a:ext cx="4495800" cy="4724400"/>
          </a:xfrm>
          <a:prstGeom prst="rect">
            <a:avLst/>
          </a:prstGeom>
          <a:solidFill>
            <a:srgbClr val="B3B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4292" name="Object 4"/>
          <p:cNvGraphicFramePr>
            <a:graphicFrameLocks noChangeAspect="1"/>
          </p:cNvGraphicFramePr>
          <p:nvPr/>
        </p:nvGraphicFramePr>
        <p:xfrm>
          <a:off x="4800600" y="1524000"/>
          <a:ext cx="4114800" cy="4057650"/>
        </p:xfrm>
        <a:graphic>
          <a:graphicData uri="http://schemas.openxmlformats.org/presentationml/2006/ole">
            <p:oleObj spid="_x0000_s2050" name="Image" r:id="rId3" imgW="4800000" imgH="3415873" progId="">
              <p:embed/>
            </p:oleObj>
          </a:graphicData>
        </a:graphic>
      </p:graphicFrame>
      <p:graphicFrame>
        <p:nvGraphicFramePr>
          <p:cNvPr id="524293" name="Object 5"/>
          <p:cNvGraphicFramePr>
            <a:graphicFrameLocks noChangeAspect="1"/>
          </p:cNvGraphicFramePr>
          <p:nvPr/>
        </p:nvGraphicFramePr>
        <p:xfrm>
          <a:off x="180975" y="1524000"/>
          <a:ext cx="4086225" cy="4202113"/>
        </p:xfrm>
        <a:graphic>
          <a:graphicData uri="http://schemas.openxmlformats.org/presentationml/2006/ole">
            <p:oleObj spid="_x0000_s2051" name="Image" r:id="rId4" imgW="4888889" imgH="3530159" progId="">
              <p:embed/>
            </p:oleObj>
          </a:graphicData>
        </a:graphic>
      </p:graphicFrame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7450138" y="6534150"/>
            <a:ext cx="161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Sivic et al.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Kodovanje</a:t>
            </a:r>
            <a:r>
              <a:rPr lang="en-US" dirty="0" smtClean="0"/>
              <a:t>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deskriptora</a:t>
            </a:r>
            <a:endParaRPr lang="en-US" dirty="0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1"/>
            <a:ext cx="2714644" cy="36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333" y="1357299"/>
            <a:ext cx="3576443" cy="466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571736" y="3643314"/>
            <a:ext cx="321471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2132" y="60007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/>
              <a:t>rječnik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5384085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dirty="0" smtClean="0"/>
              <a:t>traži se najbliža kodna riječ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Osvjetljenje</a:t>
            </a:r>
            <a:endParaRPr lang="en-US" dirty="0" smtClean="0"/>
          </a:p>
          <a:p>
            <a:r>
              <a:rPr lang="en-US" dirty="0" err="1" smtClean="0"/>
              <a:t>Skala</a:t>
            </a:r>
            <a:endParaRPr lang="en-US" dirty="0"/>
          </a:p>
        </p:txBody>
      </p:sp>
      <p:pic>
        <p:nvPicPr>
          <p:cNvPr id="6" name="Picture 8" descr="PICT0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1857364"/>
            <a:ext cx="2819400" cy="2114550"/>
          </a:xfrm>
          <a:prstGeom prst="rect">
            <a:avLst/>
          </a:prstGeom>
          <a:noFill/>
          <a:ln/>
        </p:spPr>
      </p:pic>
      <p:pic>
        <p:nvPicPr>
          <p:cNvPr id="7" name="Picture 9" descr="PICT0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9256" y="3967152"/>
            <a:ext cx="2819400" cy="21145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Formiranje</a:t>
            </a:r>
            <a:r>
              <a:rPr lang="en-US" dirty="0" smtClean="0"/>
              <a:t> </a:t>
            </a:r>
            <a:r>
              <a:rPr lang="en-US" dirty="0" err="1" smtClean="0"/>
              <a:t>repre</a:t>
            </a:r>
            <a:r>
              <a:rPr lang="sr-Latn-RS" dirty="0" smtClean="0"/>
              <a:t>zentacije slike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84629"/>
            <a:ext cx="7970285" cy="48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60007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r>
              <a:rPr lang="sr-Latn-RS" dirty="0" smtClean="0"/>
              <a:t>odne riječi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461665" cy="12819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Latn-RS" dirty="0" smtClean="0"/>
              <a:t>Frekvencija</a:t>
            </a:r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rgbClr val="FFCF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0"/>
            <a:ext cx="4329113" cy="1447800"/>
            <a:chOff x="240" y="0"/>
            <a:chExt cx="2727" cy="9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0" y="481"/>
              <a:ext cx="2727" cy="431"/>
              <a:chOff x="240" y="481"/>
              <a:chExt cx="2727" cy="431"/>
            </a:xfrm>
          </p:grpSpPr>
          <p:sp>
            <p:nvSpPr>
              <p:cNvPr id="513034" name="AutoShape 10"/>
              <p:cNvSpPr>
                <a:spLocks noChangeArrowheads="1"/>
              </p:cNvSpPr>
              <p:nvPr/>
            </p:nvSpPr>
            <p:spPr bwMode="auto">
              <a:xfrm>
                <a:off x="432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5" name="AutoShape 11"/>
              <p:cNvSpPr>
                <a:spLocks noChangeArrowheads="1"/>
              </p:cNvSpPr>
              <p:nvPr/>
            </p:nvSpPr>
            <p:spPr bwMode="auto">
              <a:xfrm>
                <a:off x="336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6" name="AutoShape 12"/>
              <p:cNvSpPr>
                <a:spLocks noChangeArrowheads="1"/>
              </p:cNvSpPr>
              <p:nvPr/>
            </p:nvSpPr>
            <p:spPr bwMode="auto">
              <a:xfrm>
                <a:off x="240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7" name="AutoShape 13"/>
              <p:cNvSpPr>
                <a:spLocks noChangeArrowheads="1"/>
              </p:cNvSpPr>
              <p:nvPr/>
            </p:nvSpPr>
            <p:spPr bwMode="auto">
              <a:xfrm>
                <a:off x="1776" y="586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8" name="AutoShape 14"/>
              <p:cNvSpPr>
                <a:spLocks noChangeArrowheads="1"/>
              </p:cNvSpPr>
              <p:nvPr/>
            </p:nvSpPr>
            <p:spPr bwMode="auto">
              <a:xfrm>
                <a:off x="1680" y="538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39" name="AutoShape 15"/>
              <p:cNvSpPr>
                <a:spLocks noChangeArrowheads="1"/>
              </p:cNvSpPr>
              <p:nvPr/>
            </p:nvSpPr>
            <p:spPr bwMode="auto">
              <a:xfrm>
                <a:off x="1584" y="490"/>
                <a:ext cx="1191" cy="326"/>
              </a:xfrm>
              <a:prstGeom prst="parallelogram">
                <a:avLst>
                  <a:gd name="adj" fmla="val 10887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040" name="Picture 16" descr="DaVinci_face_only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 b="16327"/>
              <a:stretch>
                <a:fillRect/>
              </a:stretch>
            </p:blipFill>
            <p:spPr bwMode="auto">
              <a:xfrm>
                <a:off x="645" y="481"/>
                <a:ext cx="494" cy="335"/>
              </a:xfrm>
              <a:prstGeom prst="rect">
                <a:avLst/>
              </a:prstGeom>
              <a:noFill/>
            </p:spPr>
          </p:pic>
          <p:pic>
            <p:nvPicPr>
              <p:cNvPr id="513041" name="Picture 17" descr="bicycl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920" y="493"/>
                <a:ext cx="523" cy="312"/>
              </a:xfrm>
              <a:prstGeom prst="rect">
                <a:avLst/>
              </a:prstGeom>
              <a:noFill/>
            </p:spPr>
          </p:pic>
        </p:grpSp>
        <p:sp>
          <p:nvSpPr>
            <p:cNvPr id="513042" name="Text Box 18"/>
            <p:cNvSpPr txBox="1">
              <a:spLocks noChangeArrowheads="1"/>
            </p:cNvSpPr>
            <p:nvPr/>
          </p:nvSpPr>
          <p:spPr bwMode="auto">
            <a:xfrm>
              <a:off x="765" y="0"/>
              <a:ext cx="17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BA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Reprezentacija</a:t>
              </a:r>
              <a:endPara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8627" y="1524000"/>
            <a:ext cx="3533777" cy="1241425"/>
            <a:chOff x="270" y="960"/>
            <a:chExt cx="2226" cy="782"/>
          </a:xfrm>
        </p:grpSpPr>
        <p:sp>
          <p:nvSpPr>
            <p:cNvPr id="513044" name="AutoShape 20"/>
            <p:cNvSpPr>
              <a:spLocks/>
            </p:cNvSpPr>
            <p:nvPr/>
          </p:nvSpPr>
          <p:spPr bwMode="auto">
            <a:xfrm rot="16200000">
              <a:off x="1296" y="288"/>
              <a:ext cx="192" cy="153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45" name="Text Box 21"/>
            <p:cNvSpPr txBox="1">
              <a:spLocks noChangeArrowheads="1"/>
            </p:cNvSpPr>
            <p:nvPr/>
          </p:nvSpPr>
          <p:spPr bwMode="auto">
            <a:xfrm>
              <a:off x="270" y="1296"/>
              <a:ext cx="162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000" dirty="0" smtClean="0"/>
                <a:t>detekcija i </a:t>
              </a:r>
            </a:p>
            <a:p>
              <a:pPr algn="ctr"/>
              <a:r>
                <a:rPr lang="sr-Latn-BA" sz="2000" dirty="0" smtClean="0"/>
                <a:t>reprezentacija obilježja</a:t>
              </a:r>
              <a:endParaRPr lang="en-US" sz="2000" dirty="0"/>
            </a:p>
          </p:txBody>
        </p:sp>
        <p:sp>
          <p:nvSpPr>
            <p:cNvPr id="513046" name="Line 22"/>
            <p:cNvSpPr>
              <a:spLocks noChangeShapeType="1"/>
            </p:cNvSpPr>
            <p:nvPr/>
          </p:nvSpPr>
          <p:spPr bwMode="auto">
            <a:xfrm>
              <a:off x="1392" y="1152"/>
              <a:ext cx="1104" cy="528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47" name="AutoShape 2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flowChartSummingJunction">
              <a:avLst/>
            </a:prstGeom>
            <a:solidFill>
              <a:srgbClr val="FF33CC"/>
            </a:solidFill>
            <a:ln w="9525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22701" y="1841500"/>
            <a:ext cx="2678113" cy="1808163"/>
            <a:chOff x="2408" y="1160"/>
            <a:chExt cx="1687" cy="1139"/>
          </a:xfrm>
        </p:grpSpPr>
        <p:pic>
          <p:nvPicPr>
            <p:cNvPr id="513049" name="Picture 25"/>
            <p:cNvPicPr>
              <a:picLocks noChangeAspect="1" noChangeArrowheads="1"/>
            </p:cNvPicPr>
            <p:nvPr/>
          </p:nvPicPr>
          <p:blipFill>
            <a:blip r:embed="rId5"/>
            <a:srcRect b="38799"/>
            <a:stretch>
              <a:fillRect/>
            </a:stretch>
          </p:blipFill>
          <p:spPr bwMode="auto">
            <a:xfrm>
              <a:off x="2496" y="1440"/>
              <a:ext cx="148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50" name="Text Box 26"/>
            <p:cNvSpPr txBox="1">
              <a:spLocks noChangeArrowheads="1"/>
            </p:cNvSpPr>
            <p:nvPr/>
          </p:nvSpPr>
          <p:spPr bwMode="auto">
            <a:xfrm>
              <a:off x="2408" y="1160"/>
              <a:ext cx="1687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rječnik kodnih riječi</a:t>
              </a:r>
              <a:endPara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81000" y="3124200"/>
            <a:ext cx="3581400" cy="1676400"/>
            <a:chOff x="240" y="1968"/>
            <a:chExt cx="2256" cy="1056"/>
          </a:xfrm>
        </p:grpSpPr>
        <p:sp>
          <p:nvSpPr>
            <p:cNvPr id="513065" name="Line 41"/>
            <p:cNvSpPr>
              <a:spLocks noChangeShapeType="1"/>
            </p:cNvSpPr>
            <p:nvPr/>
          </p:nvSpPr>
          <p:spPr bwMode="auto">
            <a:xfrm>
              <a:off x="240" y="1968"/>
              <a:ext cx="0" cy="24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13066" name="Picture 4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432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7" name="Picture 4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624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8" name="Picture 44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811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69" name="Picture 45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859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0" name="Picture 46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907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1" name="Picture 47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1003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2" name="Picture 48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1003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3" name="Picture 49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1003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4" name="Picture 50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859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5" name="Picture 51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675" y="2304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6" name="Picture 52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1867" y="2400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7" name="Picture 53" descr="lunch-bagtrans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2054" y="2496"/>
              <a:ext cx="379" cy="528"/>
            </a:xfrm>
            <a:prstGeom prst="rect">
              <a:avLst/>
            </a:prstGeom>
            <a:noFill/>
          </p:spPr>
        </p:pic>
        <p:pic>
          <p:nvPicPr>
            <p:cNvPr id="513078" name="Picture 54"/>
            <p:cNvPicPr>
              <a:picLocks noChangeAspect="1" noChangeArrowheads="1"/>
            </p:cNvPicPr>
            <p:nvPr/>
          </p:nvPicPr>
          <p:blipFill>
            <a:blip r:embed="rId5"/>
            <a:srcRect l="28947" r="64471" b="92851"/>
            <a:stretch>
              <a:fillRect/>
            </a:stretch>
          </p:blipFill>
          <p:spPr bwMode="auto">
            <a:xfrm>
              <a:off x="2102" y="2880"/>
              <a:ext cx="9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79" name="Picture 55"/>
            <p:cNvPicPr>
              <a:picLocks noChangeAspect="1" noChangeArrowheads="1"/>
            </p:cNvPicPr>
            <p:nvPr/>
          </p:nvPicPr>
          <p:blipFill>
            <a:blip r:embed="rId5"/>
            <a:srcRect l="22369" t="30862" r="72368" b="62163"/>
            <a:stretch>
              <a:fillRect/>
            </a:stretch>
          </p:blipFill>
          <p:spPr bwMode="auto">
            <a:xfrm>
              <a:off x="2150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0" name="Picture 56"/>
            <p:cNvPicPr>
              <a:picLocks noChangeAspect="1" noChangeArrowheads="1"/>
            </p:cNvPicPr>
            <p:nvPr/>
          </p:nvPicPr>
          <p:blipFill>
            <a:blip r:embed="rId5"/>
            <a:srcRect l="64473" t="39058" r="28947" b="53967"/>
            <a:stretch>
              <a:fillRect/>
            </a:stretch>
          </p:blipFill>
          <p:spPr bwMode="auto">
            <a:xfrm>
              <a:off x="2246" y="2736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1" name="Picture 57"/>
            <p:cNvPicPr>
              <a:picLocks noChangeAspect="1" noChangeArrowheads="1"/>
            </p:cNvPicPr>
            <p:nvPr/>
          </p:nvPicPr>
          <p:blipFill>
            <a:blip r:embed="rId5"/>
            <a:srcRect l="57895" t="46207" r="36842" b="46819"/>
            <a:stretch>
              <a:fillRect/>
            </a:stretch>
          </p:blipFill>
          <p:spPr bwMode="auto">
            <a:xfrm>
              <a:off x="2246" y="2592"/>
              <a:ext cx="7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2" name="Picture 58"/>
            <p:cNvPicPr>
              <a:picLocks noChangeAspect="1" noChangeArrowheads="1"/>
            </p:cNvPicPr>
            <p:nvPr/>
          </p:nvPicPr>
          <p:blipFill>
            <a:blip r:embed="rId5"/>
            <a:srcRect l="14473" t="54576" r="78947" b="38799"/>
            <a:stretch>
              <a:fillRect/>
            </a:stretch>
          </p:blipFill>
          <p:spPr bwMode="auto">
            <a:xfrm>
              <a:off x="2246" y="2885"/>
              <a:ext cx="9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083" name="Picture 59"/>
            <p:cNvPicPr>
              <a:picLocks noChangeAspect="1" noChangeArrowheads="1"/>
            </p:cNvPicPr>
            <p:nvPr/>
          </p:nvPicPr>
          <p:blipFill>
            <a:blip r:embed="rId5"/>
            <a:srcRect l="64473" t="54401" r="28947" b="38799"/>
            <a:stretch>
              <a:fillRect/>
            </a:stretch>
          </p:blipFill>
          <p:spPr bwMode="auto">
            <a:xfrm>
              <a:off x="2102" y="2736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84" name="Line 60"/>
            <p:cNvSpPr>
              <a:spLocks noChangeShapeType="1"/>
            </p:cNvSpPr>
            <p:nvPr/>
          </p:nvSpPr>
          <p:spPr bwMode="auto">
            <a:xfrm flipH="1">
              <a:off x="240" y="1968"/>
              <a:ext cx="2256" cy="0"/>
            </a:xfrm>
            <a:prstGeom prst="line">
              <a:avLst/>
            </a:prstGeom>
            <a:noFill/>
            <a:ln w="38100">
              <a:solidFill>
                <a:srgbClr val="7627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85" name="Text Box 61"/>
            <p:cNvSpPr txBox="1">
              <a:spLocks noChangeArrowheads="1"/>
            </p:cNvSpPr>
            <p:nvPr/>
          </p:nvSpPr>
          <p:spPr bwMode="auto">
            <a:xfrm>
              <a:off x="240" y="1968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BA" sz="2000" dirty="0" smtClean="0"/>
                <a:t>reprezentacija slike</a:t>
              </a:r>
              <a:endParaRPr lang="en-US" sz="2000" dirty="0"/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-32" y="20574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4857752" y="1227127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1588" y="3641725"/>
            <a:ext cx="60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0" y="0"/>
            <a:ext cx="5181600" cy="6858000"/>
          </a:xfrm>
          <a:prstGeom prst="rect">
            <a:avLst/>
          </a:prstGeom>
          <a:solidFill>
            <a:srgbClr val="FFCF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648200"/>
            <a:ext cx="4495800" cy="2209800"/>
            <a:chOff x="2784" y="2928"/>
            <a:chExt cx="2832" cy="1392"/>
          </a:xfrm>
        </p:grpSpPr>
        <p:sp>
          <p:nvSpPr>
            <p:cNvPr id="513029" name="Line 5"/>
            <p:cNvSpPr>
              <a:spLocks noChangeShapeType="1"/>
            </p:cNvSpPr>
            <p:nvPr/>
          </p:nvSpPr>
          <p:spPr bwMode="auto">
            <a:xfrm>
              <a:off x="4800" y="2928"/>
              <a:ext cx="0" cy="33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30" name="Line 6"/>
            <p:cNvSpPr>
              <a:spLocks noChangeShapeType="1"/>
            </p:cNvSpPr>
            <p:nvPr/>
          </p:nvSpPr>
          <p:spPr bwMode="auto">
            <a:xfrm flipH="1">
              <a:off x="2784" y="3792"/>
              <a:ext cx="1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31" name="AutoShape 7"/>
            <p:cNvSpPr>
              <a:spLocks noChangeArrowheads="1"/>
            </p:cNvSpPr>
            <p:nvPr/>
          </p:nvSpPr>
          <p:spPr bwMode="auto">
            <a:xfrm>
              <a:off x="3984" y="3264"/>
              <a:ext cx="1632" cy="1056"/>
            </a:xfrm>
            <a:prstGeom prst="flowChartDecision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sr-Latn-BA" sz="29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odluka</a:t>
              </a:r>
              <a:endParaRPr lang="en-US" sz="29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22701" y="1841500"/>
            <a:ext cx="2678113" cy="1808163"/>
            <a:chOff x="2408" y="1160"/>
            <a:chExt cx="1687" cy="1139"/>
          </a:xfrm>
        </p:grpSpPr>
        <p:pic>
          <p:nvPicPr>
            <p:cNvPr id="513049" name="Picture 25"/>
            <p:cNvPicPr>
              <a:picLocks noChangeAspect="1" noChangeArrowheads="1"/>
            </p:cNvPicPr>
            <p:nvPr/>
          </p:nvPicPr>
          <p:blipFill>
            <a:blip r:embed="rId3"/>
            <a:srcRect b="38799"/>
            <a:stretch>
              <a:fillRect/>
            </a:stretch>
          </p:blipFill>
          <p:spPr bwMode="auto">
            <a:xfrm>
              <a:off x="2496" y="1440"/>
              <a:ext cx="1488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3050" name="Text Box 26"/>
            <p:cNvSpPr txBox="1">
              <a:spLocks noChangeArrowheads="1"/>
            </p:cNvSpPr>
            <p:nvPr/>
          </p:nvSpPr>
          <p:spPr bwMode="auto">
            <a:xfrm>
              <a:off x="2408" y="1160"/>
              <a:ext cx="1687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r-Latn-BA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rječnik kodnih riječi</a:t>
              </a:r>
              <a:endParaRPr lang="en-US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324600" y="1295400"/>
            <a:ext cx="1712913" cy="3352800"/>
            <a:chOff x="3984" y="816"/>
            <a:chExt cx="1079" cy="2112"/>
          </a:xfrm>
        </p:grpSpPr>
        <p:sp>
          <p:nvSpPr>
            <p:cNvPr id="513052" name="Line 28"/>
            <p:cNvSpPr>
              <a:spLocks noChangeShapeType="1"/>
            </p:cNvSpPr>
            <p:nvPr/>
          </p:nvSpPr>
          <p:spPr bwMode="auto">
            <a:xfrm>
              <a:off x="4800" y="1968"/>
              <a:ext cx="0" cy="24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984" y="816"/>
              <a:ext cx="1079" cy="2112"/>
              <a:chOff x="3984" y="816"/>
              <a:chExt cx="1079" cy="2112"/>
            </a:xfrm>
          </p:grpSpPr>
          <p:sp>
            <p:nvSpPr>
              <p:cNvPr id="513054" name="Freeform 30"/>
              <p:cNvSpPr>
                <a:spLocks/>
              </p:cNvSpPr>
              <p:nvPr/>
            </p:nvSpPr>
            <p:spPr bwMode="auto">
              <a:xfrm>
                <a:off x="3984" y="816"/>
                <a:ext cx="720" cy="816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624" y="672"/>
                  </a:cxn>
                  <a:cxn ang="0">
                    <a:pos x="0" y="864"/>
                  </a:cxn>
                </a:cxnLst>
                <a:rect l="0" t="0" r="r" b="b"/>
                <a:pathLst>
                  <a:path w="768" h="864">
                    <a:moveTo>
                      <a:pt x="768" y="0"/>
                    </a:moveTo>
                    <a:cubicBezTo>
                      <a:pt x="760" y="264"/>
                      <a:pt x="752" y="528"/>
                      <a:pt x="624" y="672"/>
                    </a:cubicBezTo>
                    <a:cubicBezTo>
                      <a:pt x="496" y="816"/>
                      <a:pt x="248" y="840"/>
                      <a:pt x="0" y="864"/>
                    </a:cubicBezTo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55" name="Line 31"/>
              <p:cNvSpPr>
                <a:spLocks noChangeShapeType="1"/>
              </p:cNvSpPr>
              <p:nvPr/>
            </p:nvSpPr>
            <p:spPr bwMode="auto">
              <a:xfrm flipH="1">
                <a:off x="3984" y="1968"/>
                <a:ext cx="81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13056" name="Picture 32" descr="lunch-bagtrans"/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</a:blip>
              <a:srcRect/>
              <a:stretch>
                <a:fillRect/>
              </a:stretch>
            </p:blipFill>
            <p:spPr bwMode="auto">
              <a:xfrm>
                <a:off x="4512" y="2160"/>
                <a:ext cx="551" cy="768"/>
              </a:xfrm>
              <a:prstGeom prst="rect">
                <a:avLst/>
              </a:prstGeom>
              <a:noFill/>
            </p:spPr>
          </p:pic>
          <p:pic>
            <p:nvPicPr>
              <p:cNvPr id="513057" name="Picture 33"/>
              <p:cNvPicPr>
                <a:picLocks noChangeAspect="1" noChangeArrowheads="1"/>
              </p:cNvPicPr>
              <p:nvPr/>
            </p:nvPicPr>
            <p:blipFill>
              <a:blip r:embed="rId3"/>
              <a:srcRect l="28947" r="64471" b="92851"/>
              <a:stretch>
                <a:fillRect/>
              </a:stretch>
            </p:blipFill>
            <p:spPr bwMode="auto">
              <a:xfrm>
                <a:off x="4651" y="2688"/>
                <a:ext cx="96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58" name="Picture 34"/>
              <p:cNvPicPr>
                <a:picLocks noChangeAspect="1" noChangeArrowheads="1"/>
              </p:cNvPicPr>
              <p:nvPr/>
            </p:nvPicPr>
            <p:blipFill>
              <a:blip r:embed="rId3"/>
              <a:srcRect l="22369" t="30862" r="72368" b="62163"/>
              <a:stretch>
                <a:fillRect/>
              </a:stretch>
            </p:blipFill>
            <p:spPr bwMode="auto">
              <a:xfrm>
                <a:off x="4699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59" name="Picture 35"/>
              <p:cNvPicPr>
                <a:picLocks noChangeAspect="1" noChangeArrowheads="1"/>
              </p:cNvPicPr>
              <p:nvPr/>
            </p:nvPicPr>
            <p:blipFill>
              <a:blip r:embed="rId3"/>
              <a:srcRect l="64473" t="39058" r="28947" b="53967"/>
              <a:stretch>
                <a:fillRect/>
              </a:stretch>
            </p:blipFill>
            <p:spPr bwMode="auto">
              <a:xfrm>
                <a:off x="4848" y="2592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0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 l="57895" t="46207" r="36842" b="46819"/>
              <a:stretch>
                <a:fillRect/>
              </a:stretch>
            </p:blipFill>
            <p:spPr bwMode="auto">
              <a:xfrm>
                <a:off x="4814" y="2400"/>
                <a:ext cx="7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1" name="Picture 37"/>
              <p:cNvPicPr>
                <a:picLocks noChangeAspect="1" noChangeArrowheads="1"/>
              </p:cNvPicPr>
              <p:nvPr/>
            </p:nvPicPr>
            <p:blipFill>
              <a:blip r:embed="rId3"/>
              <a:srcRect l="14473" t="54576" r="78947" b="38799"/>
              <a:stretch>
                <a:fillRect/>
              </a:stretch>
            </p:blipFill>
            <p:spPr bwMode="auto">
              <a:xfrm>
                <a:off x="4848" y="2741"/>
                <a:ext cx="9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3062" name="Picture 38"/>
              <p:cNvPicPr>
                <a:picLocks noChangeAspect="1" noChangeArrowheads="1"/>
              </p:cNvPicPr>
              <p:nvPr/>
            </p:nvPicPr>
            <p:blipFill>
              <a:blip r:embed="rId3"/>
              <a:srcRect l="64473" t="54401" r="28947" b="38799"/>
              <a:stretch>
                <a:fillRect/>
              </a:stretch>
            </p:blipFill>
            <p:spPr bwMode="auto">
              <a:xfrm>
                <a:off x="4699" y="2544"/>
                <a:ext cx="96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3063" name="AutoShape 39"/>
              <p:cNvSpPr>
                <a:spLocks noChangeArrowheads="1"/>
              </p:cNvSpPr>
              <p:nvPr/>
            </p:nvSpPr>
            <p:spPr bwMode="auto">
              <a:xfrm>
                <a:off x="4416" y="1296"/>
                <a:ext cx="288" cy="288"/>
              </a:xfrm>
              <a:prstGeom prst="flowChartSummingJunction">
                <a:avLst/>
              </a:prstGeom>
              <a:solidFill>
                <a:srgbClr val="FF33CC"/>
              </a:solidFill>
              <a:ln w="9525">
                <a:solidFill>
                  <a:srgbClr val="7627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3088" name="AutoShape 64"/>
          <p:cNvSpPr>
            <a:spLocks noChangeArrowheads="1"/>
          </p:cNvSpPr>
          <p:nvPr/>
        </p:nvSpPr>
        <p:spPr bwMode="auto">
          <a:xfrm>
            <a:off x="304800" y="5486400"/>
            <a:ext cx="4114800" cy="1066800"/>
          </a:xfrm>
          <a:prstGeom prst="flowChartProcess">
            <a:avLst/>
          </a:prstGeom>
          <a:solidFill>
            <a:srgbClr val="FFE6C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B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Modeli kategorija i/ili </a:t>
            </a:r>
          </a:p>
          <a:p>
            <a:pPr algn="ctr"/>
            <a:r>
              <a:rPr lang="sr-Latn-B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klasifikatori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4286249" y="0"/>
            <a:ext cx="4310066" cy="1524000"/>
            <a:chOff x="2610" y="0"/>
            <a:chExt cx="2805" cy="960"/>
          </a:xfrm>
        </p:grpSpPr>
        <p:sp>
          <p:nvSpPr>
            <p:cNvPr id="513091" name="Text Box 67"/>
            <p:cNvSpPr txBox="1">
              <a:spLocks noChangeArrowheads="1"/>
            </p:cNvSpPr>
            <p:nvPr/>
          </p:nvSpPr>
          <p:spPr bwMode="auto">
            <a:xfrm>
              <a:off x="2610" y="0"/>
              <a:ext cx="27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r-Latn-BA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Učenje i prepoznavanje</a:t>
              </a:r>
              <a:endPara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4128" y="479"/>
              <a:ext cx="1287" cy="481"/>
              <a:chOff x="4128" y="479"/>
              <a:chExt cx="1287" cy="481"/>
            </a:xfrm>
          </p:grpSpPr>
          <p:sp>
            <p:nvSpPr>
              <p:cNvPr id="513093" name="AutoShape 69"/>
              <p:cNvSpPr>
                <a:spLocks noChangeArrowheads="1"/>
              </p:cNvSpPr>
              <p:nvPr/>
            </p:nvSpPr>
            <p:spPr bwMode="auto">
              <a:xfrm>
                <a:off x="4128" y="480"/>
                <a:ext cx="1287" cy="480"/>
              </a:xfrm>
              <a:prstGeom prst="parallelogram">
                <a:avLst>
                  <a:gd name="adj" fmla="val 7990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13094" name="Picture 70" descr="violin"/>
              <p:cNvPicPr>
                <a:picLocks noChangeAspect="1" noChangeArrowheads="1"/>
              </p:cNvPicPr>
              <p:nvPr/>
            </p:nvPicPr>
            <p:blipFill>
              <a:blip r:embed="rId5">
                <a:grayscl/>
              </a:blip>
              <a:srcRect/>
              <a:stretch>
                <a:fillRect/>
              </a:stretch>
            </p:blipFill>
            <p:spPr bwMode="auto">
              <a:xfrm rot="-863181">
                <a:off x="4359" y="479"/>
                <a:ext cx="921" cy="38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7582130" y="6500834"/>
            <a:ext cx="1561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izvor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: </a:t>
            </a:r>
            <a:r>
              <a:rPr lang="sr-Latn-BA" sz="18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Fei-Fei Li</a:t>
            </a:r>
            <a:endParaRPr lang="en-US" sz="18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Korištenje BoW reprezentacije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Pretraživanje baze analogno pretraživanju baza tekstualnih dokumenata</a:t>
            </a:r>
          </a:p>
          <a:p>
            <a:pPr lvl="1"/>
            <a:r>
              <a:rPr lang="en-GB" dirty="0" smtClean="0"/>
              <a:t>U</a:t>
            </a:r>
            <a:r>
              <a:rPr lang="sr-Latn-RS" dirty="0" smtClean="0"/>
              <a:t>pit se predstavlja u istom obliku</a:t>
            </a:r>
          </a:p>
          <a:p>
            <a:pPr lvl="1"/>
            <a:r>
              <a:rPr lang="sr-Latn-RS" dirty="0" smtClean="0"/>
              <a:t>Definiše se mjera (ne)sličnosti slika</a:t>
            </a:r>
          </a:p>
          <a:p>
            <a:r>
              <a:rPr lang="sr-Latn-RS" dirty="0" smtClean="0"/>
              <a:t>Klasifikacija slika (prepoznavanje objekata, scena,...)</a:t>
            </a:r>
          </a:p>
          <a:p>
            <a:pPr lvl="1"/>
            <a:r>
              <a:rPr lang="sr-Latn-RS" dirty="0" smtClean="0"/>
              <a:t>BoW reprezentacija se koristi kao ulaz u klasifikator</a:t>
            </a:r>
          </a:p>
          <a:p>
            <a:r>
              <a:rPr lang="sr-Latn-RS" dirty="0" smtClean="0"/>
              <a:t>Klasterizacija slika – otkrivanje vizuelnih tema</a:t>
            </a:r>
          </a:p>
          <a:p>
            <a:pPr lvl="1"/>
            <a:r>
              <a:rPr lang="sr-Latn-RS" dirty="0" smtClean="0"/>
              <a:t>Klasterizuju se BoW vektori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Nedostaci BoW modela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Ne postoji stroga geometrijska informacija o odnosu komponenata objekta</a:t>
            </a:r>
          </a:p>
          <a:p>
            <a:r>
              <a:rPr lang="sr-Latn-RS" dirty="0" smtClean="0"/>
              <a:t>Na koji način su komponente povezane u objekat?</a:t>
            </a:r>
          </a:p>
          <a:p>
            <a:r>
              <a:rPr lang="sr-Latn-RS" dirty="0" smtClean="0"/>
              <a:t>Nedovoljno ispitano:</a:t>
            </a:r>
          </a:p>
          <a:p>
            <a:pPr lvl="1"/>
            <a:r>
              <a:rPr lang="sr-Latn-RS" dirty="0" smtClean="0"/>
              <a:t>Invarijantnost na ugao posmatranja</a:t>
            </a:r>
          </a:p>
          <a:p>
            <a:pPr lvl="1"/>
            <a:r>
              <a:rPr lang="sr-Latn-RS" dirty="0" smtClean="0"/>
              <a:t>Invarijantnost na skalu</a:t>
            </a:r>
          </a:p>
          <a:p>
            <a:r>
              <a:rPr lang="sr-Latn-RS" dirty="0" smtClean="0"/>
              <a:t>Nejasne mogućnosti za segmentaciju i lokalizaciju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3"/>
            <a:ext cx="3429024" cy="48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" y="4316551"/>
            <a:ext cx="8153400" cy="1976299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RS" dirty="0" smtClean="0"/>
              <a:t>Prostorne piramide</a:t>
            </a:r>
            <a:br>
              <a:rPr lang="sr-Latn-RS" dirty="0" smtClean="0"/>
            </a:br>
            <a:r>
              <a:rPr lang="sr-Latn-RS" dirty="0" smtClean="0"/>
              <a:t>(Spatial pyramids)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burma_bagan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932238"/>
            <a:ext cx="2316163" cy="2360612"/>
            <a:chOff x="240" y="2477"/>
            <a:chExt cx="1459" cy="1487"/>
          </a:xfrm>
        </p:grpSpPr>
        <p:pic>
          <p:nvPicPr>
            <p:cNvPr id="15367" name="Picture 6" descr="texton_ind_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748"/>
              <a:ext cx="1258" cy="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AutoShape 7"/>
            <p:cNvSpPr>
              <a:spLocks noChangeArrowheads="1"/>
            </p:cNvSpPr>
            <p:nvPr/>
          </p:nvSpPr>
          <p:spPr bwMode="auto">
            <a:xfrm rot="2426846">
              <a:off x="1482" y="2477"/>
              <a:ext cx="217" cy="19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642" y="3772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level 0</a:t>
              </a:r>
            </a:p>
          </p:txBody>
        </p:sp>
      </p:grp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2892425" y="6477000"/>
            <a:ext cx="340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smtClean="0"/>
              <a:t>Lazebnik, Schmid &amp; Ponce (CVPR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533400" y="4316551"/>
            <a:ext cx="8153400" cy="1976299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Prostorne piramide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texton_ind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62450"/>
            <a:ext cx="19970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burma_bagan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603750" y="1600200"/>
            <a:ext cx="0" cy="227488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046413" y="2732088"/>
            <a:ext cx="3114675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2426846">
            <a:off x="2657475" y="3932238"/>
            <a:ext cx="344488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323975" y="598805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</a:rPr>
              <a:t>level 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7750" y="3967163"/>
            <a:ext cx="2017713" cy="2322512"/>
            <a:chOff x="2068" y="2499"/>
            <a:chExt cx="1271" cy="1463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068" y="2750"/>
              <a:ext cx="1271" cy="1014"/>
              <a:chOff x="1968" y="2812"/>
              <a:chExt cx="1680" cy="1316"/>
            </a:xfrm>
          </p:grpSpPr>
          <p:pic>
            <p:nvPicPr>
              <p:cNvPr id="16399" name="Picture 12" descr="texton_ind_1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68" y="3485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0" name="Picture 13" descr="texton_ind_1_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68" y="2812"/>
                <a:ext cx="816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1" name="Picture 14" descr="texton_ind_1_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2" y="2812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15" descr="texton_ind_1_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2" y="3485"/>
                <a:ext cx="816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7" name="AutoShape 16"/>
            <p:cNvSpPr>
              <a:spLocks noChangeArrowheads="1"/>
            </p:cNvSpPr>
            <p:nvPr/>
          </p:nvSpPr>
          <p:spPr bwMode="auto">
            <a:xfrm>
              <a:off x="2589" y="2499"/>
              <a:ext cx="217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98" name="Text Box 17"/>
            <p:cNvSpPr txBox="1">
              <a:spLocks noChangeArrowheads="1"/>
            </p:cNvSpPr>
            <p:nvPr/>
          </p:nvSpPr>
          <p:spPr bwMode="auto">
            <a:xfrm>
              <a:off x="2482" y="377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level 1</a:t>
              </a:r>
            </a:p>
          </p:txBody>
        </p:sp>
      </p:grp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2894013" y="6477000"/>
            <a:ext cx="340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dirty="0" err="1" smtClean="0"/>
              <a:t>Lazebnik</a:t>
            </a:r>
            <a:r>
              <a:rPr lang="en-US" sz="1400" dirty="0" smtClean="0"/>
              <a:t>, </a:t>
            </a:r>
            <a:r>
              <a:rPr lang="en-US" sz="1400" dirty="0" err="1" smtClean="0"/>
              <a:t>Schmid</a:t>
            </a:r>
            <a:r>
              <a:rPr lang="en-US" sz="1400" dirty="0" smtClean="0"/>
              <a:t> &amp; Ponce (CVPR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533400" y="4316551"/>
            <a:ext cx="8153400" cy="1976299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dirty="0" smtClean="0"/>
              <a:t>Prostorne piramide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 descr="texton_ind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62450"/>
            <a:ext cx="199707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7750" y="4365625"/>
            <a:ext cx="2017713" cy="1609725"/>
            <a:chOff x="1968" y="2812"/>
            <a:chExt cx="1680" cy="1316"/>
          </a:xfrm>
        </p:grpSpPr>
        <p:pic>
          <p:nvPicPr>
            <p:cNvPr id="17447" name="Picture 5" descr="texton_ind_1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8" y="3485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8" name="Picture 6" descr="texton_ind_1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" y="2812"/>
              <a:ext cx="8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9" name="Picture 7" descr="texton_ind_1_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2" y="2812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0" name="Picture 8" descr="texton_ind_1_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2" y="3485"/>
              <a:ext cx="816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4414838" y="3967163"/>
            <a:ext cx="344487" cy="3079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7414" name="Picture 10" descr="burma_bagan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6413" y="1600200"/>
            <a:ext cx="3114675" cy="2274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0" y="1600200"/>
            <a:ext cx="3114675" cy="2274888"/>
            <a:chOff x="1488" y="480"/>
            <a:chExt cx="2784" cy="1929"/>
          </a:xfrm>
        </p:grpSpPr>
        <p:sp>
          <p:nvSpPr>
            <p:cNvPr id="17441" name="Line 12"/>
            <p:cNvSpPr>
              <a:spLocks noChangeShapeType="1"/>
            </p:cNvSpPr>
            <p:nvPr/>
          </p:nvSpPr>
          <p:spPr bwMode="auto">
            <a:xfrm>
              <a:off x="2880" y="480"/>
              <a:ext cx="0" cy="192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>
              <a:off x="1488" y="1440"/>
              <a:ext cx="278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3" name="Line 14"/>
            <p:cNvSpPr>
              <a:spLocks noChangeShapeType="1"/>
            </p:cNvSpPr>
            <p:nvPr/>
          </p:nvSpPr>
          <p:spPr bwMode="auto">
            <a:xfrm>
              <a:off x="1488" y="960"/>
              <a:ext cx="278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4" name="Line 15"/>
            <p:cNvSpPr>
              <a:spLocks noChangeShapeType="1"/>
            </p:cNvSpPr>
            <p:nvPr/>
          </p:nvSpPr>
          <p:spPr bwMode="auto">
            <a:xfrm>
              <a:off x="1488" y="1920"/>
              <a:ext cx="278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5" name="Line 16"/>
            <p:cNvSpPr>
              <a:spLocks noChangeShapeType="1"/>
            </p:cNvSpPr>
            <p:nvPr/>
          </p:nvSpPr>
          <p:spPr bwMode="auto">
            <a:xfrm>
              <a:off x="2176" y="480"/>
              <a:ext cx="0" cy="192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46" name="Line 17"/>
            <p:cNvSpPr>
              <a:spLocks noChangeShapeType="1"/>
            </p:cNvSpPr>
            <p:nvPr/>
          </p:nvSpPr>
          <p:spPr bwMode="auto">
            <a:xfrm>
              <a:off x="3570" y="480"/>
              <a:ext cx="0" cy="192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6" name="AutoShape 18"/>
          <p:cNvSpPr>
            <a:spLocks noChangeArrowheads="1"/>
          </p:cNvSpPr>
          <p:nvPr/>
        </p:nvSpPr>
        <p:spPr bwMode="auto">
          <a:xfrm rot="2426846">
            <a:off x="2657475" y="3932238"/>
            <a:ext cx="344488" cy="3095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1323975" y="5988050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</a:rPr>
              <a:t>level 0</a:t>
            </a:r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4244975" y="5984875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FFFFFF"/>
                </a:solidFill>
              </a:rPr>
              <a:t>level 1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172200" y="3932238"/>
            <a:ext cx="2362200" cy="2357437"/>
            <a:chOff x="3798" y="3007"/>
            <a:chExt cx="1420" cy="1293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005" y="3245"/>
              <a:ext cx="1213" cy="883"/>
              <a:chOff x="3792" y="2812"/>
              <a:chExt cx="1680" cy="1316"/>
            </a:xfrm>
          </p:grpSpPr>
          <p:pic>
            <p:nvPicPr>
              <p:cNvPr id="17425" name="Picture 23" descr="texton_ind_2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92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24" descr="texton_ind_2_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24" y="3153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Picture 25" descr="texton_ind_2_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656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8" name="Picture 26" descr="texton_ind_2_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088" y="2817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9" name="Picture 27" descr="texton_ind_2_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92" y="3153"/>
                <a:ext cx="38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0" name="Picture 28" descr="texton_ind_2_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224" y="2812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1" name="Picture 29" descr="texton_ind_2_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088" y="3153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2" name="Picture 30" descr="texton_ind_2_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V="1">
                <a:off x="4656" y="3153"/>
                <a:ext cx="38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3" name="Picture 31" descr="texton_ind_2_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792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4" name="Picture 32" descr="texton_ind_2_1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656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5" name="Picture 33" descr="texton_ind_2_1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656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6" name="Picture 34" descr="texton_ind_2_1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224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7" name="Picture 35" descr="texton_ind_2_1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00" y="3831"/>
                <a:ext cx="376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8" name="Picture 36" descr="texton_ind_2_14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224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39" name="Picture 37" descr="texton_ind_2_15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088" y="3825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0" name="Picture 38" descr="texton_ind_2_16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088" y="3489"/>
                <a:ext cx="38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23" name="AutoShape 39"/>
            <p:cNvSpPr>
              <a:spLocks noChangeArrowheads="1"/>
            </p:cNvSpPr>
            <p:nvPr/>
          </p:nvSpPr>
          <p:spPr bwMode="auto">
            <a:xfrm rot="19173154" flipH="1">
              <a:off x="3798" y="3007"/>
              <a:ext cx="207" cy="1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CC99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24" name="Text Box 40"/>
            <p:cNvSpPr txBox="1">
              <a:spLocks noChangeArrowheads="1"/>
            </p:cNvSpPr>
            <p:nvPr/>
          </p:nvSpPr>
          <p:spPr bwMode="auto">
            <a:xfrm>
              <a:off x="4389" y="4133"/>
              <a:ext cx="41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400" smtClean="0">
                  <a:solidFill>
                    <a:srgbClr val="FFFFFF"/>
                  </a:solidFill>
                </a:rPr>
                <a:t>level 2</a:t>
              </a:r>
            </a:p>
          </p:txBody>
        </p:sp>
      </p:grpSp>
      <p:sp>
        <p:nvSpPr>
          <p:cNvPr id="17421" name="Text Box 42"/>
          <p:cNvSpPr txBox="1">
            <a:spLocks noChangeArrowheads="1"/>
          </p:cNvSpPr>
          <p:nvPr/>
        </p:nvSpPr>
        <p:spPr bwMode="auto">
          <a:xfrm>
            <a:off x="2890838" y="6477000"/>
            <a:ext cx="340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smtClean="0"/>
              <a:t>Lazebnik, Schmid &amp; Ponce (CVPR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Lowe, David G. "</a:t>
            </a:r>
            <a:r>
              <a:rPr lang="en-US" dirty="0" smtClean="0">
                <a:hlinkClick r:id="rId2"/>
              </a:rPr>
              <a:t>Distinctive image features from scale-invariant </a:t>
            </a:r>
            <a:r>
              <a:rPr lang="en-US" dirty="0" err="1" smtClean="0">
                <a:hlinkClick r:id="rId2"/>
              </a:rPr>
              <a:t>keypoints</a:t>
            </a:r>
            <a:r>
              <a:rPr lang="en-US" dirty="0" smtClean="0"/>
              <a:t>." </a:t>
            </a:r>
            <a:r>
              <a:rPr lang="en-US" i="1" dirty="0" smtClean="0"/>
              <a:t>International journal of computer vision</a:t>
            </a:r>
            <a:r>
              <a:rPr lang="en-US" dirty="0" smtClean="0"/>
              <a:t> 60, no. 2 (2004): 91-110.</a:t>
            </a:r>
          </a:p>
          <a:p>
            <a:r>
              <a:rPr lang="en-US" dirty="0" err="1" smtClean="0"/>
              <a:t>Sivic</a:t>
            </a:r>
            <a:r>
              <a:rPr lang="en-US" dirty="0" smtClean="0"/>
              <a:t>, Josef, and Andrew </a:t>
            </a:r>
            <a:r>
              <a:rPr lang="en-US" dirty="0" err="1" smtClean="0"/>
              <a:t>Zisserman</a:t>
            </a:r>
            <a:r>
              <a:rPr lang="en-US" dirty="0" smtClean="0"/>
              <a:t>. "</a:t>
            </a:r>
            <a:r>
              <a:rPr lang="en-US" dirty="0" smtClean="0">
                <a:hlinkClick r:id="rId3"/>
              </a:rPr>
              <a:t>Video Google: A text retrieval approach to object matching in videos</a:t>
            </a:r>
            <a:r>
              <a:rPr lang="en-US" dirty="0" smtClean="0"/>
              <a:t>." In </a:t>
            </a:r>
            <a:r>
              <a:rPr lang="en-US" i="1" dirty="0" smtClean="0"/>
              <a:t>Computer Vision, 2003. Proceedings. Ninth IEEE International Conference on</a:t>
            </a:r>
            <a:r>
              <a:rPr lang="en-US" dirty="0" smtClean="0"/>
              <a:t>, pp. 1470-1477. IEEE, 2003.</a:t>
            </a:r>
          </a:p>
          <a:p>
            <a:r>
              <a:rPr lang="en-US" dirty="0" err="1" smtClean="0"/>
              <a:t>Csurka</a:t>
            </a:r>
            <a:r>
              <a:rPr lang="en-US" dirty="0" smtClean="0"/>
              <a:t>, Gabriella, Christopher Dance, </a:t>
            </a:r>
            <a:r>
              <a:rPr lang="en-US" dirty="0" err="1" smtClean="0"/>
              <a:t>Lixin</a:t>
            </a:r>
            <a:r>
              <a:rPr lang="en-US" dirty="0" smtClean="0"/>
              <a:t> Fan, </a:t>
            </a:r>
            <a:r>
              <a:rPr lang="en-US" dirty="0" err="1" smtClean="0"/>
              <a:t>Jutta</a:t>
            </a:r>
            <a:r>
              <a:rPr lang="en-US" dirty="0" smtClean="0"/>
              <a:t> </a:t>
            </a:r>
            <a:r>
              <a:rPr lang="en-US" dirty="0" err="1" smtClean="0"/>
              <a:t>Willamowski</a:t>
            </a:r>
            <a:r>
              <a:rPr lang="en-US" dirty="0" smtClean="0"/>
              <a:t>, and </a:t>
            </a:r>
            <a:r>
              <a:rPr lang="en-US" dirty="0" err="1" smtClean="0"/>
              <a:t>Cédric</a:t>
            </a:r>
            <a:r>
              <a:rPr lang="en-US" dirty="0" smtClean="0"/>
              <a:t> Bray. "</a:t>
            </a:r>
            <a:r>
              <a:rPr lang="en-US" dirty="0" smtClean="0">
                <a:hlinkClick r:id="rId4"/>
              </a:rPr>
              <a:t>Visual categorization with bags of </a:t>
            </a:r>
            <a:r>
              <a:rPr lang="en-US" dirty="0" err="1" smtClean="0">
                <a:hlinkClick r:id="rId4"/>
              </a:rPr>
              <a:t>keypoints</a:t>
            </a:r>
            <a:r>
              <a:rPr lang="en-US" dirty="0" smtClean="0"/>
              <a:t>." In </a:t>
            </a:r>
            <a:r>
              <a:rPr lang="en-US" i="1" dirty="0" smtClean="0"/>
              <a:t>Workshop on statistical learning in computer vision, ECCV</a:t>
            </a:r>
            <a:r>
              <a:rPr lang="en-US" dirty="0" smtClean="0"/>
              <a:t>, vol. 1, no. 1-22, pp. 1-2. 2004.</a:t>
            </a:r>
          </a:p>
          <a:p>
            <a:r>
              <a:rPr lang="en-US" dirty="0" err="1" smtClean="0"/>
              <a:t>Lazebnik</a:t>
            </a:r>
            <a:r>
              <a:rPr lang="en-US" dirty="0" smtClean="0"/>
              <a:t>, Svetlana, </a:t>
            </a:r>
            <a:r>
              <a:rPr lang="en-US" dirty="0" err="1" smtClean="0"/>
              <a:t>Cordelia</a:t>
            </a:r>
            <a:r>
              <a:rPr lang="en-US" dirty="0" smtClean="0"/>
              <a:t> </a:t>
            </a:r>
            <a:r>
              <a:rPr lang="en-US" dirty="0" err="1" smtClean="0"/>
              <a:t>Schmid</a:t>
            </a:r>
            <a:r>
              <a:rPr lang="en-US" dirty="0" smtClean="0"/>
              <a:t>, and Jean Ponce. "</a:t>
            </a:r>
            <a:r>
              <a:rPr lang="en-US" dirty="0" smtClean="0">
                <a:hlinkClick r:id="rId5"/>
              </a:rPr>
              <a:t>Beyond bags of features: Spatial pyramid matching for recognizing natural scene categories</a:t>
            </a:r>
            <a:r>
              <a:rPr lang="en-US" dirty="0" smtClean="0"/>
              <a:t>." In </a:t>
            </a:r>
            <a:r>
              <a:rPr lang="en-US" i="1" dirty="0" smtClean="0"/>
              <a:t>Computer Vision and Pattern Recognition, 2006 IEEE Computer Society Conference on</a:t>
            </a:r>
            <a:r>
              <a:rPr lang="en-US" dirty="0" smtClean="0"/>
              <a:t>, vol. 2, pp. 2169-2178. IEEE, 2006.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Nowak, Eric, </a:t>
            </a:r>
            <a:r>
              <a:rPr lang="en-US" dirty="0" err="1" smtClean="0"/>
              <a:t>Frédéric</a:t>
            </a:r>
            <a:r>
              <a:rPr lang="en-US" dirty="0" smtClean="0"/>
              <a:t> </a:t>
            </a:r>
            <a:r>
              <a:rPr lang="en-US" dirty="0" err="1" smtClean="0"/>
              <a:t>Jurie</a:t>
            </a:r>
            <a:r>
              <a:rPr lang="en-US" dirty="0" smtClean="0"/>
              <a:t>, and Bill </a:t>
            </a:r>
            <a:r>
              <a:rPr lang="en-US" dirty="0" err="1" smtClean="0"/>
              <a:t>Triggs</a:t>
            </a:r>
            <a:r>
              <a:rPr lang="en-US" dirty="0" smtClean="0"/>
              <a:t>. "</a:t>
            </a:r>
            <a:r>
              <a:rPr lang="en-US" dirty="0" smtClean="0">
                <a:hlinkClick r:id="rId2"/>
              </a:rPr>
              <a:t>Sampling strategies for bag-of-features image classification</a:t>
            </a:r>
            <a:r>
              <a:rPr lang="en-US" dirty="0" smtClean="0"/>
              <a:t>." In </a:t>
            </a:r>
            <a:r>
              <a:rPr lang="en-US" i="1" dirty="0" smtClean="0"/>
              <a:t>Computer Vision–ECCV 2006</a:t>
            </a:r>
            <a:r>
              <a:rPr lang="en-US" dirty="0" smtClean="0"/>
              <a:t>, pp. 490-503. Springer Berlin Heidelberg, 2006.</a:t>
            </a:r>
          </a:p>
          <a:p>
            <a:r>
              <a:rPr lang="en-US" dirty="0" err="1" smtClean="0"/>
              <a:t>Fei-Fei</a:t>
            </a:r>
            <a:r>
              <a:rPr lang="en-US" dirty="0" smtClean="0"/>
              <a:t>, Li, and </a:t>
            </a:r>
            <a:r>
              <a:rPr lang="en-US" dirty="0" err="1" smtClean="0"/>
              <a:t>Pietro</a:t>
            </a:r>
            <a:r>
              <a:rPr lang="en-US" dirty="0" smtClean="0"/>
              <a:t> </a:t>
            </a:r>
            <a:r>
              <a:rPr lang="en-US" dirty="0" err="1" smtClean="0"/>
              <a:t>Perona</a:t>
            </a:r>
            <a:r>
              <a:rPr lang="en-US" dirty="0" smtClean="0"/>
              <a:t>. "</a:t>
            </a:r>
            <a:r>
              <a:rPr lang="en-US" dirty="0" smtClean="0">
                <a:hlinkClick r:id="rId3"/>
              </a:rPr>
              <a:t>A </a:t>
            </a:r>
            <a:r>
              <a:rPr lang="en-US" dirty="0" err="1" smtClean="0">
                <a:hlinkClick r:id="rId3"/>
              </a:rPr>
              <a:t>bayesian</a:t>
            </a:r>
            <a:r>
              <a:rPr lang="en-US" dirty="0" smtClean="0">
                <a:hlinkClick r:id="rId3"/>
              </a:rPr>
              <a:t> hierarchical model for learning natural scene categories</a:t>
            </a:r>
            <a:r>
              <a:rPr lang="en-US" dirty="0" smtClean="0"/>
              <a:t>." In </a:t>
            </a:r>
            <a:r>
              <a:rPr lang="en-US" i="1" dirty="0" smtClean="0"/>
              <a:t>Computer Vision and Pattern Recognition, 2005. CVPR 2005. IEEE Computer Society Conference on</a:t>
            </a:r>
            <a:r>
              <a:rPr lang="en-US" dirty="0" smtClean="0"/>
              <a:t>, vol. 2, pp. 524-531. IEEE, 2005.</a:t>
            </a:r>
            <a:endParaRPr lang="sr-Latn-BA" dirty="0" smtClean="0"/>
          </a:p>
          <a:p>
            <a:r>
              <a:rPr lang="en-US" dirty="0" err="1" smtClean="0"/>
              <a:t>Boiman</a:t>
            </a:r>
            <a:r>
              <a:rPr lang="en-US" dirty="0" smtClean="0"/>
              <a:t>, Oren, Eli </a:t>
            </a:r>
            <a:r>
              <a:rPr lang="en-US" dirty="0" err="1" smtClean="0"/>
              <a:t>Shechtman</a:t>
            </a:r>
            <a:r>
              <a:rPr lang="en-US" dirty="0" smtClean="0"/>
              <a:t>, and Michal </a:t>
            </a:r>
            <a:r>
              <a:rPr lang="en-US" dirty="0" err="1" smtClean="0"/>
              <a:t>Irani</a:t>
            </a:r>
            <a:r>
              <a:rPr lang="en-US" dirty="0" smtClean="0"/>
              <a:t>. "</a:t>
            </a:r>
            <a:r>
              <a:rPr lang="en-US" dirty="0" smtClean="0">
                <a:hlinkClick r:id="rId4"/>
              </a:rPr>
              <a:t>In defense of nearest-neighbor based image classification</a:t>
            </a:r>
            <a:r>
              <a:rPr lang="en-US" dirty="0" smtClean="0"/>
              <a:t>." In </a:t>
            </a:r>
            <a:r>
              <a:rPr lang="en-US" i="1" dirty="0" smtClean="0"/>
              <a:t>Computer Vision and Pattern Recognition, 2008. CVPR 2008. IEEE Conference on</a:t>
            </a:r>
            <a:r>
              <a:rPr lang="en-US" dirty="0" smtClean="0"/>
              <a:t>, pp. 1-8. IEEE, 2008.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Osvjetljenje</a:t>
            </a:r>
            <a:endParaRPr lang="en-US" dirty="0" smtClean="0"/>
          </a:p>
          <a:p>
            <a:r>
              <a:rPr lang="en-US" dirty="0" err="1" smtClean="0"/>
              <a:t>Skala</a:t>
            </a:r>
            <a:endParaRPr lang="en-US" dirty="0" smtClean="0"/>
          </a:p>
          <a:p>
            <a:r>
              <a:rPr lang="en-US" dirty="0" err="1" smtClean="0"/>
              <a:t>Rotacija</a:t>
            </a:r>
            <a:endParaRPr lang="en-US" dirty="0"/>
          </a:p>
        </p:txBody>
      </p:sp>
      <p:pic>
        <p:nvPicPr>
          <p:cNvPr id="8" name="Picture 10" descr="PICT0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54650" y="1824056"/>
            <a:ext cx="2851150" cy="2138363"/>
          </a:xfrm>
          <a:prstGeom prst="rect">
            <a:avLst/>
          </a:prstGeom>
          <a:noFill/>
          <a:ln/>
        </p:spPr>
      </p:pic>
      <p:pic>
        <p:nvPicPr>
          <p:cNvPr id="9" name="Picture 11" descr="PICT02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3957656"/>
            <a:ext cx="2819400" cy="21145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Osvjetljenje</a:t>
            </a:r>
            <a:endParaRPr lang="en-US" dirty="0" smtClean="0"/>
          </a:p>
          <a:p>
            <a:r>
              <a:rPr lang="en-US" dirty="0" err="1" smtClean="0"/>
              <a:t>Skala</a:t>
            </a:r>
            <a:endParaRPr lang="en-US" dirty="0" smtClean="0"/>
          </a:p>
          <a:p>
            <a:r>
              <a:rPr lang="en-US" dirty="0" err="1" smtClean="0"/>
              <a:t>Rotacija</a:t>
            </a:r>
            <a:endParaRPr lang="en-US" dirty="0" smtClean="0"/>
          </a:p>
          <a:p>
            <a:r>
              <a:rPr lang="en-US" dirty="0" err="1" smtClean="0"/>
              <a:t>Afina</a:t>
            </a:r>
            <a:r>
              <a:rPr lang="en-US" dirty="0" smtClean="0"/>
              <a:t> </a:t>
            </a:r>
            <a:r>
              <a:rPr lang="en-US" dirty="0" err="1" smtClean="0"/>
              <a:t>transformacija</a:t>
            </a:r>
            <a:endParaRPr lang="en-US" dirty="0"/>
          </a:p>
        </p:txBody>
      </p:sp>
      <p:pic>
        <p:nvPicPr>
          <p:cNvPr id="6" name="Picture 9" descr="PICT0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6400" y="1905020"/>
            <a:ext cx="2895600" cy="2195513"/>
          </a:xfrm>
          <a:prstGeom prst="rect">
            <a:avLst/>
          </a:prstGeom>
          <a:noFill/>
          <a:ln/>
        </p:spPr>
      </p:pic>
      <p:pic>
        <p:nvPicPr>
          <p:cNvPr id="7" name="Picture 10" descr="PICT0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4057670"/>
            <a:ext cx="2895600" cy="22288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Invarijantnost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Osvjetljenje</a:t>
            </a:r>
            <a:endParaRPr lang="en-US" dirty="0" smtClean="0"/>
          </a:p>
          <a:p>
            <a:r>
              <a:rPr lang="en-US" dirty="0" err="1" smtClean="0"/>
              <a:t>Skala</a:t>
            </a:r>
            <a:endParaRPr lang="en-US" dirty="0" smtClean="0"/>
          </a:p>
          <a:p>
            <a:r>
              <a:rPr lang="en-US" dirty="0" err="1" smtClean="0"/>
              <a:t>Rotacija</a:t>
            </a:r>
            <a:endParaRPr lang="en-US" dirty="0" smtClean="0"/>
          </a:p>
          <a:p>
            <a:r>
              <a:rPr lang="en-US" dirty="0" err="1" smtClean="0"/>
              <a:t>Afina</a:t>
            </a:r>
            <a:r>
              <a:rPr lang="en-US" dirty="0" smtClean="0"/>
              <a:t> </a:t>
            </a:r>
            <a:r>
              <a:rPr lang="en-US" dirty="0" err="1" smtClean="0"/>
              <a:t>transformacija</a:t>
            </a:r>
            <a:endParaRPr lang="en-US" dirty="0" smtClean="0"/>
          </a:p>
          <a:p>
            <a:r>
              <a:rPr lang="en-US" dirty="0" err="1" smtClean="0"/>
              <a:t>Perspektiva</a:t>
            </a:r>
            <a:endParaRPr lang="en-US" dirty="0"/>
          </a:p>
        </p:txBody>
      </p:sp>
      <p:pic>
        <p:nvPicPr>
          <p:cNvPr id="8" name="Picture 9" descr="PICT0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6400" y="1779606"/>
            <a:ext cx="2895600" cy="2171700"/>
          </a:xfrm>
          <a:prstGeom prst="rect">
            <a:avLst/>
          </a:prstGeom>
          <a:noFill/>
          <a:ln/>
        </p:spPr>
      </p:pic>
      <p:pic>
        <p:nvPicPr>
          <p:cNvPr id="9" name="Picture 10" descr="PICT03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3913206"/>
            <a:ext cx="2895600" cy="22304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2800</Words>
  <Application>Microsoft Office PowerPoint</Application>
  <PresentationFormat>On-screen Show (4:3)</PresentationFormat>
  <Paragraphs>433</Paragraphs>
  <Slides>69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Office Theme</vt:lpstr>
      <vt:lpstr>Image</vt:lpstr>
      <vt:lpstr>Equation</vt:lpstr>
      <vt:lpstr>משוואה</vt:lpstr>
      <vt:lpstr>Bitmap Image</vt:lpstr>
      <vt:lpstr>Lokalni deskriptori slika</vt:lpstr>
      <vt:lpstr>Prepoznavanje objekata Object recognition</vt:lpstr>
      <vt:lpstr>Invarijantna lokalna obilježja</vt:lpstr>
      <vt:lpstr>Zašto lokalna obilježja?</vt:lpstr>
      <vt:lpstr>Invarijantnost</vt:lpstr>
      <vt:lpstr>Invarijantnost</vt:lpstr>
      <vt:lpstr>Invarijantnost</vt:lpstr>
      <vt:lpstr>Invarijantnost</vt:lpstr>
      <vt:lpstr>Invarijantnost</vt:lpstr>
      <vt:lpstr>Invarijantnost na osvjetljenje</vt:lpstr>
      <vt:lpstr>Invarijantnost na skaliranje</vt:lpstr>
      <vt:lpstr>Invarijantnost na skaliranje</vt:lpstr>
      <vt:lpstr>Scale Invariant Feature Transform SIFT Detektor ključnih tačaka </vt:lpstr>
      <vt:lpstr>Konstrukcija prostora skaliranja</vt:lpstr>
      <vt:lpstr>Razlike odziva Gausovih filtara Difference-of-Gaussians</vt:lpstr>
      <vt:lpstr>Pronalaženje ekstremuma</vt:lpstr>
      <vt:lpstr>Lokalizacija i filtriranje ključnih tačaka</vt:lpstr>
      <vt:lpstr>Gausova piramida</vt:lpstr>
      <vt:lpstr>DoG piramida</vt:lpstr>
      <vt:lpstr>Primjer detekcije ključnih tačaka</vt:lpstr>
      <vt:lpstr>Scale Invariant Feature Transform SIFT Određivanje orijentacije </vt:lpstr>
      <vt:lpstr>Određivanje orijentacije</vt:lpstr>
      <vt:lpstr>Određivanje orijentacije</vt:lpstr>
      <vt:lpstr>Određivanje orijentacije</vt:lpstr>
      <vt:lpstr>Određivanje orijentacije</vt:lpstr>
      <vt:lpstr>Ključne tačke sa pridruženim skalama i orijentacijama</vt:lpstr>
      <vt:lpstr>Ponovljivost detektora ključnih tačaka</vt:lpstr>
      <vt:lpstr>Scale Invariant Feature Transform SIFT Deskriptor </vt:lpstr>
      <vt:lpstr>SIFT Deskriptor</vt:lpstr>
      <vt:lpstr>SIFT Deskriptor</vt:lpstr>
      <vt:lpstr>SIFT Deskriptor – Promjene osvjetljenja</vt:lpstr>
      <vt:lpstr>Performanse</vt:lpstr>
      <vt:lpstr>Tipična primjena</vt:lpstr>
      <vt:lpstr>Prepoznavanje 3D objekata</vt:lpstr>
      <vt:lpstr>Prepoznavanje zaklonjenih objekata</vt:lpstr>
      <vt:lpstr>Lokalizacija</vt:lpstr>
      <vt:lpstr>Implementacije</vt:lpstr>
      <vt:lpstr>Inspiracija Vektorska reprezentacija dokumenata</vt:lpstr>
      <vt:lpstr>Vektorska reprezentacija dokumenata</vt:lpstr>
      <vt:lpstr>Vektorska reprezentacija dokumenata</vt:lpstr>
      <vt:lpstr>Vektorska reprezentacija dokumenata</vt:lpstr>
      <vt:lpstr>Vektorska reprezentacija dokumenata</vt:lpstr>
      <vt:lpstr>Slide 43</vt:lpstr>
      <vt:lpstr>Skup vizuelnih riječi Bag-of-(visual)-words</vt:lpstr>
      <vt:lpstr>Skup vizuelnih riječi</vt:lpstr>
      <vt:lpstr>Slide 46</vt:lpstr>
      <vt:lpstr>Slide 47</vt:lpstr>
      <vt:lpstr>1. Detekcija i reprezentacija obilježja</vt:lpstr>
      <vt:lpstr>1. Detekcija i reprezentacija obilježja</vt:lpstr>
      <vt:lpstr>1. Detekcija i reprezentacija obilježja</vt:lpstr>
      <vt:lpstr>1. Detekcija i reprezentacija obilježja</vt:lpstr>
      <vt:lpstr>2. Formiranje rječnika</vt:lpstr>
      <vt:lpstr>2. Formiranje rječnika</vt:lpstr>
      <vt:lpstr>2. Formiranje rječnika</vt:lpstr>
      <vt:lpstr>K-means klasterizacija</vt:lpstr>
      <vt:lpstr>K-means klasterizacija</vt:lpstr>
      <vt:lpstr>2. Formiranje rječnika</vt:lpstr>
      <vt:lpstr>Primjeri regiona koji odgovaraju centroidima</vt:lpstr>
      <vt:lpstr>Kodovanje lokalnih deskriptora</vt:lpstr>
      <vt:lpstr>Formiranje reprezentacije slike</vt:lpstr>
      <vt:lpstr>Slide 61</vt:lpstr>
      <vt:lpstr>Slide 62</vt:lpstr>
      <vt:lpstr>Korištenje BoW reprezentacije</vt:lpstr>
      <vt:lpstr>Nedostaci BoW modela</vt:lpstr>
      <vt:lpstr>Prostorne piramide (Spatial pyramids)</vt:lpstr>
      <vt:lpstr>Prostorne piramide</vt:lpstr>
      <vt:lpstr>Prostorne piramide</vt:lpstr>
      <vt:lpstr>Literatura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Risojevic</dc:creator>
  <cp:lastModifiedBy>Vladimir Risojevic</cp:lastModifiedBy>
  <cp:revision>82</cp:revision>
  <dcterms:created xsi:type="dcterms:W3CDTF">2014-04-11T17:41:54Z</dcterms:created>
  <dcterms:modified xsi:type="dcterms:W3CDTF">2014-04-29T06:52:23Z</dcterms:modified>
</cp:coreProperties>
</file>