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256" r:id="rId2"/>
    <p:sldId id="301" r:id="rId3"/>
    <p:sldId id="257" r:id="rId4"/>
    <p:sldId id="258" r:id="rId5"/>
    <p:sldId id="274" r:id="rId6"/>
    <p:sldId id="260" r:id="rId7"/>
    <p:sldId id="299" r:id="rId8"/>
    <p:sldId id="300" r:id="rId9"/>
    <p:sldId id="276" r:id="rId10"/>
    <p:sldId id="277" r:id="rId11"/>
    <p:sldId id="275" r:id="rId12"/>
    <p:sldId id="278" r:id="rId13"/>
    <p:sldId id="262" r:id="rId14"/>
    <p:sldId id="263" r:id="rId15"/>
    <p:sldId id="292" r:id="rId16"/>
    <p:sldId id="29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3" r:id="rId25"/>
    <p:sldId id="279" r:id="rId26"/>
    <p:sldId id="281" r:id="rId27"/>
    <p:sldId id="282" r:id="rId28"/>
    <p:sldId id="283" r:id="rId29"/>
    <p:sldId id="284" r:id="rId30"/>
    <p:sldId id="296" r:id="rId31"/>
    <p:sldId id="297" r:id="rId32"/>
    <p:sldId id="298" r:id="rId33"/>
    <p:sldId id="289" r:id="rId34"/>
    <p:sldId id="290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801" autoAdjust="0"/>
    <p:restoredTop sz="68613" autoAdjust="0"/>
  </p:normalViewPr>
  <p:slideViewPr>
    <p:cSldViewPr>
      <p:cViewPr varScale="1">
        <p:scale>
          <a:sx n="38" d="100"/>
          <a:sy n="38" d="100"/>
        </p:scale>
        <p:origin x="-104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DDBF8-8F44-43DA-BB61-EDABF5D3621B}" type="datetimeFigureOut">
              <a:rPr lang="en-US" smtClean="0"/>
              <a:pPr/>
              <a:t>12/22/2009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73375-C394-4149-AECE-C2A9C7FA0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Biometrija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predstavlja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automatizovan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utvrđivanja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identiteta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osnovu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fizioloških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karakteristika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lice,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otisak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prsta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geometrija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mrežnjača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raspored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vena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Ljudski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faktor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predstavlja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osnovni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nedostatak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sigurnosti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brojnih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nemaštovite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jednostavne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lozinke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datuma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rođenja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zalijepljene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papiru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tastature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zapisane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ceduljicama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novčaniku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veća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potreba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pamćenjem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lozinki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brojeva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tjera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upotrebu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šifara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pamćenje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Biometrija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eliminiše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potrebu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pamćenjem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lozinki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lozinka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Ono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predstavljalo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osnovni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naučnofantastičnim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filmovima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postaje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uobičajena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predvorjima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zgrada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ogromnih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kompanija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državnim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institucijama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aerodromima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 normalizacije će proizvesti potpis dužice koji ima iste konstantne dimenzije, tako da će dvije fotografije iste dužice pod različitim uslovima imati iste karakteristike na istoj prostornoj lokaciji.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 normalizaciji, potrebno je uzeti u obzir da u većini slučajeva zjenica nije koncentrična sa dužicom (centar zjenice može biti pomjeren u odnosu na centar dužice i do 15%).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Implementacija normalizacije je pretežno bazirana na Daugmanovom algoritmu.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Pored samog potpisa, funkcija normalizacije za izlaz daje i masku koja u sebi sadrži označena mjesta (nulama) koja u potpisu ne pripradaju dužici. To su mjesta na području dužice oka koja su zaklonjena kapcima ili trepavicama i ta mjesta se neće uzimati u obzir prilikom poređenja dva kodovana potpisa. Na potpisu, ta područja su crne boje.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Normalizacija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sementirane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izvrši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0.09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sekundi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dirty="0" smtClean="0"/>
              <a:t>Log-Gaborove funkcije su efikasnije za kodovanje prirodnih slika, nego recimo, obične Gaborove funkcije koje će previše naglasiti niske frekvencije i premalo naglasiti visoke frekvencije pri bilo kojem kodovanju.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Binarne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vrijednosti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dobijaju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svaku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realnu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imaginarnu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vrijednost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ćeliji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ispituje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veća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ćelije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nalazi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kompleksna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vrijednost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dobiće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binarnim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vrijednostima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potpis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kodovanja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duplo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više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kolona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filtriranja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ispituje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vrijednost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Ukoliko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veća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jednaka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matricu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upisuje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jedinica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suprotnom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upisuje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Slično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imaginarna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vrijednost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veća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jednaka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sljedeću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kolonu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upisuje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jedinica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suprotnom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upisuje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Kodovanje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filtriranog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potpisa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0.0053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sekunde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lokalizacije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odnosno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nalaženja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dijela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potpisa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nalazi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dobijanja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potpisa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zadnji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jest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odluka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tome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snimljena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odgovara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pohranjenih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bazi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podataka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koriste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različite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prepoznavanja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najpoznatijih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zasnovanja na računanju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Hammingove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distance.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Teorijski, dva uzorka koji su dobijeni od iste dužice, imaće Hammingovu distancu 0.0, no u praksi se to neće dogoditi. To se dešava jer normalizacija nije savršena, kao i zbog postojanja šuma.</a:t>
            </a:r>
          </a:p>
          <a:p>
            <a:r>
              <a:rPr lang="sr-Latn-CS" dirty="0" smtClean="0"/>
              <a:t> Zbog toga, Hammingova distanca dva uzorka dobijena od iste dužice u praksi će imati veću vrijednost od 0.0.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izvršilo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poređenje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različitih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izabrana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bazi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lijevo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Zatim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odabranog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podijeljena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slučajnim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izborom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dijela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između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vršeno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poređenje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ovaj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način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obezbijeđeno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uvijek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vrši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poređenje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različitih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izbjegnuta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situacija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identične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odgovara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realnoj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situaciji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Zanimljivo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primijetiti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poređenju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pripadaju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lijevom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desnom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različite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pripadaju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činjenice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testiranju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moralo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opredijeliti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osnovu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vršiti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ispitivanja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Pošto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vršeno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poređenje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između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ukupno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izvršeno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poređenja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različitih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pokazao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100%-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tnu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efikasnost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svakom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poređenju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očiju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narušene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kapcima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trepavicama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Dobijeni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rezultati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Hammingove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distance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poređenja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sljedećim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grafikonima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Napomenimo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ukoliko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Hammingova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vrijednosti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0.32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javiti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poređenju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različitih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očiju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urađeno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80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poređenja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tome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korišteno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različitih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Pošto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lijeva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različite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18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lijeva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različite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poređenju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pokazao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100%-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tnu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tačnost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r-Latn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Dobijene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vrijednosti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očekivane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odgovaraju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teorijskim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razmatranjima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prilikom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poređenja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različitih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očiju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očekivana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Hammingova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0.5. Ova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Hammingova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proizilazi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činjenice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poređenju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pojedinačnih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različitih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jednaka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vjerovatnoća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iznosi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0.5.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Pitanje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mogućih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aspekata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razlikovanja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prepoznavanja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identifikacije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javlja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dalekoj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istoriji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plemenskom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prvobitne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zajednice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neposlušne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članove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plemena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ogriješili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plemenska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mjeru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vrlo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izvjesnom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smrću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moglo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preživjeti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vatre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hrane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lovačke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opreme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određivalo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označavanje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sakaćenjem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ožiljcima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žigosanjem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takvog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obilježavanja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prognaniku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prihvatalo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Poznati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slični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načini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označavanja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lopova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nemoralnih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srednjovjekovnoj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Evropi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širom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svijeta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Pojedine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identifikacije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koristile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svrhe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pa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poznato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četiri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hiljade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godina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pisanim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dokumentima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Asiraca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Babilonaca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pisca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dokaz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autorstva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dokument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otiskivani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otisci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papilarnih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prsta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tzv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Kinezi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označavali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novorođenčad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izbjegli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zamjenu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djece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vijeku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posebno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razvojem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humanističkih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prirodnih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nauka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došlo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do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procvata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brojnih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trebale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pridonijeti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identifikaciji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prepoznavanju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razlikovanju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određenih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klasičnih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identifikacijskih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opštim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karakteristikama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biometrijske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dobijaju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potpuno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novo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značenje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kvalitetu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doživljavaju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remake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informatičko-digitalnom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okruženju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posebno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značajno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području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antropološke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identifikacije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tehnoloških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ograničenja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tokom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vijeka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gotovo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napuštena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sudsko-medicinskih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ekspertiza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Također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savremena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tehnološka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naučna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dostignuća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omogućavaju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nastanak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razvitak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potpuno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identifikacije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temelje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tjelesnim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ponašajnim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individualnim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karakteristikama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moguće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registrovati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izdvojiti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koristiti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Godine</a:t>
            </a:r>
            <a:r>
              <a:rPr lang="en-US" sz="1200" dirty="0" smtClean="0"/>
              <a:t> 1984. je </a:t>
            </a:r>
            <a:r>
              <a:rPr lang="en-US" sz="1200" dirty="0" err="1" smtClean="0"/>
              <a:t>fotografisao</a:t>
            </a:r>
            <a:r>
              <a:rPr lang="en-US" sz="1200" dirty="0" smtClean="0"/>
              <a:t> </a:t>
            </a:r>
            <a:r>
              <a:rPr lang="en-US" sz="1200" dirty="0" err="1" smtClean="0"/>
              <a:t>djevojčicu</a:t>
            </a:r>
            <a:r>
              <a:rPr lang="en-US" sz="1200" dirty="0" smtClean="0"/>
              <a:t> </a:t>
            </a:r>
            <a:r>
              <a:rPr lang="en-US" sz="1200" dirty="0" err="1" smtClean="0"/>
              <a:t>Sharbat</a:t>
            </a:r>
            <a:r>
              <a:rPr lang="en-US" sz="1200" dirty="0" smtClean="0"/>
              <a:t> </a:t>
            </a:r>
            <a:r>
              <a:rPr lang="en-US" sz="1200" dirty="0" err="1" smtClean="0"/>
              <a:t>Gulu</a:t>
            </a:r>
            <a:r>
              <a:rPr lang="en-US" sz="1200" dirty="0" smtClean="0"/>
              <a:t> </a:t>
            </a:r>
            <a:r>
              <a:rPr lang="en-US" sz="1200" dirty="0" err="1" smtClean="0"/>
              <a:t>koja</a:t>
            </a:r>
            <a:r>
              <a:rPr lang="en-US" sz="1200" dirty="0" smtClean="0"/>
              <a:t> je </a:t>
            </a:r>
            <a:r>
              <a:rPr lang="en-US" sz="1200" dirty="0" err="1" smtClean="0"/>
              <a:t>tada</a:t>
            </a:r>
            <a:r>
              <a:rPr lang="en-US" sz="1200" dirty="0" smtClean="0"/>
              <a:t> </a:t>
            </a:r>
            <a:r>
              <a:rPr lang="en-US" sz="1200" dirty="0" err="1" smtClean="0"/>
              <a:t>imala</a:t>
            </a:r>
            <a:r>
              <a:rPr lang="en-US" sz="1200" dirty="0" smtClean="0"/>
              <a:t> 12 </a:t>
            </a:r>
            <a:r>
              <a:rPr lang="en-US" sz="1200" dirty="0" err="1" smtClean="0"/>
              <a:t>godina</a:t>
            </a:r>
            <a:r>
              <a:rPr lang="en-US" sz="1200" dirty="0" smtClean="0"/>
              <a:t>. </a:t>
            </a:r>
            <a:r>
              <a:rPr lang="en-US" sz="1200" dirty="0" err="1" smtClean="0"/>
              <a:t>Fotografisao</a:t>
            </a:r>
            <a:r>
              <a:rPr lang="en-US" sz="1200" dirty="0" smtClean="0"/>
              <a:t> </a:t>
            </a:r>
            <a:r>
              <a:rPr lang="en-US" sz="1200" dirty="0" err="1" smtClean="0"/>
              <a:t>ju</a:t>
            </a:r>
            <a:r>
              <a:rPr lang="en-US" sz="1200" dirty="0" smtClean="0"/>
              <a:t> je u </a:t>
            </a:r>
            <a:r>
              <a:rPr lang="en-US" sz="1200" dirty="0" err="1" smtClean="0"/>
              <a:t>izbjegličkom</a:t>
            </a:r>
            <a:r>
              <a:rPr lang="en-US" sz="1200" dirty="0" smtClean="0"/>
              <a:t> </a:t>
            </a:r>
            <a:r>
              <a:rPr lang="en-US" sz="1200" dirty="0" err="1" smtClean="0"/>
              <a:t>kampu</a:t>
            </a:r>
            <a:r>
              <a:rPr lang="en-US" sz="1200" dirty="0" smtClean="0"/>
              <a:t> u </a:t>
            </a:r>
            <a:r>
              <a:rPr lang="en-US" sz="1200" dirty="0" err="1" smtClean="0"/>
              <a:t>Pakistanu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proslavio</a:t>
            </a:r>
            <a:r>
              <a:rPr lang="en-US" sz="1200" dirty="0" smtClean="0"/>
              <a:t> se </a:t>
            </a:r>
            <a:r>
              <a:rPr lang="en-US" sz="1200" dirty="0" err="1" smtClean="0"/>
              <a:t>sa</a:t>
            </a:r>
            <a:r>
              <a:rPr lang="en-US" sz="1200" dirty="0" smtClean="0"/>
              <a:t> tom </a:t>
            </a:r>
            <a:r>
              <a:rPr lang="en-US" sz="1200" dirty="0" err="1" smtClean="0"/>
              <a:t>fotografijom</a:t>
            </a:r>
            <a:r>
              <a:rPr lang="en-US" sz="1200" dirty="0" smtClean="0"/>
              <a:t>. </a:t>
            </a:r>
            <a:r>
              <a:rPr lang="en-US" sz="1200" dirty="0" err="1" smtClean="0"/>
              <a:t>Dugo</a:t>
            </a:r>
            <a:r>
              <a:rPr lang="en-US" sz="1200" dirty="0" smtClean="0"/>
              <a:t> </a:t>
            </a:r>
            <a:r>
              <a:rPr lang="en-US" sz="1200" dirty="0" err="1" smtClean="0"/>
              <a:t>poslije</a:t>
            </a:r>
            <a:r>
              <a:rPr lang="en-US" sz="1200" dirty="0" smtClean="0"/>
              <a:t> je </a:t>
            </a:r>
            <a:r>
              <a:rPr lang="en-US" sz="1200" dirty="0" err="1" smtClean="0"/>
              <a:t>tražio</a:t>
            </a:r>
            <a:r>
              <a:rPr lang="en-US" sz="1200" dirty="0" smtClean="0"/>
              <a:t> </a:t>
            </a:r>
            <a:r>
              <a:rPr lang="en-US" sz="1200" dirty="0" err="1" smtClean="0"/>
              <a:t>subjekt</a:t>
            </a:r>
            <a:r>
              <a:rPr lang="en-US" sz="1200" dirty="0" smtClean="0"/>
              <a:t> </a:t>
            </a:r>
            <a:r>
              <a:rPr lang="en-US" sz="1200" dirty="0" err="1" smtClean="0"/>
              <a:t>svoje</a:t>
            </a:r>
            <a:r>
              <a:rPr lang="en-US" sz="1200" dirty="0" smtClean="0"/>
              <a:t> </a:t>
            </a:r>
            <a:r>
              <a:rPr lang="en-US" sz="1200" dirty="0" err="1" smtClean="0"/>
              <a:t>fotografije</a:t>
            </a:r>
            <a:r>
              <a:rPr lang="en-US" sz="1200" dirty="0" smtClean="0"/>
              <a:t>, </a:t>
            </a:r>
            <a:r>
              <a:rPr lang="en-US" sz="1200" dirty="0" err="1" smtClean="0"/>
              <a:t>da</a:t>
            </a:r>
            <a:r>
              <a:rPr lang="en-US" sz="1200" dirty="0" smtClean="0"/>
              <a:t> bi 18 </a:t>
            </a:r>
            <a:r>
              <a:rPr lang="en-US" sz="1200" dirty="0" err="1" smtClean="0"/>
              <a:t>godina</a:t>
            </a:r>
            <a:r>
              <a:rPr lang="en-US" sz="1200" dirty="0" smtClean="0"/>
              <a:t> </a:t>
            </a:r>
            <a:r>
              <a:rPr lang="en-US" sz="1200" dirty="0" err="1" smtClean="0"/>
              <a:t>poslije</a:t>
            </a:r>
            <a:r>
              <a:rPr lang="en-US" sz="1200" dirty="0" smtClean="0"/>
              <a:t> </a:t>
            </a:r>
            <a:r>
              <a:rPr lang="en-US" sz="1200" dirty="0" err="1" smtClean="0"/>
              <a:t>ponovo</a:t>
            </a:r>
            <a:r>
              <a:rPr lang="en-US" sz="1200" dirty="0" smtClean="0"/>
              <a:t> u </a:t>
            </a:r>
            <a:r>
              <a:rPr lang="en-US" sz="1200" dirty="0" err="1" smtClean="0"/>
              <a:t>zabačenom</a:t>
            </a:r>
            <a:r>
              <a:rPr lang="en-US" sz="1200" dirty="0" smtClean="0"/>
              <a:t> </a:t>
            </a:r>
            <a:r>
              <a:rPr lang="en-US" sz="1200" dirty="0" err="1" smtClean="0"/>
              <a:t>dijelu</a:t>
            </a:r>
            <a:r>
              <a:rPr lang="en-US" sz="1200" dirty="0" smtClean="0"/>
              <a:t> </a:t>
            </a:r>
            <a:r>
              <a:rPr lang="en-US" sz="1200" dirty="0" err="1" smtClean="0"/>
              <a:t>Afganistana</a:t>
            </a:r>
            <a:r>
              <a:rPr lang="en-US" sz="1200" dirty="0" smtClean="0"/>
              <a:t> </a:t>
            </a:r>
            <a:r>
              <a:rPr lang="en-US" sz="1200" dirty="0" err="1" smtClean="0"/>
              <a:t>fotografisao</a:t>
            </a:r>
            <a:r>
              <a:rPr lang="en-US" sz="1200" dirty="0" smtClean="0"/>
              <a:t> </a:t>
            </a:r>
            <a:r>
              <a:rPr lang="en-US" sz="1200" dirty="0" err="1" smtClean="0"/>
              <a:t>sada</a:t>
            </a:r>
            <a:r>
              <a:rPr lang="en-US" sz="1200" dirty="0" smtClean="0"/>
              <a:t> </a:t>
            </a:r>
            <a:r>
              <a:rPr lang="en-US" sz="1200" dirty="0" err="1" smtClean="0"/>
              <a:t>odraslu</a:t>
            </a:r>
            <a:r>
              <a:rPr lang="en-US" sz="1200" dirty="0" smtClean="0"/>
              <a:t> </a:t>
            </a:r>
            <a:r>
              <a:rPr lang="en-US" sz="1200" dirty="0" err="1" smtClean="0"/>
              <a:t>ženu</a:t>
            </a:r>
            <a:r>
              <a:rPr lang="en-US" sz="1200" dirty="0" smtClean="0"/>
              <a:t>, </a:t>
            </a:r>
            <a:r>
              <a:rPr lang="en-US" sz="1200" dirty="0" err="1" smtClean="0"/>
              <a:t>koja</a:t>
            </a:r>
            <a:r>
              <a:rPr lang="en-US" sz="1200" dirty="0" smtClean="0"/>
              <a:t> je </a:t>
            </a:r>
            <a:r>
              <a:rPr lang="en-US" sz="1200" dirty="0" err="1" smtClean="0"/>
              <a:t>prepoznata</a:t>
            </a:r>
            <a:r>
              <a:rPr lang="en-US" sz="1200" dirty="0" smtClean="0"/>
              <a:t> </a:t>
            </a:r>
            <a:r>
              <a:rPr lang="en-US" sz="1200" dirty="0" err="1" smtClean="0"/>
              <a:t>zahvaljujući</a:t>
            </a:r>
            <a:r>
              <a:rPr lang="en-US" sz="1200" dirty="0" smtClean="0"/>
              <a:t> </a:t>
            </a:r>
            <a:r>
              <a:rPr lang="en-US" sz="1200" dirty="0" err="1" smtClean="0"/>
              <a:t>svojim</a:t>
            </a:r>
            <a:r>
              <a:rPr lang="en-US" sz="1200" dirty="0" smtClean="0"/>
              <a:t> </a:t>
            </a:r>
            <a:r>
              <a:rPr lang="en-US" sz="1200" dirty="0" err="1" smtClean="0"/>
              <a:t>karakteristicnim</a:t>
            </a:r>
            <a:r>
              <a:rPr lang="en-US" sz="1200" dirty="0" smtClean="0"/>
              <a:t> </a:t>
            </a:r>
            <a:r>
              <a:rPr lang="en-US" sz="1200" dirty="0" err="1" smtClean="0"/>
              <a:t>dužicama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Poredeći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1984.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2002.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dobijena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Hammingova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0.24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lijevo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0.31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dokazano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Vjerovatoća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identifikaciju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pogriješio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1:10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lijevo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1:6 000 000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Časopis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National Geographic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prihvatio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ovaj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zaključak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objavio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2002.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Prednosti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dobro</a:t>
            </a:r>
            <a:r>
              <a:rPr lang="en-US" dirty="0" smtClean="0"/>
              <a:t> </a:t>
            </a:r>
            <a:r>
              <a:rPr lang="en-US" dirty="0" err="1" smtClean="0"/>
              <a:t>zašti</a:t>
            </a:r>
            <a:r>
              <a:rPr lang="sr-Latn-CS" dirty="0" smtClean="0"/>
              <a:t>ć</a:t>
            </a:r>
            <a:r>
              <a:rPr lang="en-US" dirty="0" smtClean="0"/>
              <a:t>en </a:t>
            </a:r>
            <a:r>
              <a:rPr lang="en-US" dirty="0" err="1" smtClean="0"/>
              <a:t>ljudski</a:t>
            </a:r>
            <a:r>
              <a:rPr lang="en-US" dirty="0" smtClean="0"/>
              <a:t> organ, </a:t>
            </a:r>
            <a:r>
              <a:rPr lang="en-US" dirty="0" err="1" smtClean="0"/>
              <a:t>dužica</a:t>
            </a:r>
            <a:r>
              <a:rPr lang="en-US" dirty="0" smtClean="0"/>
              <a:t> se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ljudskog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r>
              <a:rPr lang="en-US" dirty="0" smtClean="0"/>
              <a:t> ne </a:t>
            </a:r>
            <a:r>
              <a:rPr lang="en-US" dirty="0" err="1" smtClean="0"/>
              <a:t>mijenja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ostale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SVAKO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drugačije</a:t>
            </a:r>
            <a:r>
              <a:rPr lang="en-US" dirty="0" smtClean="0"/>
              <a:t> </a:t>
            </a:r>
            <a:r>
              <a:rPr lang="en-US" dirty="0" err="1" smtClean="0"/>
              <a:t>uzorke</a:t>
            </a:r>
            <a:r>
              <a:rPr lang="en-US" dirty="0" smtClean="0"/>
              <a:t> </a:t>
            </a:r>
            <a:r>
              <a:rPr lang="en-US" dirty="0" err="1" smtClean="0"/>
              <a:t>dužice</a:t>
            </a:r>
            <a:r>
              <a:rPr lang="en-US" dirty="0" smtClean="0"/>
              <a:t>.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dobro</a:t>
            </a:r>
            <a:r>
              <a:rPr lang="en-US" dirty="0" smtClean="0"/>
              <a:t> </a:t>
            </a:r>
            <a:r>
              <a:rPr lang="en-US" dirty="0" err="1" smtClean="0"/>
              <a:t>prepoznavanje</a:t>
            </a:r>
            <a:r>
              <a:rPr lang="en-US" dirty="0" smtClean="0"/>
              <a:t> </a:t>
            </a:r>
            <a:r>
              <a:rPr lang="en-US" dirty="0" err="1" smtClean="0"/>
              <a:t>dovoljno</a:t>
            </a:r>
            <a:r>
              <a:rPr lang="en-US" dirty="0" smtClean="0"/>
              <a:t> je 30 - 40 % </a:t>
            </a:r>
            <a:r>
              <a:rPr lang="en-US" dirty="0" err="1" smtClean="0"/>
              <a:t>slike</a:t>
            </a:r>
            <a:r>
              <a:rPr lang="en-US" dirty="0" smtClean="0"/>
              <a:t> </a:t>
            </a:r>
            <a:r>
              <a:rPr lang="en-US" dirty="0" err="1" smtClean="0"/>
              <a:t>dužice</a:t>
            </a:r>
            <a:r>
              <a:rPr lang="en-US" dirty="0" smtClean="0"/>
              <a:t>, mala je </a:t>
            </a:r>
            <a:r>
              <a:rPr lang="en-US" dirty="0" err="1" smtClean="0"/>
              <a:t>vjerovatnoća</a:t>
            </a:r>
            <a:r>
              <a:rPr lang="en-US" dirty="0" smtClean="0"/>
              <a:t> </a:t>
            </a:r>
            <a:r>
              <a:rPr lang="en-US" dirty="0" err="1" smtClean="0"/>
              <a:t>pogrešnog</a:t>
            </a:r>
            <a:r>
              <a:rPr lang="en-US" dirty="0" smtClean="0"/>
              <a:t> </a:t>
            </a:r>
            <a:r>
              <a:rPr lang="en-US" dirty="0" err="1" smtClean="0"/>
              <a:t>prepoznavanja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algoritam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obrađuje</a:t>
            </a:r>
            <a:r>
              <a:rPr lang="en-US" dirty="0" smtClean="0"/>
              <a:t> </a:t>
            </a:r>
            <a:r>
              <a:rPr lang="en-US" dirty="0" err="1" smtClean="0"/>
              <a:t>sliku</a:t>
            </a:r>
            <a:r>
              <a:rPr lang="en-US" dirty="0" smtClean="0"/>
              <a:t> je </a:t>
            </a:r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 smtClean="0"/>
              <a:t>brz</a:t>
            </a:r>
            <a:r>
              <a:rPr lang="en-US" dirty="0" smtClean="0"/>
              <a:t>. </a:t>
            </a:r>
            <a:r>
              <a:rPr lang="en-US" dirty="0" err="1" smtClean="0"/>
              <a:t>Razne</a:t>
            </a:r>
            <a:r>
              <a:rPr lang="en-US" dirty="0" smtClean="0"/>
              <a:t> </a:t>
            </a:r>
            <a:r>
              <a:rPr lang="en-US" dirty="0" err="1" smtClean="0"/>
              <a:t>prevare</a:t>
            </a:r>
            <a:r>
              <a:rPr lang="en-US" dirty="0" smtClean="0"/>
              <a:t> se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otkriti</a:t>
            </a:r>
            <a:r>
              <a:rPr lang="en-US" dirty="0" smtClean="0"/>
              <a:t> </a:t>
            </a:r>
            <a:r>
              <a:rPr lang="en-US" dirty="0" err="1" smtClean="0"/>
              <a:t>zahvaljujući</a:t>
            </a:r>
            <a:r>
              <a:rPr lang="en-US" dirty="0" smtClean="0"/>
              <a:t> </a:t>
            </a:r>
            <a:r>
              <a:rPr lang="en-US" dirty="0" err="1" smtClean="0"/>
              <a:t>konstantnim</a:t>
            </a:r>
            <a:r>
              <a:rPr lang="en-US" dirty="0" smtClean="0"/>
              <a:t> </a:t>
            </a:r>
            <a:r>
              <a:rPr lang="en-US" dirty="0" err="1" smtClean="0"/>
              <a:t>promjenama</a:t>
            </a:r>
            <a:r>
              <a:rPr lang="en-US" dirty="0" smtClean="0"/>
              <a:t> </a:t>
            </a:r>
            <a:r>
              <a:rPr lang="en-US" dirty="0" err="1" smtClean="0"/>
              <a:t>veličine</a:t>
            </a:r>
            <a:r>
              <a:rPr lang="en-US" dirty="0" smtClean="0"/>
              <a:t> </a:t>
            </a:r>
            <a:r>
              <a:rPr lang="en-US" dirty="0" err="1" smtClean="0"/>
              <a:t>zjenice</a:t>
            </a:r>
            <a:r>
              <a:rPr lang="en-U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Negativne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ne </a:t>
            </a:r>
            <a:r>
              <a:rPr lang="en-US" dirty="0" err="1" smtClean="0"/>
              <a:t>nadmašuju</a:t>
            </a:r>
            <a:r>
              <a:rPr lang="en-US" dirty="0" smtClean="0"/>
              <a:t> </a:t>
            </a:r>
            <a:r>
              <a:rPr lang="en-US" dirty="0" err="1" smtClean="0"/>
              <a:t>pozitivne</a:t>
            </a:r>
            <a:r>
              <a:rPr lang="en-US" dirty="0" smtClean="0"/>
              <a:t>. </a:t>
            </a:r>
            <a:r>
              <a:rPr lang="en-US" dirty="0" err="1" smtClean="0"/>
              <a:t>Glavni</a:t>
            </a:r>
            <a:r>
              <a:rPr lang="en-US" dirty="0" smtClean="0"/>
              <a:t> </a:t>
            </a:r>
            <a:r>
              <a:rPr lang="en-US" dirty="0" err="1" smtClean="0"/>
              <a:t>problemi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dužica</a:t>
            </a:r>
            <a:r>
              <a:rPr lang="en-US" dirty="0" smtClean="0"/>
              <a:t> </a:t>
            </a:r>
            <a:r>
              <a:rPr lang="en-US" dirty="0" err="1" smtClean="0"/>
              <a:t>relativno</a:t>
            </a:r>
            <a:r>
              <a:rPr lang="en-US" dirty="0" smtClean="0"/>
              <a:t> mala pa se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fotografisati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en-US" dirty="0" err="1" smtClean="0"/>
              <a:t>blizine</a:t>
            </a:r>
            <a:r>
              <a:rPr lang="en-US" dirty="0" smtClean="0"/>
              <a:t> (1 </a:t>
            </a:r>
            <a:r>
              <a:rPr lang="en-US" dirty="0" err="1" smtClean="0"/>
              <a:t>metar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). </a:t>
            </a:r>
          </a:p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slikanja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problem </a:t>
            </a:r>
            <a:r>
              <a:rPr lang="en-US" dirty="0" err="1" smtClean="0"/>
              <a:t>odsjaj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svjetla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se </a:t>
            </a:r>
            <a:r>
              <a:rPr lang="en-US" dirty="0" err="1" smtClean="0"/>
              <a:t>dužica</a:t>
            </a:r>
            <a:r>
              <a:rPr lang="en-US" dirty="0" smtClean="0"/>
              <a:t> </a:t>
            </a:r>
            <a:r>
              <a:rPr lang="en-US" dirty="0" err="1" smtClean="0"/>
              <a:t>nalazi</a:t>
            </a:r>
            <a:r>
              <a:rPr lang="en-US" dirty="0" smtClean="0"/>
              <a:t> </a:t>
            </a:r>
            <a:r>
              <a:rPr lang="en-US" dirty="0" err="1" smtClean="0"/>
              <a:t>iza</a:t>
            </a:r>
            <a:r>
              <a:rPr lang="en-US" dirty="0" smtClean="0"/>
              <a:t> </a:t>
            </a:r>
            <a:r>
              <a:rPr lang="en-US" dirty="0" err="1" smtClean="0"/>
              <a:t>mokre</a:t>
            </a:r>
            <a:r>
              <a:rPr lang="en-US" dirty="0" smtClean="0"/>
              <a:t> </a:t>
            </a:r>
            <a:r>
              <a:rPr lang="en-US" dirty="0" err="1" smtClean="0"/>
              <a:t>prozirne</a:t>
            </a:r>
            <a:r>
              <a:rPr lang="en-US" dirty="0" smtClean="0"/>
              <a:t> </a:t>
            </a:r>
            <a:r>
              <a:rPr lang="en-US" dirty="0" err="1" smtClean="0"/>
              <a:t>reflektujuće</a:t>
            </a:r>
            <a:r>
              <a:rPr lang="en-US" dirty="0" smtClean="0"/>
              <a:t> </a:t>
            </a:r>
            <a:r>
              <a:rPr lang="en-US" dirty="0" err="1" smtClean="0"/>
              <a:t>površine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Također</a:t>
            </a:r>
            <a:r>
              <a:rPr lang="en-US" dirty="0" smtClean="0"/>
              <a:t> je </a:t>
            </a:r>
            <a:r>
              <a:rPr lang="en-US" dirty="0" err="1" smtClean="0"/>
              <a:t>potrebna</a:t>
            </a:r>
            <a:r>
              <a:rPr lang="en-US" dirty="0" smtClean="0"/>
              <a:t> </a:t>
            </a:r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saradnja</a:t>
            </a:r>
            <a:r>
              <a:rPr lang="en-US" dirty="0" smtClean="0"/>
              <a:t> </a:t>
            </a:r>
            <a:r>
              <a:rPr lang="en-US" dirty="0" err="1" smtClean="0"/>
              <a:t>subjekta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akvizicije</a:t>
            </a:r>
            <a:r>
              <a:rPr lang="en-US" dirty="0" smtClean="0"/>
              <a:t> </a:t>
            </a:r>
            <a:r>
              <a:rPr lang="en-US" dirty="0" err="1" smtClean="0"/>
              <a:t>slike</a:t>
            </a:r>
            <a:r>
              <a:rPr lang="en-US" dirty="0" smtClean="0"/>
              <a:t>.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svega</a:t>
            </a:r>
            <a:r>
              <a:rPr lang="en-US" dirty="0" smtClean="0"/>
              <a:t> toga ova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karakteristična</a:t>
            </a:r>
            <a:r>
              <a:rPr lang="en-US" dirty="0" smtClean="0"/>
              <a:t> </a:t>
            </a:r>
            <a:r>
              <a:rPr lang="en-US" dirty="0" err="1" smtClean="0"/>
              <a:t>područja</a:t>
            </a:r>
            <a:r>
              <a:rPr lang="en-US" dirty="0" smtClean="0"/>
              <a:t> </a:t>
            </a:r>
            <a:r>
              <a:rPr lang="en-US" dirty="0" err="1" smtClean="0"/>
              <a:t>upotrebe</a:t>
            </a:r>
            <a:r>
              <a:rPr lang="en-US" dirty="0" smtClean="0"/>
              <a:t> </a:t>
            </a:r>
            <a:r>
              <a:rPr lang="en-US" dirty="0" err="1" smtClean="0"/>
              <a:t>gdje</a:t>
            </a:r>
            <a:r>
              <a:rPr lang="en-US" dirty="0" smtClean="0"/>
              <a:t> je </a:t>
            </a:r>
            <a:r>
              <a:rPr lang="en-US" dirty="0" err="1" smtClean="0"/>
              <a:t>potreban</a:t>
            </a:r>
            <a:r>
              <a:rPr lang="en-US" dirty="0" smtClean="0"/>
              <a:t> </a:t>
            </a:r>
            <a:r>
              <a:rPr lang="en-US" dirty="0" err="1" smtClean="0"/>
              <a:t>izuzetno</a:t>
            </a:r>
            <a:r>
              <a:rPr lang="en-US" dirty="0" smtClean="0"/>
              <a:t> </a:t>
            </a:r>
            <a:r>
              <a:rPr lang="en-US" dirty="0" err="1" smtClean="0"/>
              <a:t>visok</a:t>
            </a:r>
            <a:r>
              <a:rPr lang="en-US" dirty="0" smtClean="0"/>
              <a:t> </a:t>
            </a:r>
            <a:r>
              <a:rPr lang="en-US" dirty="0" err="1" smtClean="0"/>
              <a:t>stepen</a:t>
            </a:r>
            <a:r>
              <a:rPr lang="en-US" dirty="0" smtClean="0"/>
              <a:t> </a:t>
            </a:r>
            <a:r>
              <a:rPr lang="en-US" dirty="0" err="1" smtClean="0"/>
              <a:t>sigurnosti</a:t>
            </a:r>
            <a:endParaRPr lang="en-U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koristi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optički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otisak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prsta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identifikaciju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predložena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oftalmologa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iskustva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primijetili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svaka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jedinstvenu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teksturu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visok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detalja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ostaju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nepromijenjeni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decenijama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Tačnije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koriste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obilježja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prepoznavanje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predložio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oftalmolog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Frank Burch 1936.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1980-ih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godina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pojavljivala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filmovima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Jamesu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Bondu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no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radilo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naučnoj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fantastici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1986.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oftalmologa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Leonard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patentirali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1989.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obratili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Johnu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Daugmanu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Harvardskog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univerziteta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razvije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omogućiti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prepoznavanje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Daugman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patentirao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1994.,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najučinkovitiji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području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Vlasništvo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kompanije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Iridian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Technologies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temelj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današnjim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proizvodima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prepoznavanje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Većina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istraživanja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području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biometrijske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identifikacije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skeniranjem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temelje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njegovim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postavkama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Takođe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temelje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komercijalni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proizvodi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proizvedeni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Ujedinjenim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Arapskim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Emiratima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2001.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aerodromima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koristi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automatsko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prepoznavanje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skeniranja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Tipično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dnevno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6500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putnika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prođe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aerodrome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uradi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2.7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milijardi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poređenja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nijedne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pogrešne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identifikacije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putnik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pogleda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kameru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sekundu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počinje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izvršavanje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identifikaciju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9500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ovaj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način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uhvaćeno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putuje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lažnim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identitetom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Pošto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mala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prečnik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otprilike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cm)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detalja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infracrvenim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svjetlom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akvizicija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visoke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kvalitete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glavnih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izazova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praktičnom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precizno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pozicionirati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odnosu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kameru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dakle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moguće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sprovesti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akviziciju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saradnje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subjekta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problem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ova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uglavnom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koristi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područjima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najviše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sigurnosti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aerodromi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subjekti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trebaju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svjesni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Usmjeravanje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idealnu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poziciju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akviziciju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fotografije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najčešće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izvodi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glasovnim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porukama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dođe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dobru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poziciju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akviziciju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uređaj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fotografiše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Postoje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komplikovaniji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subjekta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ugodniji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načini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automatsko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traženje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zoom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uređaja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korištenje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ogledala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međutim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saradnja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subjekta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uvijek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potrebna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praktičnih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akvizicije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cijelu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otežava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činjenica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često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ljudima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sviđa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Ostavljanje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podataka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ljudima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interakcija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uređajem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prilikom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provjere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Mnogi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ljudi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posljedica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skeniranja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nervozni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odmah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sumnjičavi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Cijeli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postupak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akvizicija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identifikacija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zajedno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zavisno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brzine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kompjutera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sekundu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utvrđivanja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vidljiva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snimljenoj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slici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prepoznavanju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pomoću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izolovati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područje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slici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Uspješnost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segmentacije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zavisi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kvalitete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tamnijim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pigmentom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kontrast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između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zjenice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dovodi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segmentaciji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Segmentacija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ključan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prepoznavanju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slučaju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greške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daljnji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postupci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prepoznavanja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pogrešne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rezultate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uzrokuje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lošiji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postotak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prepoznavanja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koordinate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poluprečnik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kružnice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kandidat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granicu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između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beonjače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između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zjenice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Gσ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Gausova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funkcija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I(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x,y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ulazna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Zahvaljujući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kružnom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obliku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dužice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lokalizacija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osnovu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ulazne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I(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x,y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pomoću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integro-diferencijalnog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operatora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traži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maksimum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zamućene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parcijalne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derivacije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normalizovanog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određenog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centralnim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koordinatama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</a:t>
            </a:r>
            <a:r>
              <a:rPr lang="en-US" sz="12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y</a:t>
            </a:r>
            <a:r>
              <a:rPr lang="en-US" sz="12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poluprečnikom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*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označava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konvoluciju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Gausova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funkcija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funkcija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zamućenja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skalom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Cijeli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operator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ponaša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detektor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kružnih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iterativno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traži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maksimum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definisane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konvolucije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poluprečniku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povećava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vrijednost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tri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koordinate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</a:t>
            </a:r>
            <a:r>
              <a:rPr lang="en-US" sz="12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y</a:t>
            </a:r>
            <a:r>
              <a:rPr lang="en-US" sz="1200" i="1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poluprečnik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definišu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putanju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integracije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Vrijeme utrošeno na segmentaciju jedne slike oka je između 3 i 4 sekunde.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tatistička evaluacija je rađena na slikama koje su uspješno segmentirane. Pojedine slike nisu uspješno segmentirane prvenstveno zbog lošeg kontrasta između beonjače i dužice, previše naglašenih trepavica ili zbog karakterističnih šara na dužici koje su „zbunile“ algoritam za segmentaciju.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Loš kontrast između beonjače i dužice može dovesti do toga da algoritam za segmentaciju kao granicu dužica/beonjača uzme neku od šara na dužici jer su one naglašenije od prave granice dužica/beonjača. Na sljedećoj slici se može vidjeti tipičan primjer lošeg kontrasta između beonjače i dužice.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Previše naglašene i crne trepavice su takođe jedan od razloga neuspjele segmentacije. Granica između trepavica i beonjače je sa većim kontrastom od granice između beonjače i dužice i zbog toga algoritam griješi i od granice sa većim kontrastom misli da je ona između beonjače i dužice. U skladu sa tim, i granica dužica/zjenica se pogrešno izračunava.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Previše naglašene i karakteristične šare na dužici takođe mogu dovesti do pogrešne segmentacije.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73375-C394-4149-AECE-C2A9C7FA0EE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CA42F81-A69E-49AD-8C7C-E8894D316FF0}" type="datetimeFigureOut">
              <a:rPr lang="en-US" smtClean="0"/>
              <a:pPr/>
              <a:t>12/22/2009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C97FB5A-1443-48D6-A8DE-8C6E704FE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F81-A69E-49AD-8C7C-E8894D316FF0}" type="datetimeFigureOut">
              <a:rPr lang="en-US" smtClean="0"/>
              <a:pPr/>
              <a:t>12/22/2009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FB5A-1443-48D6-A8DE-8C6E704FE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F81-A69E-49AD-8C7C-E8894D316FF0}" type="datetimeFigureOut">
              <a:rPr lang="en-US" smtClean="0"/>
              <a:pPr/>
              <a:t>12/22/2009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FB5A-1443-48D6-A8DE-8C6E704FE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A42F81-A69E-49AD-8C7C-E8894D316FF0}" type="datetimeFigureOut">
              <a:rPr lang="en-US" smtClean="0"/>
              <a:pPr/>
              <a:t>12/22/2009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97FB5A-1443-48D6-A8DE-8C6E704FEB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CA42F81-A69E-49AD-8C7C-E8894D316FF0}" type="datetimeFigureOut">
              <a:rPr lang="en-US" smtClean="0"/>
              <a:pPr/>
              <a:t>12/22/2009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C97FB5A-1443-48D6-A8DE-8C6E704FE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F81-A69E-49AD-8C7C-E8894D316FF0}" type="datetimeFigureOut">
              <a:rPr lang="en-US" smtClean="0"/>
              <a:pPr/>
              <a:t>12/22/2009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FB5A-1443-48D6-A8DE-8C6E704FEB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F81-A69E-49AD-8C7C-E8894D316FF0}" type="datetimeFigureOut">
              <a:rPr lang="en-US" smtClean="0"/>
              <a:pPr/>
              <a:t>12/22/2009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FB5A-1443-48D6-A8DE-8C6E704FEB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A42F81-A69E-49AD-8C7C-E8894D316FF0}" type="datetimeFigureOut">
              <a:rPr lang="en-US" smtClean="0"/>
              <a:pPr/>
              <a:t>12/22/2009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97FB5A-1443-48D6-A8DE-8C6E704FEB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2F81-A69E-49AD-8C7C-E8894D316FF0}" type="datetimeFigureOut">
              <a:rPr lang="en-US" smtClean="0"/>
              <a:pPr/>
              <a:t>12/22/2009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FB5A-1443-48D6-A8DE-8C6E704FE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A42F81-A69E-49AD-8C7C-E8894D316FF0}" type="datetimeFigureOut">
              <a:rPr lang="en-US" smtClean="0"/>
              <a:pPr/>
              <a:t>12/22/2009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97FB5A-1443-48D6-A8DE-8C6E704FEB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A42F81-A69E-49AD-8C7C-E8894D316FF0}" type="datetimeFigureOut">
              <a:rPr lang="en-US" smtClean="0"/>
              <a:pPr/>
              <a:t>12/22/2009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97FB5A-1443-48D6-A8DE-8C6E704FEB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A42F81-A69E-49AD-8C7C-E8894D316FF0}" type="datetimeFigureOut">
              <a:rPr lang="en-US" smtClean="0"/>
              <a:pPr/>
              <a:t>12/22/2009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97FB5A-1443-48D6-A8DE-8C6E704FE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219200"/>
          </a:xfrm>
        </p:spPr>
        <p:txBody>
          <a:bodyPr>
            <a:normAutofit fontScale="90000"/>
          </a:bodyPr>
          <a:lstStyle/>
          <a:p>
            <a:r>
              <a:rPr lang="sr-Latn-CS" cap="all" dirty="0" smtClean="0"/>
              <a:t>Biometrijsko prepoznavanje na osnovu slike dužice oka</a:t>
            </a:r>
            <a:r>
              <a:rPr lang="en-US" cap="all" dirty="0" smtClean="0"/>
              <a:t/>
            </a:r>
            <a:br>
              <a:rPr lang="en-US" cap="all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715000"/>
            <a:ext cx="5638800" cy="483078"/>
          </a:xfrm>
        </p:spPr>
        <p:txBody>
          <a:bodyPr>
            <a:noAutofit/>
          </a:bodyPr>
          <a:lstStyle/>
          <a:p>
            <a:r>
              <a:rPr lang="en-US" sz="2400" b="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Kandidat</a:t>
            </a:r>
            <a:r>
              <a:rPr lang="en-US" sz="24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2400" b="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Jasmina</a:t>
            </a:r>
            <a:r>
              <a:rPr lang="en-US" sz="24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Smailovi</a:t>
            </a:r>
            <a:r>
              <a:rPr lang="sr-Latn-CS" sz="24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ć</a:t>
            </a:r>
            <a:endParaRPr lang="en-US" sz="2400" b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657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Diplomski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rad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253037"/>
            <a:ext cx="39116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Mentor: prof. dr Zdenka Babić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Akvizicija slike oka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Slike</a:t>
            </a:r>
            <a:r>
              <a:rPr lang="en-US" dirty="0" smtClean="0"/>
              <a:t> ne </a:t>
            </a:r>
            <a:r>
              <a:rPr lang="en-US" dirty="0" err="1" smtClean="0"/>
              <a:t>moraju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sr-Latn-CS" dirty="0" smtClean="0"/>
              <a:t> </a:t>
            </a:r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sr-Latn-CS" dirty="0" smtClean="0"/>
              <a:t>rezolucije</a:t>
            </a:r>
            <a:r>
              <a:rPr lang="en-US" dirty="0" smtClean="0"/>
              <a:t>, </a:t>
            </a:r>
            <a:r>
              <a:rPr lang="en-US" dirty="0" err="1" smtClean="0"/>
              <a:t>približno</a:t>
            </a:r>
            <a:r>
              <a:rPr lang="en-US" dirty="0" smtClean="0"/>
              <a:t> 480x640 </a:t>
            </a:r>
            <a:r>
              <a:rPr lang="en-US" dirty="0" err="1" smtClean="0"/>
              <a:t>piksela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sr-Latn-CS" dirty="0" smtClean="0"/>
              <a:t> </a:t>
            </a:r>
            <a:r>
              <a:rPr lang="pl-PL" dirty="0" smtClean="0"/>
              <a:t>imaju paletu od 256 sivih nijansi, što je prednost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takva</a:t>
            </a:r>
            <a:r>
              <a:rPr lang="en-US" dirty="0" smtClean="0"/>
              <a:t> </a:t>
            </a:r>
            <a:r>
              <a:rPr lang="en-US" dirty="0" err="1" smtClean="0"/>
              <a:t>oprema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skupa</a:t>
            </a:r>
            <a:r>
              <a:rPr lang="en-US" dirty="0" smtClean="0"/>
              <a:t>. </a:t>
            </a:r>
            <a:endParaRPr lang="sr-Latn-CS" dirty="0" smtClean="0"/>
          </a:p>
          <a:p>
            <a:r>
              <a:rPr lang="pl-PL" dirty="0" smtClean="0"/>
              <a:t>Boja dužice nije bitna za </a:t>
            </a:r>
            <a:r>
              <a:rPr lang="en-US" dirty="0" err="1" smtClean="0"/>
              <a:t>prepoznavanje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648200"/>
            <a:ext cx="1828800" cy="1371600"/>
          </a:xfrm>
          <a:prstGeom prst="rect">
            <a:avLst/>
          </a:prstGeom>
        </p:spPr>
      </p:pic>
      <p:pic>
        <p:nvPicPr>
          <p:cNvPr id="5" name="Picture 4" descr="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4648200"/>
            <a:ext cx="1828800" cy="1371600"/>
          </a:xfrm>
          <a:prstGeom prst="rect">
            <a:avLst/>
          </a:prstGeom>
        </p:spPr>
      </p:pic>
      <p:pic>
        <p:nvPicPr>
          <p:cNvPr id="6" name="Picture 5" descr="primje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648200"/>
            <a:ext cx="1828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Segmentacija</a:t>
            </a:r>
            <a:r>
              <a:rPr lang="en-US" dirty="0" smtClean="0"/>
              <a:t> </a:t>
            </a:r>
            <a:r>
              <a:rPr lang="sr-Latn-CS" dirty="0" smtClean="0"/>
              <a:t>dužice oka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 smtClean="0"/>
              <a:t>korak</a:t>
            </a:r>
            <a:r>
              <a:rPr lang="en-US" dirty="0" smtClean="0"/>
              <a:t>,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utvrđivanja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dužica</a:t>
            </a:r>
            <a:r>
              <a:rPr lang="en-US" dirty="0" smtClean="0"/>
              <a:t> </a:t>
            </a:r>
            <a:r>
              <a:rPr lang="en-US" dirty="0" err="1" smtClean="0"/>
              <a:t>vidljiva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snimljenoj</a:t>
            </a:r>
            <a:r>
              <a:rPr lang="en-US" dirty="0" smtClean="0"/>
              <a:t> </a:t>
            </a:r>
            <a:r>
              <a:rPr lang="en-US" dirty="0" err="1" smtClean="0"/>
              <a:t>slici</a:t>
            </a:r>
            <a:r>
              <a:rPr lang="en-US" dirty="0" smtClean="0"/>
              <a:t>, je </a:t>
            </a:r>
            <a:r>
              <a:rPr lang="en-US" dirty="0" err="1" smtClean="0"/>
              <a:t>izolovati</a:t>
            </a:r>
            <a:r>
              <a:rPr lang="en-US" dirty="0" smtClean="0"/>
              <a:t> </a:t>
            </a:r>
            <a:r>
              <a:rPr lang="en-US" dirty="0" err="1" smtClean="0"/>
              <a:t>područje</a:t>
            </a:r>
            <a:r>
              <a:rPr lang="en-US" dirty="0" smtClean="0"/>
              <a:t> </a:t>
            </a:r>
            <a:r>
              <a:rPr lang="en-US" dirty="0" err="1" smtClean="0"/>
              <a:t>dužice</a:t>
            </a:r>
            <a:r>
              <a:rPr lang="en-US" dirty="0" smtClean="0"/>
              <a:t> u </a:t>
            </a:r>
            <a:r>
              <a:rPr lang="en-US" dirty="0" err="1" smtClean="0"/>
              <a:t>slici</a:t>
            </a:r>
            <a:r>
              <a:rPr lang="en-US" dirty="0" smtClean="0"/>
              <a:t> </a:t>
            </a:r>
            <a:r>
              <a:rPr lang="en-US" dirty="0" err="1" smtClean="0"/>
              <a:t>oka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Uspješnost</a:t>
            </a:r>
            <a:r>
              <a:rPr lang="en-US" dirty="0" smtClean="0"/>
              <a:t> </a:t>
            </a:r>
            <a:r>
              <a:rPr lang="en-US" dirty="0" err="1" smtClean="0"/>
              <a:t>segmentacije</a:t>
            </a:r>
            <a:r>
              <a:rPr lang="en-US" dirty="0" smtClean="0"/>
              <a:t> </a:t>
            </a:r>
            <a:r>
              <a:rPr lang="en-US" dirty="0" err="1" smtClean="0"/>
              <a:t>zavisi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kvalitete</a:t>
            </a:r>
            <a:r>
              <a:rPr lang="en-US" dirty="0" smtClean="0"/>
              <a:t> </a:t>
            </a:r>
            <a:r>
              <a:rPr lang="en-US" dirty="0" err="1" smtClean="0"/>
              <a:t>slike</a:t>
            </a:r>
            <a:r>
              <a:rPr lang="en-US" dirty="0" smtClean="0"/>
              <a:t> </a:t>
            </a:r>
            <a:r>
              <a:rPr lang="en-US" dirty="0" err="1" smtClean="0"/>
              <a:t>oka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Segmentacija</a:t>
            </a:r>
            <a:r>
              <a:rPr lang="en-US" dirty="0" smtClean="0"/>
              <a:t> </a:t>
            </a:r>
            <a:r>
              <a:rPr lang="sr-Latn-CS" dirty="0" smtClean="0"/>
              <a:t>dužice oka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Za </a:t>
            </a:r>
            <a:r>
              <a:rPr lang="sr-Latn-CS" dirty="0" smtClean="0"/>
              <a:t>pronalaženje kontura zjenice i dužice Daugman predlaže sljedeći </a:t>
            </a:r>
            <a:r>
              <a:rPr lang="en-US" dirty="0" err="1" smtClean="0"/>
              <a:t>integro-diferencijalni</a:t>
            </a:r>
            <a:r>
              <a:rPr lang="en-US" dirty="0" smtClean="0"/>
              <a:t> operator</a:t>
            </a:r>
            <a:r>
              <a:rPr lang="sr-Latn-CS" dirty="0" smtClean="0"/>
              <a:t>: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30625" t="57813" r="28125" b="29687"/>
          <a:stretch>
            <a:fillRect/>
          </a:stretch>
        </p:blipFill>
        <p:spPr bwMode="auto">
          <a:xfrm>
            <a:off x="1447800" y="3048000"/>
            <a:ext cx="502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Segmentacija</a:t>
            </a:r>
            <a:r>
              <a:rPr lang="en-US" dirty="0" smtClean="0"/>
              <a:t> </a:t>
            </a:r>
            <a:r>
              <a:rPr lang="sr-Latn-CS" dirty="0" smtClean="0"/>
              <a:t>dužice oka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CS" dirty="0" smtClean="0"/>
              <a:t>Navedeni algoritam se radi dva puta, prvi put da se detektuje vanjska ivica dužice, a drugi put da se detektuje ivica zjenice.</a:t>
            </a:r>
          </a:p>
          <a:p>
            <a:r>
              <a:rPr lang="en-US" dirty="0" err="1" smtClean="0"/>
              <a:t>Kapci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trepavice</a:t>
            </a:r>
            <a:r>
              <a:rPr lang="en-US" dirty="0" smtClean="0"/>
              <a:t>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narušavaju</a:t>
            </a:r>
            <a:r>
              <a:rPr lang="en-US" dirty="0" smtClean="0"/>
              <a:t> </a:t>
            </a:r>
            <a:r>
              <a:rPr lang="en-US" dirty="0" err="1" smtClean="0"/>
              <a:t>gornje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donje</a:t>
            </a:r>
            <a:r>
              <a:rPr lang="en-US" dirty="0" smtClean="0"/>
              <a:t> </a:t>
            </a:r>
            <a:r>
              <a:rPr lang="en-US" dirty="0" err="1" smtClean="0"/>
              <a:t>dijelove</a:t>
            </a:r>
            <a:r>
              <a:rPr lang="en-US" dirty="0" smtClean="0"/>
              <a:t> </a:t>
            </a:r>
            <a:r>
              <a:rPr lang="en-US" dirty="0" err="1" smtClean="0"/>
              <a:t>dužice</a:t>
            </a:r>
            <a:r>
              <a:rPr lang="en-US" dirty="0" smtClean="0"/>
              <a:t> </a:t>
            </a:r>
            <a:r>
              <a:rPr lang="en-US" dirty="0" err="1" smtClean="0"/>
              <a:t>oka</a:t>
            </a:r>
            <a:r>
              <a:rPr lang="en-US" dirty="0" smtClean="0"/>
              <a:t>.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njih</a:t>
            </a:r>
            <a:r>
              <a:rPr lang="en-US" dirty="0" smtClean="0"/>
              <a:t>, </a:t>
            </a:r>
            <a:r>
              <a:rPr lang="en-US" dirty="0" err="1" smtClean="0"/>
              <a:t>potrebna</a:t>
            </a:r>
            <a:r>
              <a:rPr lang="en-US" dirty="0" smtClean="0"/>
              <a:t> je </a:t>
            </a:r>
            <a:r>
              <a:rPr lang="en-US" dirty="0" err="1" smtClean="0"/>
              <a:t>tehnika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pored </a:t>
            </a:r>
            <a:r>
              <a:rPr lang="en-US" dirty="0" err="1" smtClean="0"/>
              <a:t>lokalizacije</a:t>
            </a:r>
            <a:r>
              <a:rPr lang="en-US" dirty="0" smtClean="0"/>
              <a:t> </a:t>
            </a:r>
            <a:r>
              <a:rPr lang="en-US" dirty="0" err="1" smtClean="0"/>
              <a:t>dužice</a:t>
            </a:r>
            <a:r>
              <a:rPr lang="en-US" dirty="0" smtClean="0"/>
              <a:t> </a:t>
            </a:r>
            <a:r>
              <a:rPr lang="en-US" dirty="0" err="1" smtClean="0"/>
              <a:t>odstraniti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ova </a:t>
            </a:r>
            <a:r>
              <a:rPr lang="en-US" dirty="0" err="1" smtClean="0"/>
              <a:t>neželjena</a:t>
            </a:r>
            <a:r>
              <a:rPr lang="en-US" dirty="0" smtClean="0"/>
              <a:t> </a:t>
            </a:r>
            <a:r>
              <a:rPr lang="en-US" dirty="0" err="1" smtClean="0"/>
              <a:t>područja</a:t>
            </a:r>
            <a:r>
              <a:rPr lang="en-US" dirty="0" smtClean="0"/>
              <a:t>.</a:t>
            </a:r>
            <a:r>
              <a:rPr lang="sr-Latn-CS" dirty="0" smtClean="0"/>
              <a:t> Za odstranjivanje ovih neželjenih podružja koristi se Houghov algoritam.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Segmentacija</a:t>
            </a:r>
            <a:r>
              <a:rPr lang="en-US" dirty="0" smtClean="0"/>
              <a:t> </a:t>
            </a:r>
            <a:r>
              <a:rPr lang="sr-Latn-CS" dirty="0" smtClean="0"/>
              <a:t>dužice oka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8736" t="29707" r="11225" b="48059"/>
          <a:stretch>
            <a:fillRect/>
          </a:stretch>
        </p:blipFill>
        <p:spPr bwMode="auto">
          <a:xfrm>
            <a:off x="533400" y="2590800"/>
            <a:ext cx="771634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Segmentacija</a:t>
            </a:r>
            <a:r>
              <a:rPr lang="en-US" dirty="0" smtClean="0"/>
              <a:t> </a:t>
            </a:r>
            <a:r>
              <a:rPr lang="sr-Latn-CS" dirty="0" smtClean="0"/>
              <a:t>dužice oka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2139" t="12260" r="22886" b="24521"/>
          <a:stretch>
            <a:fillRect/>
          </a:stretch>
        </p:blipFill>
        <p:spPr bwMode="auto">
          <a:xfrm>
            <a:off x="944880" y="1828800"/>
            <a:ext cx="2103120" cy="157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394075" y="2438400"/>
            <a:ext cx="1482725" cy="412750"/>
          </a:xfrm>
          <a:prstGeom prst="rightArrow">
            <a:avLst>
              <a:gd name="adj1" fmla="val 50000"/>
              <a:gd name="adj2" fmla="val 89808"/>
            </a:avLst>
          </a:prstGeom>
          <a:solidFill>
            <a:srgbClr val="C0504D"/>
          </a:solidFill>
          <a:ln w="1905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 l="22022" t="12778" r="24188" b="23889"/>
          <a:stretch>
            <a:fillRect/>
          </a:stretch>
        </p:blipFill>
        <p:spPr bwMode="auto">
          <a:xfrm>
            <a:off x="5212080" y="1828800"/>
            <a:ext cx="2103120" cy="160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rcRect l="22037" t="12778" r="22744" b="23889"/>
          <a:stretch>
            <a:fillRect/>
          </a:stretch>
        </p:blipFill>
        <p:spPr bwMode="auto">
          <a:xfrm>
            <a:off x="5212080" y="4648200"/>
            <a:ext cx="2103120" cy="156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5400000">
            <a:off x="5774530" y="3794920"/>
            <a:ext cx="992189" cy="412750"/>
          </a:xfrm>
          <a:prstGeom prst="rightArrow">
            <a:avLst>
              <a:gd name="adj1" fmla="val 50000"/>
              <a:gd name="adj2" fmla="val 89808"/>
            </a:avLst>
          </a:prstGeom>
          <a:solidFill>
            <a:srgbClr val="C0504D"/>
          </a:solidFill>
          <a:ln w="1905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Primjeri</a:t>
            </a:r>
            <a:r>
              <a:rPr lang="en-US" dirty="0" smtClean="0"/>
              <a:t> </a:t>
            </a:r>
            <a:r>
              <a:rPr lang="en-US" dirty="0" err="1" smtClean="0"/>
              <a:t>neuspjele</a:t>
            </a:r>
            <a:r>
              <a:rPr lang="en-US" dirty="0" smtClean="0"/>
              <a:t> </a:t>
            </a:r>
            <a:r>
              <a:rPr lang="en-US" dirty="0" err="1" smtClean="0"/>
              <a:t>segmentacije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36241" t="29707" r="16228" b="51531"/>
          <a:stretch>
            <a:fillRect/>
          </a:stretch>
        </p:blipFill>
        <p:spPr bwMode="auto">
          <a:xfrm>
            <a:off x="1663700" y="1447800"/>
            <a:ext cx="5067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6250" t="47656" r="16250" b="34375"/>
          <a:stretch>
            <a:fillRect/>
          </a:stretch>
        </p:blipFill>
        <p:spPr bwMode="auto">
          <a:xfrm>
            <a:off x="1600200" y="3124200"/>
            <a:ext cx="5181600" cy="156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35625" t="42968" r="15625" b="39063"/>
          <a:stretch>
            <a:fillRect/>
          </a:stretch>
        </p:blipFill>
        <p:spPr bwMode="auto">
          <a:xfrm>
            <a:off x="1600200" y="4724400"/>
            <a:ext cx="5257800" cy="155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Normalizacija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Nakon uspješne segmentacije dužice iz slike oka, pristupa se fazi u kojoj se transformiše regija dužice tako da ima fiksne dimenzije da bi se omogućilo poređenje. </a:t>
            </a:r>
          </a:p>
          <a:p>
            <a:r>
              <a:rPr lang="sr-Latn-CS" dirty="0" smtClean="0"/>
              <a:t>Nekonzistentnosti u dimenzijama između slika oka su proizvedene prvenstveno rastezanjem dužice zbog dilatacije zjenice usljed različitih razina osvjetljenja. Ostali razlozi nekonzistentnosti uključuju variranje udaljenosti oka od kamere, rotacija kamere ili oka, kao i pomijeranje glave.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Normalizacija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S</a:t>
            </a:r>
            <a:r>
              <a:rPr lang="en-US" dirty="0" err="1" smtClean="0"/>
              <a:t>lik</a:t>
            </a:r>
            <a:r>
              <a:rPr lang="sr-Latn-CS" dirty="0" smtClean="0"/>
              <a:t>a se </a:t>
            </a:r>
            <a:r>
              <a:rPr lang="en-US" dirty="0" err="1" smtClean="0"/>
              <a:t>transformi</a:t>
            </a:r>
            <a:r>
              <a:rPr lang="sr-Latn-CS" dirty="0" smtClean="0"/>
              <a:t>še </a:t>
            </a:r>
            <a:r>
              <a:rPr lang="it-IT" dirty="0" smtClean="0"/>
              <a:t>u polarni koordinatni s</a:t>
            </a:r>
            <a:r>
              <a:rPr lang="sr-Latn-CS" dirty="0" smtClean="0"/>
              <a:t>i</a:t>
            </a:r>
            <a:r>
              <a:rPr lang="it-IT" dirty="0" smtClean="0"/>
              <a:t>st</a:t>
            </a:r>
            <a:r>
              <a:rPr lang="sr-Latn-CS" dirty="0" smtClean="0"/>
              <a:t>em</a:t>
            </a:r>
            <a:r>
              <a:rPr lang="it-IT" dirty="0" smtClean="0"/>
              <a:t>. Time se postiže da</a:t>
            </a:r>
            <a:r>
              <a:rPr lang="sr-Latn-C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prepoznavanje</a:t>
            </a:r>
            <a:r>
              <a:rPr lang="en-US" dirty="0" smtClean="0"/>
              <a:t> ne</a:t>
            </a:r>
            <a:r>
              <a:rPr lang="sr-Latn-CS" dirty="0" smtClean="0"/>
              <a:t>ć</a:t>
            </a:r>
            <a:r>
              <a:rPr lang="en-US" dirty="0" smtClean="0"/>
              <a:t>e </a:t>
            </a:r>
            <a:r>
              <a:rPr lang="en-US" dirty="0" err="1" smtClean="0"/>
              <a:t>imati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sr-Latn-CS" dirty="0" smtClean="0"/>
              <a:t>i</a:t>
            </a:r>
            <a:r>
              <a:rPr lang="en-US" dirty="0" err="1" smtClean="0"/>
              <a:t>caj</a:t>
            </a:r>
            <a:r>
              <a:rPr lang="en-US" dirty="0" smtClean="0"/>
              <a:t> </a:t>
            </a:r>
            <a:r>
              <a:rPr lang="en-US" dirty="0" err="1" smtClean="0"/>
              <a:t>veli</a:t>
            </a:r>
            <a:r>
              <a:rPr lang="sr-Latn-CS" dirty="0" smtClean="0"/>
              <a:t>č</a:t>
            </a:r>
            <a:r>
              <a:rPr lang="en-US" dirty="0" err="1" smtClean="0"/>
              <a:t>ina</a:t>
            </a:r>
            <a:r>
              <a:rPr lang="sr-Latn-CS" dirty="0" smtClean="0"/>
              <a:t> </a:t>
            </a:r>
            <a:r>
              <a:rPr lang="en-US" dirty="0" err="1" smtClean="0"/>
              <a:t>zjenice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same </a:t>
            </a:r>
            <a:r>
              <a:rPr lang="en-US" dirty="0" err="1" smtClean="0"/>
              <a:t>slike</a:t>
            </a:r>
            <a:r>
              <a:rPr lang="en-US" dirty="0" smtClean="0"/>
              <a:t>.</a:t>
            </a:r>
            <a:endParaRPr lang="sr-Latn-CS" dirty="0" smtClean="0"/>
          </a:p>
          <a:p>
            <a:r>
              <a:rPr lang="sr-Latn-CS" dirty="0" smtClean="0"/>
              <a:t>Potrebno je naglasiti da zjenica nije uvijek koncentrična sa dužicom i da je često njen centar pomjeren u odnosu na centar dužice. Ova čijenica se mora uzeti u obzir pri normalizaciji dužice.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Normalizacija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i="1" dirty="0" smtClean="0"/>
              <a:t>The homogenous rubber sheet </a:t>
            </a:r>
            <a:r>
              <a:rPr lang="sr-Latn-CS" sz="2000" dirty="0" smtClean="0"/>
              <a:t>model kojeg je izmislio Daugman remapira svaku tačku unutar regije dužice u par polarnih koordinata (r,Ѳ) gdje je r na intervalu [0,1] i Ѳ je ugao koji se nalazi na intervalu [0,2π]. </a:t>
            </a:r>
          </a:p>
          <a:p>
            <a:endParaRPr lang="sr-Latn-C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2489" t="35961" r="9974" b="29642"/>
          <a:stretch>
            <a:fillRect/>
          </a:stretch>
        </p:blipFill>
        <p:spPr bwMode="auto">
          <a:xfrm>
            <a:off x="962890" y="3276601"/>
            <a:ext cx="62137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Uvod</a:t>
            </a:r>
            <a:r>
              <a:rPr lang="en-US" b="1" dirty="0" smtClean="0"/>
              <a:t> u </a:t>
            </a:r>
            <a:r>
              <a:rPr lang="en-US" b="1" dirty="0" err="1" smtClean="0"/>
              <a:t>biometrijsko</a:t>
            </a:r>
            <a:r>
              <a:rPr lang="en-US" b="1" dirty="0" smtClean="0"/>
              <a:t> </a:t>
            </a:r>
            <a:r>
              <a:rPr lang="en-US" b="1" dirty="0" err="1" smtClean="0"/>
              <a:t>prepoznavanje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Biometrija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automatizovan</a:t>
            </a:r>
            <a:r>
              <a:rPr lang="en-US" dirty="0" smtClean="0"/>
              <a:t> </a:t>
            </a:r>
            <a:r>
              <a:rPr lang="en-US" dirty="0" err="1" smtClean="0"/>
              <a:t>metod</a:t>
            </a:r>
            <a:r>
              <a:rPr lang="en-US" dirty="0" smtClean="0"/>
              <a:t> </a:t>
            </a:r>
            <a:r>
              <a:rPr lang="en-US" dirty="0" err="1" smtClean="0"/>
              <a:t>utvrđivanja</a:t>
            </a:r>
            <a:r>
              <a:rPr lang="en-US" dirty="0" smtClean="0"/>
              <a:t> </a:t>
            </a:r>
            <a:r>
              <a:rPr lang="en-US" dirty="0" err="1" smtClean="0"/>
              <a:t>identiteta</a:t>
            </a:r>
            <a:r>
              <a:rPr lang="en-US" dirty="0" smtClean="0"/>
              <a:t> </a:t>
            </a:r>
            <a:r>
              <a:rPr lang="en-US" dirty="0" err="1" smtClean="0"/>
              <a:t>osobe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osnovu</a:t>
            </a:r>
            <a:r>
              <a:rPr lang="en-US" dirty="0" smtClean="0"/>
              <a:t> </a:t>
            </a:r>
            <a:r>
              <a:rPr lang="en-US" dirty="0" err="1" smtClean="0"/>
              <a:t>fizioloških</a:t>
            </a:r>
            <a:r>
              <a:rPr lang="en-US" dirty="0" smtClean="0"/>
              <a:t> </a:t>
            </a:r>
            <a:r>
              <a:rPr lang="en-US" dirty="0" err="1" smtClean="0"/>
              <a:t>karakteristika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lice, </a:t>
            </a:r>
            <a:r>
              <a:rPr lang="en-US" dirty="0" err="1" smtClean="0"/>
              <a:t>otisak</a:t>
            </a:r>
            <a:r>
              <a:rPr lang="en-US" dirty="0" smtClean="0"/>
              <a:t> </a:t>
            </a:r>
            <a:r>
              <a:rPr lang="en-US" dirty="0" err="1" smtClean="0"/>
              <a:t>prsta</a:t>
            </a:r>
            <a:r>
              <a:rPr lang="en-US" dirty="0" smtClean="0"/>
              <a:t>, </a:t>
            </a:r>
            <a:r>
              <a:rPr lang="en-US" dirty="0" err="1" smtClean="0"/>
              <a:t>geometrija</a:t>
            </a:r>
            <a:r>
              <a:rPr lang="en-US" dirty="0" smtClean="0"/>
              <a:t> </a:t>
            </a:r>
            <a:r>
              <a:rPr lang="en-US" dirty="0" err="1" smtClean="0"/>
              <a:t>ruke</a:t>
            </a:r>
            <a:r>
              <a:rPr lang="en-US" dirty="0" smtClean="0"/>
              <a:t>, </a:t>
            </a:r>
            <a:r>
              <a:rPr lang="en-US" dirty="0" err="1" smtClean="0"/>
              <a:t>dužica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mrežnjača</a:t>
            </a:r>
            <a:r>
              <a:rPr lang="en-US" dirty="0" smtClean="0"/>
              <a:t> </a:t>
            </a:r>
            <a:r>
              <a:rPr lang="en-US" dirty="0" err="1" smtClean="0"/>
              <a:t>oka</a:t>
            </a:r>
            <a:r>
              <a:rPr lang="en-US" dirty="0" smtClean="0"/>
              <a:t>, </a:t>
            </a:r>
            <a:r>
              <a:rPr lang="en-US" dirty="0" err="1" smtClean="0"/>
              <a:t>raspored</a:t>
            </a:r>
            <a:r>
              <a:rPr lang="en-US" dirty="0" smtClean="0"/>
              <a:t> vena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glas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Normalizacija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CS" dirty="0" smtClean="0"/>
              <a:t>U implementaciji, potpis dužice je pravljen dimenzija 20x240 piksela.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3125" t="46875" r="13750" b="35156"/>
          <a:stretch>
            <a:fillRect/>
          </a:stretch>
        </p:blipFill>
        <p:spPr bwMode="auto">
          <a:xfrm>
            <a:off x="685800" y="3200400"/>
            <a:ext cx="704021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Normalizacija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CS" sz="1600" dirty="0" smtClean="0"/>
              <a:t>Primjeri normalizacije dužice oka dati su na sljedećim slikama.</a:t>
            </a:r>
            <a:r>
              <a:rPr lang="en-US" sz="1600" dirty="0" smtClean="0"/>
              <a:t> </a:t>
            </a:r>
            <a:r>
              <a:rPr lang="en-US" sz="1600" dirty="0" err="1" smtClean="0"/>
              <a:t>Zjenica</a:t>
            </a:r>
            <a:r>
              <a:rPr lang="en-US" sz="1600" dirty="0" smtClean="0"/>
              <a:t> je </a:t>
            </a:r>
            <a:r>
              <a:rPr lang="en-US" sz="1600" dirty="0" err="1" smtClean="0"/>
              <a:t>manja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donjoj</a:t>
            </a:r>
            <a:r>
              <a:rPr lang="en-US" sz="1600" dirty="0" smtClean="0"/>
              <a:t> </a:t>
            </a:r>
            <a:r>
              <a:rPr lang="en-US" sz="1600" dirty="0" err="1" smtClean="0"/>
              <a:t>slici</a:t>
            </a:r>
            <a:r>
              <a:rPr lang="en-US" sz="1600" dirty="0" smtClean="0"/>
              <a:t>, </a:t>
            </a:r>
            <a:r>
              <a:rPr lang="en-US" sz="1600" dirty="0" err="1" smtClean="0"/>
              <a:t>ali</a:t>
            </a:r>
            <a:r>
              <a:rPr lang="en-US" sz="1600" dirty="0" smtClean="0"/>
              <a:t> </a:t>
            </a:r>
            <a:r>
              <a:rPr lang="en-US" sz="1600" dirty="0" err="1" smtClean="0"/>
              <a:t>normalizacija</a:t>
            </a:r>
            <a:r>
              <a:rPr lang="en-US" sz="1600" dirty="0" smtClean="0"/>
              <a:t> je </a:t>
            </a:r>
            <a:r>
              <a:rPr lang="en-US" sz="1600" dirty="0" err="1" smtClean="0"/>
              <a:t>ipak</a:t>
            </a:r>
            <a:r>
              <a:rPr lang="en-US" sz="1600" dirty="0" smtClean="0"/>
              <a:t> </a:t>
            </a:r>
            <a:r>
              <a:rPr lang="en-US" sz="1600" dirty="0" err="1" smtClean="0"/>
              <a:t>uspjela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</a:t>
            </a:r>
            <a:r>
              <a:rPr lang="en-US" sz="1600" dirty="0" err="1" smtClean="0"/>
              <a:t>skalira</a:t>
            </a:r>
            <a:r>
              <a:rPr lang="en-US" sz="1600" dirty="0" smtClean="0"/>
              <a:t> </a:t>
            </a:r>
            <a:r>
              <a:rPr lang="en-US" sz="1600" dirty="0" err="1" smtClean="0"/>
              <a:t>regiju</a:t>
            </a:r>
            <a:r>
              <a:rPr lang="en-US" sz="1600" dirty="0" smtClean="0"/>
              <a:t> </a:t>
            </a:r>
            <a:r>
              <a:rPr lang="en-US" sz="1600" dirty="0" err="1" smtClean="0"/>
              <a:t>dužice</a:t>
            </a:r>
            <a:r>
              <a:rPr lang="en-US" sz="1600" dirty="0" smtClean="0"/>
              <a:t> </a:t>
            </a:r>
            <a:r>
              <a:rPr lang="en-US" sz="1600" dirty="0" err="1" smtClean="0"/>
              <a:t>tako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</a:t>
            </a:r>
            <a:r>
              <a:rPr lang="en-US" sz="1600" dirty="0" err="1" smtClean="0"/>
              <a:t>ima</a:t>
            </a:r>
            <a:r>
              <a:rPr lang="en-US" sz="1600" dirty="0" smtClean="0"/>
              <a:t> </a:t>
            </a:r>
            <a:r>
              <a:rPr lang="en-US" sz="1600" dirty="0" err="1" smtClean="0"/>
              <a:t>konstantne</a:t>
            </a:r>
            <a:r>
              <a:rPr lang="en-US" sz="1600" dirty="0" smtClean="0"/>
              <a:t> </a:t>
            </a:r>
            <a:r>
              <a:rPr lang="en-US" sz="1600" dirty="0" err="1" smtClean="0"/>
              <a:t>dimenzije</a:t>
            </a:r>
            <a:r>
              <a:rPr lang="en-US" sz="1600" dirty="0" smtClean="0"/>
              <a:t>.</a:t>
            </a:r>
            <a:endParaRPr lang="sr-Latn-C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2500" t="39063" r="8125" b="19531"/>
          <a:stretch>
            <a:fillRect/>
          </a:stretch>
        </p:blipFill>
        <p:spPr bwMode="auto">
          <a:xfrm>
            <a:off x="685800" y="24384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Normalizacija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CS" dirty="0" smtClean="0"/>
              <a:t>Ukoliko je dužica oka narušena kapcima ili trepavicama, </a:t>
            </a:r>
            <a:r>
              <a:rPr lang="en-US" dirty="0" err="1" smtClean="0"/>
              <a:t>primijenjuje</a:t>
            </a:r>
            <a:r>
              <a:rPr lang="en-US" dirty="0" smtClean="0"/>
              <a:t> se </a:t>
            </a:r>
            <a:r>
              <a:rPr lang="en-US" dirty="0" err="1" smtClean="0"/>
              <a:t>Houghov</a:t>
            </a:r>
            <a:r>
              <a:rPr lang="en-US" dirty="0" smtClean="0"/>
              <a:t> </a:t>
            </a:r>
            <a:r>
              <a:rPr lang="en-US" dirty="0" err="1" smtClean="0"/>
              <a:t>algoritam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odstranjivanje</a:t>
            </a:r>
            <a:r>
              <a:rPr lang="en-US" dirty="0" smtClean="0"/>
              <a:t> </a:t>
            </a:r>
            <a:r>
              <a:rPr lang="en-US" dirty="0" err="1" smtClean="0"/>
              <a:t>kapaka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toga se u </a:t>
            </a:r>
            <a:r>
              <a:rPr lang="en-US" dirty="0" err="1" smtClean="0"/>
              <a:t>normalizovanom</a:t>
            </a:r>
            <a:r>
              <a:rPr lang="en-US" dirty="0" smtClean="0"/>
              <a:t> </a:t>
            </a:r>
            <a:r>
              <a:rPr lang="en-US" dirty="0" err="1" smtClean="0"/>
              <a:t>uzorku</a:t>
            </a:r>
            <a:r>
              <a:rPr lang="en-US" dirty="0" smtClean="0"/>
              <a:t> </a:t>
            </a:r>
            <a:r>
              <a:rPr lang="en-US" dirty="0" err="1" smtClean="0"/>
              <a:t>javlja</a:t>
            </a:r>
            <a:r>
              <a:rPr lang="en-US" dirty="0" smtClean="0"/>
              <a:t> </a:t>
            </a:r>
            <a:r>
              <a:rPr lang="en-US" dirty="0" err="1" smtClean="0"/>
              <a:t>regija</a:t>
            </a:r>
            <a:r>
              <a:rPr lang="en-US" dirty="0" smtClean="0"/>
              <a:t> </a:t>
            </a:r>
            <a:r>
              <a:rPr lang="en-US" dirty="0" err="1" smtClean="0"/>
              <a:t>crnih</a:t>
            </a:r>
            <a:r>
              <a:rPr lang="en-US" dirty="0" smtClean="0"/>
              <a:t> </a:t>
            </a:r>
            <a:r>
              <a:rPr lang="en-US" dirty="0" err="1" smtClean="0"/>
              <a:t>piksela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0000" t="39063" r="11875" b="39843"/>
          <a:stretch>
            <a:fillRect/>
          </a:stretch>
        </p:blipFill>
        <p:spPr bwMode="auto">
          <a:xfrm>
            <a:off x="533400" y="3810000"/>
            <a:ext cx="708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Filtriranje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</a:t>
            </a:r>
            <a:r>
              <a:rPr lang="en-US" dirty="0" smtClean="0"/>
              <a:t> bi se </a:t>
            </a:r>
            <a:r>
              <a:rPr lang="en-US" dirty="0" err="1" smtClean="0"/>
              <a:t>obe</a:t>
            </a:r>
            <a:r>
              <a:rPr lang="sr-Latn-CS" dirty="0" smtClean="0"/>
              <a:t>zbijedilo precizno prepoznavanje pojedinca, informacije koje su na</a:t>
            </a:r>
            <a:r>
              <a:rPr lang="en-US" dirty="0" smtClean="0"/>
              <a:t>j</a:t>
            </a:r>
            <a:r>
              <a:rPr lang="sr-Latn-CS" dirty="0" smtClean="0"/>
              <a:t>više diskiminirajuće moraju biti dobijene iz </a:t>
            </a:r>
            <a:r>
              <a:rPr lang="en-US" dirty="0" err="1" smtClean="0"/>
              <a:t>potpisa</a:t>
            </a:r>
            <a:r>
              <a:rPr lang="sr-Latn-CS" dirty="0" smtClean="0"/>
              <a:t> dužice. </a:t>
            </a:r>
          </a:p>
          <a:p>
            <a:r>
              <a:rPr lang="sr-Latn-CS" dirty="0" smtClean="0"/>
              <a:t>Samo značajne karakteristike dužice moraju biti kodirane tako da se može vršiti poređenje između različitih uzoraka dužice.</a:t>
            </a:r>
          </a:p>
          <a:p>
            <a:r>
              <a:rPr lang="sr-Latn-CS" dirty="0" smtClean="0"/>
              <a:t>Log-Gaborov filtar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Kodovanje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kodovanja</a:t>
            </a:r>
            <a:r>
              <a:rPr lang="en-US" dirty="0" smtClean="0"/>
              <a:t> </a:t>
            </a:r>
            <a:r>
              <a:rPr lang="en-US" dirty="0" err="1" smtClean="0"/>
              <a:t>proizvodi</a:t>
            </a:r>
            <a:r>
              <a:rPr lang="en-US" dirty="0" smtClean="0"/>
              <a:t> </a:t>
            </a:r>
            <a:r>
              <a:rPr lang="en-US" dirty="0" err="1" smtClean="0"/>
              <a:t>uzorak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sastoji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bita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nose </a:t>
            </a:r>
            <a:r>
              <a:rPr lang="en-US" dirty="0" err="1" smtClean="0"/>
              <a:t>značajne</a:t>
            </a:r>
            <a:r>
              <a:rPr lang="en-US" dirty="0" smtClean="0"/>
              <a:t> </a:t>
            </a:r>
            <a:r>
              <a:rPr lang="en-US" dirty="0" err="1" smtClean="0"/>
              <a:t>informacije</a:t>
            </a:r>
            <a:r>
              <a:rPr lang="en-US" dirty="0" smtClean="0"/>
              <a:t>. </a:t>
            </a:r>
            <a:endParaRPr lang="sr-Latn-CS" dirty="0" smtClean="0"/>
          </a:p>
          <a:p>
            <a:r>
              <a:rPr lang="en-US" dirty="0" err="1" smtClean="0"/>
              <a:t>Ukupan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bita</a:t>
            </a:r>
            <a:r>
              <a:rPr lang="en-US" dirty="0" smtClean="0"/>
              <a:t> u </a:t>
            </a:r>
            <a:r>
              <a:rPr lang="en-US" dirty="0" err="1" smtClean="0"/>
              <a:t>kodovanom</a:t>
            </a:r>
            <a:r>
              <a:rPr lang="en-US" dirty="0" smtClean="0"/>
              <a:t> </a:t>
            </a:r>
            <a:r>
              <a:rPr lang="en-US" dirty="0" err="1" smtClean="0"/>
              <a:t>uzorku</a:t>
            </a:r>
            <a:r>
              <a:rPr lang="en-US" dirty="0" smtClean="0"/>
              <a:t> je </a:t>
            </a:r>
            <a:r>
              <a:rPr lang="en-US" dirty="0" err="1" smtClean="0"/>
              <a:t>ugaona</a:t>
            </a:r>
            <a:r>
              <a:rPr lang="en-US" dirty="0" smtClean="0"/>
              <a:t> </a:t>
            </a:r>
            <a:r>
              <a:rPr lang="en-US" dirty="0" err="1" smtClean="0"/>
              <a:t>rezolucija</a:t>
            </a:r>
            <a:r>
              <a:rPr lang="en-US" dirty="0" smtClean="0"/>
              <a:t> </a:t>
            </a:r>
            <a:r>
              <a:rPr lang="en-US" dirty="0" err="1" smtClean="0"/>
              <a:t>pomožena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radijalnom</a:t>
            </a:r>
            <a:r>
              <a:rPr lang="en-US" dirty="0" smtClean="0"/>
              <a:t> </a:t>
            </a:r>
            <a:r>
              <a:rPr lang="en-US" dirty="0" err="1" smtClean="0"/>
              <a:t>rezolucijom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pomnoženo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2.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Kodiranje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filtriranja</a:t>
            </a:r>
            <a:r>
              <a:rPr lang="en-US" dirty="0" smtClean="0"/>
              <a:t> </a:t>
            </a:r>
            <a:r>
              <a:rPr lang="en-US" dirty="0" err="1" smtClean="0"/>
              <a:t>uzorka</a:t>
            </a:r>
            <a:r>
              <a:rPr lang="en-US" dirty="0" smtClean="0"/>
              <a:t> Log-</a:t>
            </a:r>
            <a:r>
              <a:rPr lang="en-US" dirty="0" err="1" smtClean="0"/>
              <a:t>Gaborovim</a:t>
            </a:r>
            <a:r>
              <a:rPr lang="en-US" dirty="0" smtClean="0"/>
              <a:t> </a:t>
            </a:r>
            <a:r>
              <a:rPr lang="en-US" dirty="0" err="1" smtClean="0"/>
              <a:t>filtrom</a:t>
            </a:r>
            <a:r>
              <a:rPr lang="en-US" dirty="0" smtClean="0"/>
              <a:t>, </a:t>
            </a:r>
            <a:r>
              <a:rPr lang="en-US" dirty="0" err="1" smtClean="0"/>
              <a:t>uzorak</a:t>
            </a:r>
            <a:r>
              <a:rPr lang="en-US" dirty="0" smtClean="0"/>
              <a:t> se </a:t>
            </a:r>
            <a:r>
              <a:rPr lang="en-US" dirty="0" err="1" smtClean="0"/>
              <a:t>sastoji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kompleksnih</a:t>
            </a:r>
            <a:r>
              <a:rPr lang="en-US" dirty="0" smtClean="0"/>
              <a:t> </a:t>
            </a:r>
            <a:r>
              <a:rPr lang="en-US" dirty="0" err="1" smtClean="0"/>
              <a:t>vrijednosti</a:t>
            </a:r>
            <a:r>
              <a:rPr lang="en-US" dirty="0" smtClean="0"/>
              <a:t>. </a:t>
            </a:r>
            <a:r>
              <a:rPr lang="en-US" dirty="0" err="1" smtClean="0"/>
              <a:t>Primjer</a:t>
            </a:r>
            <a:r>
              <a:rPr lang="en-US" dirty="0" smtClean="0"/>
              <a:t> </a:t>
            </a:r>
            <a:r>
              <a:rPr lang="en-US" dirty="0" err="1" smtClean="0"/>
              <a:t>dijela</a:t>
            </a:r>
            <a:r>
              <a:rPr lang="en-US" dirty="0" smtClean="0"/>
              <a:t> </a:t>
            </a:r>
            <a:r>
              <a:rPr lang="en-US" dirty="0" err="1" smtClean="0"/>
              <a:t>filtriranog</a:t>
            </a:r>
            <a:r>
              <a:rPr lang="en-US" dirty="0" smtClean="0"/>
              <a:t> </a:t>
            </a:r>
            <a:r>
              <a:rPr lang="en-US" dirty="0" err="1" smtClean="0"/>
              <a:t>uzorka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sljedećoj</a:t>
            </a:r>
            <a:r>
              <a:rPr lang="en-US" dirty="0" smtClean="0"/>
              <a:t> </a:t>
            </a:r>
            <a:r>
              <a:rPr lang="en-US" dirty="0" err="1" smtClean="0"/>
              <a:t>slici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3961" t="13821" r="19433" b="65854"/>
          <a:stretch>
            <a:fillRect/>
          </a:stretch>
        </p:blipFill>
        <p:spPr bwMode="auto">
          <a:xfrm>
            <a:off x="914400" y="3276600"/>
            <a:ext cx="634402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Kodiranje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26235" t="25016" r="9974" b="12443"/>
          <a:stretch>
            <a:fillRect/>
          </a:stretch>
        </p:blipFill>
        <p:spPr bwMode="auto">
          <a:xfrm>
            <a:off x="914400" y="1385047"/>
            <a:ext cx="6477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Poređenje uzoraka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Kada je dobijen </a:t>
            </a:r>
            <a:r>
              <a:rPr lang="en-US" dirty="0" err="1" smtClean="0"/>
              <a:t>kodovani</a:t>
            </a:r>
            <a:r>
              <a:rPr lang="en-US" dirty="0" smtClean="0"/>
              <a:t> </a:t>
            </a:r>
            <a:r>
              <a:rPr lang="en-US" dirty="0" err="1" smtClean="0"/>
              <a:t>potpis</a:t>
            </a:r>
            <a:r>
              <a:rPr lang="pl-PL" dirty="0" smtClean="0"/>
              <a:t> dužice, treba ga </a:t>
            </a:r>
            <a:r>
              <a:rPr lang="en-US" dirty="0" err="1" smtClean="0"/>
              <a:t>uporediti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sr-Latn-CS" dirty="0" smtClean="0"/>
              <a:t>uzorcima</a:t>
            </a:r>
            <a:r>
              <a:rPr lang="en-US" dirty="0" smtClean="0"/>
              <a:t> u </a:t>
            </a:r>
            <a:r>
              <a:rPr lang="en-US" dirty="0" err="1" smtClean="0"/>
              <a:t>bazi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. </a:t>
            </a:r>
            <a:endParaRPr lang="sr-Latn-CS" dirty="0" smtClean="0"/>
          </a:p>
          <a:p>
            <a:r>
              <a:rPr lang="en-US" dirty="0" smtClean="0"/>
              <a:t>To se</a:t>
            </a:r>
            <a:r>
              <a:rPr lang="sr-Latn-CS" dirty="0" smtClean="0"/>
              <a:t> </a:t>
            </a:r>
            <a:r>
              <a:rPr lang="it-IT" dirty="0" smtClean="0"/>
              <a:t>radi </a:t>
            </a:r>
            <a:r>
              <a:rPr lang="it-IT" i="1" dirty="0" smtClean="0"/>
              <a:t>testom statisti</a:t>
            </a:r>
            <a:r>
              <a:rPr lang="sr-Latn-CS" i="1" dirty="0" smtClean="0"/>
              <a:t>č</a:t>
            </a:r>
            <a:r>
              <a:rPr lang="it-IT" i="1" dirty="0" smtClean="0"/>
              <a:t>ke nezavisnosti.</a:t>
            </a:r>
            <a:endParaRPr lang="sr-Latn-CS" i="1" dirty="0" smtClean="0"/>
          </a:p>
          <a:p>
            <a:r>
              <a:rPr lang="it-IT" dirty="0" smtClean="0"/>
              <a:t>Svaki </a:t>
            </a:r>
            <a:r>
              <a:rPr lang="sr-Latn-CS" dirty="0" smtClean="0"/>
              <a:t>uzorak </a:t>
            </a:r>
            <a:r>
              <a:rPr lang="pl-PL" dirty="0" smtClean="0"/>
              <a:t>dužice generisan iz bilo kojeg oka će proći na </a:t>
            </a:r>
            <a:r>
              <a:rPr lang="it-IT" dirty="0" smtClean="0"/>
              <a:t>testu statisti</a:t>
            </a:r>
            <a:r>
              <a:rPr lang="sr-Latn-CS" dirty="0" smtClean="0"/>
              <a:t>č</a:t>
            </a:r>
            <a:r>
              <a:rPr lang="it-IT" dirty="0" smtClean="0"/>
              <a:t>ke </a:t>
            </a:r>
            <a:r>
              <a:rPr lang="sr-Latn-CS" dirty="0" smtClean="0"/>
              <a:t>nezavisnosti</a:t>
            </a:r>
            <a:r>
              <a:rPr lang="it-IT" dirty="0" smtClean="0"/>
              <a:t> sa </a:t>
            </a:r>
            <a:r>
              <a:rPr lang="sr-Latn-CS" dirty="0" smtClean="0"/>
              <a:t>uzorkom </a:t>
            </a:r>
            <a:r>
              <a:rPr lang="en-US" dirty="0" err="1" smtClean="0"/>
              <a:t>dužice</a:t>
            </a:r>
            <a:r>
              <a:rPr lang="en-US" dirty="0" smtClean="0"/>
              <a:t>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kojeg</a:t>
            </a:r>
            <a:r>
              <a:rPr lang="en-US" dirty="0" smtClean="0"/>
              <a:t> </a:t>
            </a:r>
            <a:r>
              <a:rPr lang="en-US" dirty="0" err="1" smtClean="0"/>
              <a:t>drugog</a:t>
            </a:r>
            <a:r>
              <a:rPr lang="en-US" dirty="0" smtClean="0"/>
              <a:t> </a:t>
            </a:r>
            <a:r>
              <a:rPr lang="en-US" dirty="0" err="1" smtClean="0"/>
              <a:t>oka</a:t>
            </a:r>
            <a:r>
              <a:rPr lang="en-US" dirty="0" smtClean="0"/>
              <a:t>. Me</a:t>
            </a:r>
            <a:r>
              <a:rPr lang="sr-Latn-CS" dirty="0" smtClean="0"/>
              <a:t>đ</a:t>
            </a:r>
            <a:r>
              <a:rPr lang="en-US" dirty="0" err="1" smtClean="0"/>
              <a:t>utim</a:t>
            </a:r>
            <a:r>
              <a:rPr lang="en-US" dirty="0" smtClean="0"/>
              <a:t>, </a:t>
            </a:r>
            <a:r>
              <a:rPr lang="en-US" dirty="0" err="1" smtClean="0"/>
              <a:t>ako</a:t>
            </a:r>
            <a:r>
              <a:rPr lang="sr-Latn-CS" dirty="0" smtClean="0"/>
              <a:t> </a:t>
            </a:r>
            <a:r>
              <a:rPr lang="pl-PL" dirty="0" smtClean="0"/>
              <a:t>padne na tom testu sa datim uzorkom dužice, </a:t>
            </a:r>
            <a:r>
              <a:rPr lang="en-US" dirty="0" err="1" smtClean="0"/>
              <a:t>našli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podudaranje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Poređenje uzoraka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poređenje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podudaranje</a:t>
            </a:r>
            <a:r>
              <a:rPr lang="en-US" dirty="0" smtClean="0"/>
              <a:t> </a:t>
            </a:r>
            <a:r>
              <a:rPr lang="en-US" dirty="0" err="1" smtClean="0"/>
              <a:t>uzoraka</a:t>
            </a:r>
            <a:r>
              <a:rPr lang="en-US" dirty="0" smtClean="0"/>
              <a:t>, </a:t>
            </a:r>
            <a:r>
              <a:rPr lang="en-US" dirty="0" err="1" smtClean="0"/>
              <a:t>Hammingova</a:t>
            </a:r>
            <a:r>
              <a:rPr lang="en-US" dirty="0" smtClean="0"/>
              <a:t> </a:t>
            </a:r>
            <a:r>
              <a:rPr lang="en-US" dirty="0" err="1" smtClean="0"/>
              <a:t>distanca</a:t>
            </a:r>
            <a:r>
              <a:rPr lang="en-US" dirty="0" smtClean="0"/>
              <a:t> je </a:t>
            </a:r>
            <a:r>
              <a:rPr lang="en-US" dirty="0" err="1" smtClean="0"/>
              <a:t>izabrana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metrika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prepoznavanje</a:t>
            </a:r>
            <a:r>
              <a:rPr lang="sr-Latn-CS" dirty="0" smtClean="0"/>
              <a:t>.</a:t>
            </a:r>
          </a:p>
          <a:p>
            <a:r>
              <a:rPr lang="en-US" dirty="0" err="1" smtClean="0"/>
              <a:t>Ovaj</a:t>
            </a:r>
            <a:r>
              <a:rPr lang="en-US" dirty="0" smtClean="0"/>
              <a:t> </a:t>
            </a:r>
            <a:r>
              <a:rPr lang="en-US" dirty="0" err="1" smtClean="0"/>
              <a:t>algoritam</a:t>
            </a:r>
            <a:r>
              <a:rPr lang="en-US" dirty="0" smtClean="0"/>
              <a:t> </a:t>
            </a:r>
            <a:r>
              <a:rPr lang="en-US" dirty="0" err="1" smtClean="0"/>
              <a:t>uključuje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upotrebu</a:t>
            </a:r>
            <a:r>
              <a:rPr lang="en-US" dirty="0" smtClean="0"/>
              <a:t> </a:t>
            </a:r>
            <a:r>
              <a:rPr lang="en-US" dirty="0" err="1" smtClean="0"/>
              <a:t>maski</a:t>
            </a:r>
            <a:r>
              <a:rPr lang="en-US" dirty="0" smtClean="0"/>
              <a:t>,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jedino</a:t>
            </a:r>
            <a:r>
              <a:rPr lang="en-US" dirty="0" smtClean="0"/>
              <a:t> </a:t>
            </a:r>
            <a:r>
              <a:rPr lang="en-US" dirty="0" err="1" smtClean="0"/>
              <a:t>značajni</a:t>
            </a:r>
            <a:r>
              <a:rPr lang="en-US" dirty="0" smtClean="0"/>
              <a:t> </a:t>
            </a:r>
            <a:r>
              <a:rPr lang="en-US" dirty="0" err="1" smtClean="0"/>
              <a:t>bitovi</a:t>
            </a:r>
            <a:r>
              <a:rPr lang="en-US" dirty="0" smtClean="0"/>
              <a:t> </a:t>
            </a:r>
            <a:r>
              <a:rPr lang="en-US" dirty="0" err="1" smtClean="0"/>
              <a:t>koriste</a:t>
            </a:r>
            <a:r>
              <a:rPr lang="en-US" dirty="0" smtClean="0"/>
              <a:t> u </a:t>
            </a:r>
            <a:r>
              <a:rPr lang="en-US" dirty="0" err="1" smtClean="0"/>
              <a:t>izračunavanju</a:t>
            </a:r>
            <a:r>
              <a:rPr lang="en-US" dirty="0" smtClean="0"/>
              <a:t> </a:t>
            </a:r>
            <a:r>
              <a:rPr lang="en-US" dirty="0" err="1" smtClean="0"/>
              <a:t>Hammingove</a:t>
            </a:r>
            <a:r>
              <a:rPr lang="en-US" dirty="0" smtClean="0"/>
              <a:t> distance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uzorka</a:t>
            </a:r>
            <a:r>
              <a:rPr lang="en-US" dirty="0" smtClean="0"/>
              <a:t> </a:t>
            </a:r>
            <a:r>
              <a:rPr lang="en-US" dirty="0" err="1" smtClean="0"/>
              <a:t>dužice</a:t>
            </a:r>
            <a:r>
              <a:rPr lang="en-US" dirty="0" smtClean="0"/>
              <a:t> </a:t>
            </a:r>
            <a:r>
              <a:rPr lang="en-US" dirty="0" err="1" smtClean="0"/>
              <a:t>dok</a:t>
            </a:r>
            <a:r>
              <a:rPr lang="en-US" dirty="0" smtClean="0"/>
              <a:t> se </a:t>
            </a:r>
            <a:r>
              <a:rPr lang="en-US" dirty="0" err="1" smtClean="0"/>
              <a:t>ostali</a:t>
            </a:r>
            <a:r>
              <a:rPr lang="en-US" dirty="0" smtClean="0"/>
              <a:t> </a:t>
            </a:r>
            <a:r>
              <a:rPr lang="en-US" dirty="0" err="1" smtClean="0"/>
              <a:t>bitovi</a:t>
            </a:r>
            <a:r>
              <a:rPr lang="en-US" dirty="0" smtClean="0"/>
              <a:t> </a:t>
            </a:r>
            <a:r>
              <a:rPr lang="en-US" dirty="0" err="1" smtClean="0"/>
              <a:t>odbacuju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primjer</a:t>
            </a:r>
            <a:r>
              <a:rPr lang="en-US" dirty="0" smtClean="0"/>
              <a:t> </a:t>
            </a:r>
            <a:r>
              <a:rPr lang="en-US" dirty="0" err="1" smtClean="0"/>
              <a:t>bitovi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pripradaju</a:t>
            </a:r>
            <a:r>
              <a:rPr lang="en-US" dirty="0" smtClean="0"/>
              <a:t> </a:t>
            </a:r>
            <a:r>
              <a:rPr lang="en-US" dirty="0" err="1" smtClean="0"/>
              <a:t>kapcima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trepavicama</a:t>
            </a:r>
            <a:r>
              <a:rPr lang="en-US" dirty="0" smtClean="0"/>
              <a:t>).</a:t>
            </a:r>
            <a:endParaRPr lang="sr-Latn-CS" dirty="0" smtClean="0"/>
          </a:p>
          <a:p>
            <a:r>
              <a:rPr lang="en-US" dirty="0" smtClean="0"/>
              <a:t>Na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, </a:t>
            </a:r>
            <a:r>
              <a:rPr lang="en-US" dirty="0" err="1" smtClean="0"/>
              <a:t>Hammingova</a:t>
            </a:r>
            <a:r>
              <a:rPr lang="en-US" dirty="0" smtClean="0"/>
              <a:t> </a:t>
            </a:r>
            <a:r>
              <a:rPr lang="en-US" dirty="0" err="1" smtClean="0"/>
              <a:t>distanca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izračunata</a:t>
            </a:r>
            <a:r>
              <a:rPr lang="en-US" dirty="0" smtClean="0"/>
              <a:t> </a:t>
            </a:r>
            <a:r>
              <a:rPr lang="en-US" dirty="0" err="1" smtClean="0"/>
              <a:t>koristeći</a:t>
            </a:r>
            <a:r>
              <a:rPr lang="en-US" dirty="0" smtClean="0"/>
              <a:t> </a:t>
            </a:r>
            <a:r>
              <a:rPr lang="en-US" dirty="0" err="1" smtClean="0"/>
              <a:t>jedino</a:t>
            </a:r>
            <a:r>
              <a:rPr lang="en-US" dirty="0" smtClean="0"/>
              <a:t> bite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stvarno</a:t>
            </a:r>
            <a:r>
              <a:rPr lang="en-US" dirty="0" smtClean="0"/>
              <a:t> </a:t>
            </a:r>
            <a:r>
              <a:rPr lang="en-US" dirty="0" err="1" smtClean="0"/>
              <a:t>pripadaju</a:t>
            </a:r>
            <a:r>
              <a:rPr lang="en-US" dirty="0" smtClean="0"/>
              <a:t> </a:t>
            </a:r>
            <a:r>
              <a:rPr lang="en-US" dirty="0" err="1" smtClean="0"/>
              <a:t>regiji</a:t>
            </a:r>
            <a:r>
              <a:rPr lang="en-US" dirty="0" smtClean="0"/>
              <a:t> </a:t>
            </a:r>
            <a:r>
              <a:rPr lang="en-US" dirty="0" err="1" smtClean="0"/>
              <a:t>dužice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Poređenje uzoraka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Formula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kojoj</a:t>
            </a:r>
            <a:r>
              <a:rPr lang="en-US" dirty="0" smtClean="0"/>
              <a:t> se </a:t>
            </a:r>
            <a:r>
              <a:rPr lang="en-US" dirty="0" err="1" smtClean="0"/>
              <a:t>računa</a:t>
            </a:r>
            <a:r>
              <a:rPr lang="en-US" dirty="0" smtClean="0"/>
              <a:t> </a:t>
            </a:r>
            <a:r>
              <a:rPr lang="en-US" dirty="0" err="1" smtClean="0"/>
              <a:t>Hammingova</a:t>
            </a:r>
            <a:r>
              <a:rPr lang="en-US" dirty="0" smtClean="0"/>
              <a:t> </a:t>
            </a:r>
            <a:r>
              <a:rPr lang="en-US" dirty="0" err="1" smtClean="0"/>
              <a:t>distanca</a:t>
            </a:r>
            <a:r>
              <a:rPr lang="en-US" dirty="0" smtClean="0"/>
              <a:t> je data </a:t>
            </a:r>
            <a:r>
              <a:rPr lang="en-US" dirty="0" err="1" smtClean="0"/>
              <a:t>sa</a:t>
            </a:r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en-US" dirty="0" err="1" smtClean="0"/>
              <a:t>gdje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sr-Latn-CS" i="1" dirty="0" smtClean="0"/>
              <a:t>M</a:t>
            </a:r>
            <a:r>
              <a:rPr lang="sr-Latn-CS" dirty="0" smtClean="0"/>
              <a:t> i </a:t>
            </a:r>
            <a:r>
              <a:rPr lang="sr-Latn-CS" i="1" dirty="0" smtClean="0"/>
              <a:t>N</a:t>
            </a:r>
            <a:r>
              <a:rPr lang="sr-Latn-CS" dirty="0" smtClean="0"/>
              <a:t> su odgovarajuće maske za potpise </a:t>
            </a:r>
            <a:r>
              <a:rPr lang="sr-Latn-CS" i="1" dirty="0" smtClean="0"/>
              <a:t>A</a:t>
            </a:r>
            <a:r>
              <a:rPr lang="sr-Latn-CS" dirty="0" smtClean="0"/>
              <a:t> i </a:t>
            </a:r>
            <a:r>
              <a:rPr lang="sr-Latn-CS" i="1" dirty="0" smtClean="0"/>
              <a:t>B</a:t>
            </a:r>
            <a:r>
              <a:rPr lang="sr-Latn-CS" dirty="0" smtClean="0"/>
              <a:t>, a </a:t>
            </a:r>
            <a:r>
              <a:rPr lang="sr-Latn-CS" i="1" dirty="0" smtClean="0"/>
              <a:t>N</a:t>
            </a:r>
            <a:r>
              <a:rPr lang="sr-Latn-CS" dirty="0" smtClean="0"/>
              <a:t> je broj bita u svakom potpisu. 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bita</a:t>
            </a:r>
            <a:r>
              <a:rPr lang="en-US" dirty="0" smtClean="0"/>
              <a:t> u </a:t>
            </a:r>
            <a:r>
              <a:rPr lang="en-US" dirty="0" err="1" smtClean="0"/>
              <a:t>maskama</a:t>
            </a:r>
            <a:r>
              <a:rPr lang="en-US" dirty="0" smtClean="0"/>
              <a:t>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vrijednost</a:t>
            </a:r>
            <a:r>
              <a:rPr lang="en-US" dirty="0" smtClean="0"/>
              <a:t> 1 u </a:t>
            </a:r>
            <a:r>
              <a:rPr lang="en-US" dirty="0" err="1" smtClean="0"/>
              <a:t>obje</a:t>
            </a:r>
            <a:r>
              <a:rPr lang="en-US" dirty="0" smtClean="0"/>
              <a:t> </a:t>
            </a:r>
            <a:r>
              <a:rPr lang="en-US" dirty="0" err="1" smtClean="0"/>
              <a:t>maske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50625" t="46094" r="27500" b="49218"/>
          <a:stretch>
            <a:fillRect/>
          </a:stretch>
        </p:blipFill>
        <p:spPr bwMode="auto">
          <a:xfrm>
            <a:off x="1752600" y="2743200"/>
            <a:ext cx="48006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Uvod</a:t>
            </a:r>
            <a:r>
              <a:rPr lang="en-US" b="1" dirty="0" smtClean="0"/>
              <a:t> u </a:t>
            </a:r>
            <a:r>
              <a:rPr lang="en-US" b="1" dirty="0" err="1" smtClean="0"/>
              <a:t>biometrijsko</a:t>
            </a:r>
            <a:r>
              <a:rPr lang="en-US" b="1" dirty="0" smtClean="0"/>
              <a:t> </a:t>
            </a:r>
            <a:r>
              <a:rPr lang="en-US" b="1" dirty="0" err="1" smtClean="0"/>
              <a:t>prepoznavanje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Pitanje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mogućih</a:t>
            </a:r>
            <a:r>
              <a:rPr lang="en-US" dirty="0" smtClean="0"/>
              <a:t> </a:t>
            </a:r>
            <a:r>
              <a:rPr lang="en-US" dirty="0" err="1" smtClean="0"/>
              <a:t>aspekata</a:t>
            </a:r>
            <a:r>
              <a:rPr lang="en-US" dirty="0" smtClean="0"/>
              <a:t> </a:t>
            </a:r>
            <a:r>
              <a:rPr lang="en-US" dirty="0" err="1" smtClean="0"/>
              <a:t>razlikovanja</a:t>
            </a:r>
            <a:r>
              <a:rPr lang="en-US" dirty="0" smtClean="0"/>
              <a:t>, </a:t>
            </a:r>
            <a:r>
              <a:rPr lang="en-US" dirty="0" err="1" smtClean="0"/>
              <a:t>prepoznavanja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identifikacije</a:t>
            </a:r>
            <a:r>
              <a:rPr lang="en-US" dirty="0" smtClean="0"/>
              <a:t> </a:t>
            </a:r>
            <a:r>
              <a:rPr lang="en-US" dirty="0" err="1" smtClean="0"/>
              <a:t>javlja</a:t>
            </a:r>
            <a:r>
              <a:rPr lang="en-US" dirty="0" smtClean="0"/>
              <a:t> se </a:t>
            </a:r>
            <a:r>
              <a:rPr lang="en-US" dirty="0" err="1" smtClean="0"/>
              <a:t>još</a:t>
            </a:r>
            <a:r>
              <a:rPr lang="en-US" dirty="0" smtClean="0"/>
              <a:t> u </a:t>
            </a:r>
            <a:r>
              <a:rPr lang="en-US" dirty="0" err="1" smtClean="0"/>
              <a:t>dalekoj</a:t>
            </a:r>
            <a:r>
              <a:rPr lang="en-US" dirty="0" smtClean="0"/>
              <a:t> </a:t>
            </a:r>
            <a:r>
              <a:rPr lang="en-US" dirty="0" err="1" smtClean="0"/>
              <a:t>istoriji</a:t>
            </a:r>
            <a:r>
              <a:rPr lang="sr-Latn-CS" dirty="0" smtClean="0"/>
              <a:t>.</a:t>
            </a:r>
            <a:endParaRPr lang="sr-Latn-CS" b="1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novom</a:t>
            </a:r>
            <a:r>
              <a:rPr lang="en-US" dirty="0" smtClean="0"/>
              <a:t> </a:t>
            </a:r>
            <a:r>
              <a:rPr lang="en-US" dirty="0" err="1" smtClean="0"/>
              <a:t>vijeku</a:t>
            </a:r>
            <a:r>
              <a:rPr lang="en-US" dirty="0" smtClean="0"/>
              <a:t>, a </a:t>
            </a:r>
            <a:r>
              <a:rPr lang="en-US" dirty="0" err="1" smtClean="0"/>
              <a:t>posebno</a:t>
            </a:r>
            <a:r>
              <a:rPr lang="en-US" dirty="0" smtClean="0"/>
              <a:t> </a:t>
            </a:r>
            <a:r>
              <a:rPr lang="en-US" dirty="0" err="1" smtClean="0"/>
              <a:t>razvojem</a:t>
            </a:r>
            <a:r>
              <a:rPr lang="en-US" dirty="0" smtClean="0"/>
              <a:t> </a:t>
            </a:r>
            <a:r>
              <a:rPr lang="en-US" dirty="0" err="1" smtClean="0"/>
              <a:t>humanističkih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prirodnih</a:t>
            </a:r>
            <a:r>
              <a:rPr lang="en-US" dirty="0" smtClean="0"/>
              <a:t> </a:t>
            </a:r>
            <a:r>
              <a:rPr lang="en-US" dirty="0" err="1" smtClean="0"/>
              <a:t>nauka</a:t>
            </a:r>
            <a:r>
              <a:rPr lang="en-US" dirty="0" smtClean="0"/>
              <a:t> </a:t>
            </a:r>
            <a:r>
              <a:rPr lang="en-US" dirty="0" err="1" smtClean="0"/>
              <a:t>došlo</a:t>
            </a:r>
            <a:r>
              <a:rPr lang="en-US" dirty="0" smtClean="0"/>
              <a:t> je do </a:t>
            </a:r>
            <a:r>
              <a:rPr lang="en-US" dirty="0" err="1" smtClean="0"/>
              <a:t>procvata</a:t>
            </a:r>
            <a:r>
              <a:rPr lang="en-US" dirty="0" smtClean="0"/>
              <a:t> </a:t>
            </a:r>
            <a:r>
              <a:rPr lang="en-US" dirty="0" err="1" smtClean="0"/>
              <a:t>brojnih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trebale</a:t>
            </a:r>
            <a:r>
              <a:rPr lang="en-US" dirty="0" smtClean="0"/>
              <a:t> </a:t>
            </a:r>
            <a:r>
              <a:rPr lang="en-US" dirty="0" err="1" smtClean="0"/>
              <a:t>pridonijeti</a:t>
            </a:r>
            <a:r>
              <a:rPr lang="en-US" dirty="0" smtClean="0"/>
              <a:t> </a:t>
            </a:r>
            <a:r>
              <a:rPr lang="en-US" dirty="0" err="1" smtClean="0"/>
              <a:t>identifikaciji</a:t>
            </a:r>
            <a:r>
              <a:rPr lang="en-US" dirty="0" smtClean="0"/>
              <a:t>, </a:t>
            </a:r>
            <a:r>
              <a:rPr lang="en-US" dirty="0" err="1" smtClean="0"/>
              <a:t>prepoznavanju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razlikovanju</a:t>
            </a:r>
            <a:r>
              <a:rPr lang="en-US" dirty="0" smtClean="0"/>
              <a:t> </a:t>
            </a:r>
            <a:r>
              <a:rPr lang="en-US" dirty="0" err="1" smtClean="0"/>
              <a:t>određenih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r>
              <a:rPr lang="en-US" dirty="0" smtClean="0"/>
              <a:t>. </a:t>
            </a:r>
            <a:endParaRPr lang="sr-Latn-CS" dirty="0" smtClean="0"/>
          </a:p>
          <a:p>
            <a:r>
              <a:rPr lang="en-US" dirty="0" err="1" smtClean="0"/>
              <a:t>Neke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klasičnih</a:t>
            </a:r>
            <a:r>
              <a:rPr lang="en-US" dirty="0" smtClean="0"/>
              <a:t> </a:t>
            </a:r>
            <a:r>
              <a:rPr lang="en-US" dirty="0" err="1" smtClean="0"/>
              <a:t>identifikacijskih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r>
              <a:rPr lang="en-US" dirty="0" smtClean="0"/>
              <a:t>,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opštim</a:t>
            </a:r>
            <a:r>
              <a:rPr lang="en-US" dirty="0" smtClean="0"/>
              <a:t> </a:t>
            </a:r>
            <a:r>
              <a:rPr lang="en-US" dirty="0" err="1" smtClean="0"/>
              <a:t>karakteristikama</a:t>
            </a:r>
            <a:r>
              <a:rPr lang="en-US" dirty="0" smtClean="0"/>
              <a:t> </a:t>
            </a:r>
            <a:r>
              <a:rPr lang="en-US" dirty="0" err="1" smtClean="0"/>
              <a:t>biometrijske</a:t>
            </a:r>
            <a:r>
              <a:rPr lang="en-US" dirty="0" smtClean="0"/>
              <a:t>, </a:t>
            </a:r>
            <a:r>
              <a:rPr lang="en-US" dirty="0" err="1" smtClean="0"/>
              <a:t>dobivaju</a:t>
            </a:r>
            <a:r>
              <a:rPr lang="en-US" dirty="0" smtClean="0"/>
              <a:t> </a:t>
            </a:r>
            <a:r>
              <a:rPr lang="en-US" dirty="0" err="1" smtClean="0"/>
              <a:t>potpuno</a:t>
            </a:r>
            <a:r>
              <a:rPr lang="en-US" dirty="0" smtClean="0"/>
              <a:t> novo </a:t>
            </a:r>
            <a:r>
              <a:rPr lang="en-US" dirty="0" err="1" smtClean="0"/>
              <a:t>značenje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kvalitetu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doživljavaju</a:t>
            </a:r>
            <a:r>
              <a:rPr lang="en-US" dirty="0" smtClean="0"/>
              <a:t> </a:t>
            </a:r>
            <a:r>
              <a:rPr lang="en-US" dirty="0" err="1" smtClean="0"/>
              <a:t>svoj</a:t>
            </a:r>
            <a:r>
              <a:rPr lang="en-US" dirty="0" smtClean="0"/>
              <a:t> </a:t>
            </a:r>
            <a:r>
              <a:rPr lang="en-US" i="1" dirty="0" smtClean="0"/>
              <a:t>remake </a:t>
            </a:r>
            <a:r>
              <a:rPr lang="en-US" dirty="0" smtClean="0"/>
              <a:t>u </a:t>
            </a:r>
            <a:r>
              <a:rPr lang="en-US" dirty="0" err="1" smtClean="0"/>
              <a:t>informatičko-digitalnom</a:t>
            </a:r>
            <a:r>
              <a:rPr lang="en-US" dirty="0" smtClean="0"/>
              <a:t> </a:t>
            </a:r>
            <a:r>
              <a:rPr lang="en-US" dirty="0" err="1" smtClean="0"/>
              <a:t>okruženju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Statistička evaluacija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752"/>
          </a:xfrm>
        </p:spPr>
        <p:txBody>
          <a:bodyPr/>
          <a:lstStyle/>
          <a:p>
            <a:r>
              <a:rPr lang="en-US" sz="2000" dirty="0" err="1" smtClean="0"/>
              <a:t>Poređenje</a:t>
            </a:r>
            <a:r>
              <a:rPr lang="en-US" sz="2000" dirty="0" smtClean="0"/>
              <a:t> </a:t>
            </a:r>
            <a:r>
              <a:rPr lang="en-US" sz="2000" dirty="0" err="1" smtClean="0"/>
              <a:t>različitih</a:t>
            </a:r>
            <a:r>
              <a:rPr lang="en-US" sz="2000" dirty="0" smtClean="0"/>
              <a:t> </a:t>
            </a:r>
            <a:r>
              <a:rPr lang="en-US" sz="2000" dirty="0" err="1" smtClean="0"/>
              <a:t>slika</a:t>
            </a:r>
            <a:r>
              <a:rPr lang="en-US" sz="2000" dirty="0" smtClean="0"/>
              <a:t> </a:t>
            </a:r>
            <a:r>
              <a:rPr lang="en-US" sz="2000" dirty="0" err="1" smtClean="0"/>
              <a:t>istog</a:t>
            </a:r>
            <a:r>
              <a:rPr lang="en-US" sz="2000" dirty="0" smtClean="0"/>
              <a:t> </a:t>
            </a:r>
            <a:r>
              <a:rPr lang="en-US" sz="2000" dirty="0" err="1" smtClean="0"/>
              <a:t>oka</a:t>
            </a:r>
            <a:r>
              <a:rPr lang="sr-Latn-CS" sz="2000" dirty="0" smtClean="0"/>
              <a:t> bez narušavanja kapcima ili trepavicama</a:t>
            </a:r>
          </a:p>
          <a:p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 l="33125" t="38281" r="17500" b="32813"/>
          <a:stretch>
            <a:fillRect/>
          </a:stretch>
        </p:blipFill>
        <p:spPr bwMode="auto">
          <a:xfrm>
            <a:off x="304800" y="2286000"/>
            <a:ext cx="488091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 l="32500" t="42188" r="15625" b="26562"/>
          <a:stretch>
            <a:fillRect/>
          </a:stretch>
        </p:blipFill>
        <p:spPr bwMode="auto">
          <a:xfrm>
            <a:off x="3750948" y="4366353"/>
            <a:ext cx="5012052" cy="241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Statistička evaluacija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Poređenje</a:t>
            </a:r>
            <a:r>
              <a:rPr lang="en-US" sz="2000" dirty="0" smtClean="0"/>
              <a:t> </a:t>
            </a:r>
            <a:r>
              <a:rPr lang="en-US" sz="2000" dirty="0" err="1" smtClean="0"/>
              <a:t>različitih</a:t>
            </a:r>
            <a:r>
              <a:rPr lang="en-US" sz="2000" dirty="0" smtClean="0"/>
              <a:t> </a:t>
            </a:r>
            <a:r>
              <a:rPr lang="en-US" sz="2000" dirty="0" err="1" smtClean="0"/>
              <a:t>slika</a:t>
            </a:r>
            <a:r>
              <a:rPr lang="en-US" sz="2000" dirty="0" smtClean="0"/>
              <a:t> </a:t>
            </a:r>
            <a:r>
              <a:rPr lang="en-US" sz="2000" dirty="0" err="1" smtClean="0"/>
              <a:t>istog</a:t>
            </a:r>
            <a:r>
              <a:rPr lang="en-US" sz="2000" dirty="0" smtClean="0"/>
              <a:t> </a:t>
            </a:r>
            <a:r>
              <a:rPr lang="en-US" sz="2000" dirty="0" err="1" smtClean="0"/>
              <a:t>oka</a:t>
            </a:r>
            <a:r>
              <a:rPr lang="sr-Latn-CS" sz="2000" dirty="0" smtClean="0"/>
              <a:t> sa narušavanjem kapcima ili trepavicama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l="33125" t="34375" r="16875" b="36719"/>
          <a:stretch>
            <a:fillRect/>
          </a:stretch>
        </p:blipFill>
        <p:spPr bwMode="auto">
          <a:xfrm>
            <a:off x="267730" y="2209800"/>
            <a:ext cx="4990070" cy="230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 l="32500" t="36719" r="16250" b="32031"/>
          <a:stretch>
            <a:fillRect/>
          </a:stretch>
        </p:blipFill>
        <p:spPr bwMode="auto">
          <a:xfrm>
            <a:off x="3886200" y="4343400"/>
            <a:ext cx="484251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Statistička evaluacija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err="1" smtClean="0"/>
              <a:t>Poređenje</a:t>
            </a:r>
            <a:r>
              <a:rPr lang="en-US" sz="2000" dirty="0" smtClean="0"/>
              <a:t> </a:t>
            </a:r>
            <a:r>
              <a:rPr lang="en-US" sz="2000" dirty="0" err="1" smtClean="0"/>
              <a:t>slika</a:t>
            </a:r>
            <a:r>
              <a:rPr lang="en-US" sz="2000" dirty="0" smtClean="0"/>
              <a:t> </a:t>
            </a:r>
            <a:r>
              <a:rPr lang="sr-Latn-CS" sz="2000" dirty="0" smtClean="0"/>
              <a:t>različitih očiju</a:t>
            </a:r>
          </a:p>
          <a:p>
            <a:endParaRPr lang="en-US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 l="33125" t="29688" r="14375" b="42152"/>
          <a:stretch>
            <a:fillRect/>
          </a:stretch>
        </p:blipFill>
        <p:spPr bwMode="auto">
          <a:xfrm>
            <a:off x="533400" y="1981200"/>
            <a:ext cx="514962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 l="31875" t="47656" r="12500" b="22491"/>
          <a:stretch>
            <a:fillRect/>
          </a:stretch>
        </p:blipFill>
        <p:spPr bwMode="auto">
          <a:xfrm>
            <a:off x="3352800" y="4317714"/>
            <a:ext cx="5384155" cy="231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Zaključak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Jedan</a:t>
            </a:r>
            <a:r>
              <a:rPr lang="en-US" sz="2000" dirty="0" smtClean="0"/>
              <a:t> </a:t>
            </a:r>
            <a:r>
              <a:rPr lang="en-US" sz="2000" dirty="0" err="1" smtClean="0"/>
              <a:t>poznati</a:t>
            </a:r>
            <a:r>
              <a:rPr lang="en-US" sz="2000" dirty="0" smtClean="0"/>
              <a:t> </a:t>
            </a:r>
            <a:r>
              <a:rPr lang="en-US" sz="2000" dirty="0" err="1" smtClean="0"/>
              <a:t>primjer</a:t>
            </a:r>
            <a:r>
              <a:rPr lang="en-US" sz="2000" dirty="0" smtClean="0"/>
              <a:t> </a:t>
            </a:r>
            <a:r>
              <a:rPr lang="en-US" sz="2000" dirty="0" err="1" smtClean="0"/>
              <a:t>prepoznavanja</a:t>
            </a:r>
            <a:r>
              <a:rPr lang="en-US" sz="2000" dirty="0" smtClean="0"/>
              <a:t> </a:t>
            </a:r>
            <a:r>
              <a:rPr lang="en-US" sz="2000" dirty="0" err="1" smtClean="0"/>
              <a:t>osobe</a:t>
            </a:r>
            <a:r>
              <a:rPr lang="en-US" sz="2000" dirty="0" smtClean="0"/>
              <a:t>  </a:t>
            </a:r>
            <a:r>
              <a:rPr lang="en-US" sz="2000" dirty="0" err="1" smtClean="0"/>
              <a:t>pomoću</a:t>
            </a:r>
            <a:r>
              <a:rPr lang="en-US" sz="2000" dirty="0" smtClean="0"/>
              <a:t> </a:t>
            </a:r>
            <a:r>
              <a:rPr lang="en-US" sz="2000" dirty="0" err="1" smtClean="0"/>
              <a:t>njene</a:t>
            </a:r>
            <a:r>
              <a:rPr lang="en-US" sz="2000" dirty="0" smtClean="0"/>
              <a:t> </a:t>
            </a:r>
            <a:r>
              <a:rPr lang="en-US" sz="2000" dirty="0" err="1" smtClean="0"/>
              <a:t>dužice</a:t>
            </a:r>
            <a:r>
              <a:rPr lang="en-US" sz="2000" dirty="0" smtClean="0"/>
              <a:t> je </a:t>
            </a:r>
            <a:r>
              <a:rPr lang="en-US" sz="2000" dirty="0" err="1" smtClean="0"/>
              <a:t>fotografija</a:t>
            </a:r>
            <a:r>
              <a:rPr lang="en-US" sz="2000" dirty="0" smtClean="0"/>
              <a:t> National Geographic-</a:t>
            </a:r>
            <a:r>
              <a:rPr lang="en-US" sz="2000" dirty="0" err="1" smtClean="0"/>
              <a:t>ovog</a:t>
            </a:r>
            <a:r>
              <a:rPr lang="en-US" sz="2000" dirty="0" smtClean="0"/>
              <a:t> </a:t>
            </a:r>
            <a:r>
              <a:rPr lang="en-US" sz="2000" dirty="0" err="1" smtClean="0"/>
              <a:t>fotografa</a:t>
            </a:r>
            <a:r>
              <a:rPr lang="en-US" sz="2000" dirty="0" smtClean="0"/>
              <a:t> </a:t>
            </a:r>
            <a:r>
              <a:rPr lang="en-US" sz="2000" dirty="0" err="1" smtClean="0"/>
              <a:t>Stevea</a:t>
            </a:r>
            <a:r>
              <a:rPr lang="en-US" sz="2000" dirty="0" smtClean="0"/>
              <a:t> McCurry-a, “Afghan girl ”.</a:t>
            </a:r>
          </a:p>
          <a:p>
            <a:endParaRPr 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667000"/>
            <a:ext cx="428695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Zaključak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Prepo</a:t>
            </a:r>
            <a:r>
              <a:rPr lang="sr-Latn-CS" dirty="0" smtClean="0"/>
              <a:t>z</a:t>
            </a:r>
            <a:r>
              <a:rPr lang="en-US" dirty="0" err="1" smtClean="0"/>
              <a:t>navanje</a:t>
            </a:r>
            <a:r>
              <a:rPr lang="en-US" dirty="0" smtClean="0"/>
              <a:t> </a:t>
            </a:r>
            <a:r>
              <a:rPr lang="en-US" dirty="0" err="1" smtClean="0"/>
              <a:t>osobe</a:t>
            </a:r>
            <a:r>
              <a:rPr lang="en-US" dirty="0" smtClean="0"/>
              <a:t> </a:t>
            </a:r>
            <a:r>
              <a:rPr lang="en-US" dirty="0" err="1" smtClean="0"/>
              <a:t>skeniranjem</a:t>
            </a:r>
            <a:r>
              <a:rPr lang="en-US" dirty="0" smtClean="0"/>
              <a:t> </a:t>
            </a:r>
            <a:r>
              <a:rPr lang="en-US" dirty="0" err="1" smtClean="0"/>
              <a:t>dužice</a:t>
            </a:r>
            <a:r>
              <a:rPr lang="en-US" dirty="0" smtClean="0"/>
              <a:t> </a:t>
            </a:r>
            <a:r>
              <a:rPr lang="en-US" dirty="0" err="1" smtClean="0"/>
              <a:t>oka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prednosti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nedostatke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je u </a:t>
            </a:r>
            <a:r>
              <a:rPr lang="en-US" dirty="0" err="1" smtClean="0"/>
              <a:t>svakom</a:t>
            </a:r>
            <a:r>
              <a:rPr lang="en-US" dirty="0" smtClean="0"/>
              <a:t> </a:t>
            </a:r>
            <a:r>
              <a:rPr lang="en-US" dirty="0" err="1" smtClean="0"/>
              <a:t>slučaju</a:t>
            </a:r>
            <a:r>
              <a:rPr lang="en-US" dirty="0" smtClean="0"/>
              <a:t> </a:t>
            </a:r>
            <a:r>
              <a:rPr lang="en-US" dirty="0" err="1" smtClean="0"/>
              <a:t>jedna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najsigurnijih</a:t>
            </a:r>
            <a:r>
              <a:rPr lang="en-US" dirty="0" smtClean="0"/>
              <a:t> </a:t>
            </a:r>
            <a:r>
              <a:rPr lang="en-US" dirty="0" err="1" smtClean="0"/>
              <a:t>biometrijskih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r>
              <a:rPr lang="en-US" dirty="0" smtClean="0"/>
              <a:t>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5000" t="52344" r="11875" b="31250"/>
          <a:stretch>
            <a:fillRect/>
          </a:stretch>
        </p:blipFill>
        <p:spPr bwMode="auto">
          <a:xfrm>
            <a:off x="609600" y="3429000"/>
            <a:ext cx="771071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971800"/>
            <a:ext cx="3581400" cy="609600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pa</a:t>
            </a:r>
            <a:r>
              <a:rPr lang="sr-Latn-CS" dirty="0" smtClean="0"/>
              <a:t>žnji!</a:t>
            </a:r>
            <a:endParaRPr lang="en-US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3733800" cy="5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Uvod</a:t>
            </a:r>
            <a:r>
              <a:rPr lang="en-US" dirty="0" smtClean="0"/>
              <a:t> u </a:t>
            </a:r>
            <a:r>
              <a:rPr lang="en-US" dirty="0" err="1" smtClean="0"/>
              <a:t>biometrijsko</a:t>
            </a:r>
            <a:r>
              <a:rPr lang="en-US" dirty="0" smtClean="0"/>
              <a:t> </a:t>
            </a:r>
            <a:r>
              <a:rPr lang="en-US" dirty="0" err="1" smtClean="0"/>
              <a:t>prepoznavanje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Ideja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dužica</a:t>
            </a:r>
            <a:r>
              <a:rPr lang="en-US" dirty="0" smtClean="0"/>
              <a:t> </a:t>
            </a:r>
            <a:r>
              <a:rPr lang="en-US" dirty="0" err="1" smtClean="0"/>
              <a:t>oka</a:t>
            </a:r>
            <a:r>
              <a:rPr lang="en-US" dirty="0" smtClean="0"/>
              <a:t>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optički</a:t>
            </a:r>
            <a:r>
              <a:rPr lang="en-US" dirty="0" smtClean="0"/>
              <a:t> </a:t>
            </a:r>
            <a:r>
              <a:rPr lang="en-US" dirty="0" err="1" smtClean="0"/>
              <a:t>otisak</a:t>
            </a:r>
            <a:r>
              <a:rPr lang="en-US" dirty="0" smtClean="0"/>
              <a:t> </a:t>
            </a:r>
            <a:r>
              <a:rPr lang="en-US" dirty="0" err="1" smtClean="0"/>
              <a:t>prsta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identifikaciju</a:t>
            </a:r>
            <a:r>
              <a:rPr lang="en-US" dirty="0" smtClean="0"/>
              <a:t> </a:t>
            </a:r>
            <a:r>
              <a:rPr lang="en-US" dirty="0" err="1" smtClean="0"/>
              <a:t>osobe</a:t>
            </a:r>
            <a:r>
              <a:rPr lang="en-US" dirty="0" smtClean="0"/>
              <a:t> </a:t>
            </a:r>
            <a:r>
              <a:rPr lang="en-US" dirty="0" err="1" smtClean="0"/>
              <a:t>poti</a:t>
            </a:r>
            <a:r>
              <a:rPr lang="sr-Latn-CS" dirty="0" smtClean="0"/>
              <a:t>če od</a:t>
            </a:r>
            <a:r>
              <a:rPr lang="en-US" dirty="0" smtClean="0"/>
              <a:t> </a:t>
            </a:r>
            <a:r>
              <a:rPr lang="en-US" dirty="0" err="1" smtClean="0"/>
              <a:t>oftalmologa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iskustva</a:t>
            </a:r>
            <a:r>
              <a:rPr lang="en-US" dirty="0" smtClean="0"/>
              <a:t> </a:t>
            </a:r>
            <a:r>
              <a:rPr lang="en-US" dirty="0" err="1" smtClean="0"/>
              <a:t>primijetili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svaka</a:t>
            </a:r>
            <a:r>
              <a:rPr lang="en-US" dirty="0" smtClean="0"/>
              <a:t> </a:t>
            </a:r>
            <a:r>
              <a:rPr lang="en-US" dirty="0" err="1" smtClean="0"/>
              <a:t>dužica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jedinstvenu</a:t>
            </a:r>
            <a:r>
              <a:rPr lang="en-US" dirty="0" smtClean="0"/>
              <a:t> </a:t>
            </a:r>
            <a:r>
              <a:rPr lang="en-US" dirty="0" err="1" smtClean="0"/>
              <a:t>teksturu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visok</a:t>
            </a:r>
            <a:r>
              <a:rPr lang="en-US" dirty="0" smtClean="0"/>
              <a:t> </a:t>
            </a:r>
            <a:r>
              <a:rPr lang="en-US" dirty="0" err="1" smtClean="0"/>
              <a:t>nivo</a:t>
            </a:r>
            <a:r>
              <a:rPr lang="en-US" dirty="0" smtClean="0"/>
              <a:t> </a:t>
            </a:r>
            <a:r>
              <a:rPr lang="en-US" dirty="0" err="1" smtClean="0"/>
              <a:t>detalja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ostaju</a:t>
            </a:r>
            <a:r>
              <a:rPr lang="en-US" dirty="0" smtClean="0"/>
              <a:t> </a:t>
            </a:r>
            <a:r>
              <a:rPr lang="en-US" dirty="0" err="1" smtClean="0"/>
              <a:t>nepromijenjeni</a:t>
            </a:r>
            <a:r>
              <a:rPr lang="en-US" dirty="0" smtClean="0"/>
              <a:t> </a:t>
            </a:r>
            <a:r>
              <a:rPr lang="en-US" dirty="0" err="1" smtClean="0"/>
              <a:t>decenijama</a:t>
            </a:r>
            <a:r>
              <a:rPr lang="en-US" dirty="0" smtClean="0"/>
              <a:t>.</a:t>
            </a:r>
            <a:endParaRPr lang="sr-Latn-CS" dirty="0" smtClean="0"/>
          </a:p>
          <a:p>
            <a:endParaRPr lang="sr-Latn-C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Uvod</a:t>
            </a:r>
            <a:r>
              <a:rPr lang="en-US" dirty="0" smtClean="0"/>
              <a:t> u </a:t>
            </a:r>
            <a:r>
              <a:rPr lang="en-US" dirty="0" err="1" smtClean="0"/>
              <a:t>biometrijsko</a:t>
            </a:r>
            <a:r>
              <a:rPr lang="en-US" dirty="0" smtClean="0"/>
              <a:t> </a:t>
            </a:r>
            <a:r>
              <a:rPr lang="en-US" dirty="0" err="1" smtClean="0"/>
              <a:t>prepoznavanje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Vladine</a:t>
            </a:r>
            <a:r>
              <a:rPr lang="en-US" dirty="0" smtClean="0"/>
              <a:t> </a:t>
            </a:r>
            <a:r>
              <a:rPr lang="en-US" dirty="0" err="1" smtClean="0"/>
              <a:t>agencije</a:t>
            </a:r>
            <a:r>
              <a:rPr lang="en-US" dirty="0" smtClean="0"/>
              <a:t> u </a:t>
            </a:r>
            <a:r>
              <a:rPr lang="en-US" dirty="0" err="1" smtClean="0"/>
              <a:t>Sjedinjenim</a:t>
            </a:r>
            <a:r>
              <a:rPr lang="en-US" dirty="0" smtClean="0"/>
              <a:t> </a:t>
            </a:r>
            <a:r>
              <a:rPr lang="en-US" dirty="0" err="1" smtClean="0"/>
              <a:t>Američkim</a:t>
            </a:r>
            <a:r>
              <a:rPr lang="en-US" dirty="0" smtClean="0"/>
              <a:t> </a:t>
            </a:r>
            <a:r>
              <a:rPr lang="en-US" dirty="0" err="1" smtClean="0"/>
              <a:t>Državama</a:t>
            </a:r>
            <a:r>
              <a:rPr lang="en-US" dirty="0" smtClean="0"/>
              <a:t> </a:t>
            </a:r>
            <a:r>
              <a:rPr lang="en-US" dirty="0" err="1" smtClean="0"/>
              <a:t>prve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počele</a:t>
            </a:r>
            <a:r>
              <a:rPr lang="en-US" dirty="0" smtClean="0"/>
              <a:t> </a:t>
            </a:r>
            <a:r>
              <a:rPr lang="en-US" dirty="0" err="1" smtClean="0"/>
              <a:t>koristiti</a:t>
            </a:r>
            <a:r>
              <a:rPr lang="en-US" dirty="0" smtClean="0"/>
              <a:t> </a:t>
            </a:r>
            <a:r>
              <a:rPr lang="en-US" dirty="0" err="1" smtClean="0"/>
              <a:t>ovu</a:t>
            </a:r>
            <a:r>
              <a:rPr lang="sr-Latn-CS" dirty="0" smtClean="0"/>
              <a:t> </a:t>
            </a:r>
            <a:r>
              <a:rPr lang="en-US" dirty="0" err="1" smtClean="0"/>
              <a:t>tehnologiju</a:t>
            </a:r>
            <a:r>
              <a:rPr lang="en-US" dirty="0" smtClean="0"/>
              <a:t>. T</a:t>
            </a:r>
            <a:r>
              <a:rPr lang="sr-Latn-CS" dirty="0" smtClean="0"/>
              <a:t>a</a:t>
            </a:r>
            <a:r>
              <a:rPr lang="en-US" dirty="0" err="1" smtClean="0"/>
              <a:t>čnije</a:t>
            </a:r>
            <a:r>
              <a:rPr lang="en-US" dirty="0" smtClean="0"/>
              <a:t> 1994. </a:t>
            </a:r>
            <a:r>
              <a:rPr lang="en-US" dirty="0" err="1" smtClean="0"/>
              <a:t>državni</a:t>
            </a:r>
            <a:r>
              <a:rPr lang="en-US" dirty="0" smtClean="0"/>
              <a:t> </a:t>
            </a:r>
            <a:r>
              <a:rPr lang="en-US" dirty="0" err="1" smtClean="0"/>
              <a:t>zatvor</a:t>
            </a:r>
            <a:r>
              <a:rPr lang="en-US" dirty="0" smtClean="0"/>
              <a:t> </a:t>
            </a:r>
            <a:r>
              <a:rPr lang="en-US" i="1" dirty="0" smtClean="0"/>
              <a:t>Lancaster County Prison u </a:t>
            </a:r>
            <a:r>
              <a:rPr lang="en-US" i="1" dirty="0" err="1" smtClean="0"/>
              <a:t>saveznoj</a:t>
            </a:r>
            <a:r>
              <a:rPr lang="en-US" i="1" dirty="0" smtClean="0"/>
              <a:t> </a:t>
            </a:r>
            <a:r>
              <a:rPr lang="en-US" i="1" dirty="0" err="1" smtClean="0"/>
              <a:t>državi</a:t>
            </a:r>
            <a:r>
              <a:rPr lang="en-US" i="1" dirty="0" smtClean="0"/>
              <a:t> Pennsylvania</a:t>
            </a:r>
            <a:r>
              <a:rPr lang="sr-Latn-CS" i="1" dirty="0" smtClean="0"/>
              <a:t> </a:t>
            </a:r>
            <a:r>
              <a:rPr lang="en-US" dirty="0" err="1" smtClean="0"/>
              <a:t>prva</a:t>
            </a:r>
            <a:r>
              <a:rPr lang="en-US" dirty="0" smtClean="0"/>
              <a:t> je </a:t>
            </a:r>
            <a:r>
              <a:rPr lang="en-US" dirty="0" err="1" smtClean="0"/>
              <a:t>institucija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je </a:t>
            </a:r>
            <a:r>
              <a:rPr lang="en-US" dirty="0" err="1" smtClean="0"/>
              <a:t>uvela</a:t>
            </a:r>
            <a:r>
              <a:rPr lang="en-US" dirty="0" smtClean="0"/>
              <a:t> </a:t>
            </a:r>
            <a:r>
              <a:rPr lang="en-US" dirty="0" err="1" smtClean="0"/>
              <a:t>prepoznavanje</a:t>
            </a:r>
            <a:r>
              <a:rPr lang="en-US" dirty="0" smtClean="0"/>
              <a:t> </a:t>
            </a:r>
            <a:r>
              <a:rPr lang="en-US" dirty="0" err="1" smtClean="0"/>
              <a:t>zatvorenika</a:t>
            </a:r>
            <a:r>
              <a:rPr lang="en-US" dirty="0" smtClean="0"/>
              <a:t>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dužice</a:t>
            </a:r>
            <a:r>
              <a:rPr lang="en-US" dirty="0" smtClean="0"/>
              <a:t>. </a:t>
            </a:r>
            <a:endParaRPr lang="sr-Latn-CS" dirty="0" smtClean="0"/>
          </a:p>
          <a:p>
            <a:r>
              <a:rPr lang="sr-Latn-CS" dirty="0" smtClean="0"/>
              <a:t>Aerodromi </a:t>
            </a:r>
            <a:r>
              <a:rPr lang="en-US" i="1" dirty="0" smtClean="0"/>
              <a:t>Charlotte/Douglas International Airport (North Carolina)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Flughafen</a:t>
            </a:r>
            <a:r>
              <a:rPr lang="en-US" i="1" dirty="0" smtClean="0"/>
              <a:t> Frankfurt (</a:t>
            </a:r>
            <a:r>
              <a:rPr lang="en-US" i="1" dirty="0" err="1" smtClean="0"/>
              <a:t>Njemačka</a:t>
            </a:r>
            <a:r>
              <a:rPr lang="en-US" i="1" dirty="0" smtClean="0"/>
              <a:t>)</a:t>
            </a:r>
            <a:r>
              <a:rPr lang="sr-Latn-CS" i="1" dirty="0" smtClean="0"/>
              <a:t> </a:t>
            </a:r>
            <a:r>
              <a:rPr lang="en-US" dirty="0" err="1" smtClean="0"/>
              <a:t>omogućil</a:t>
            </a:r>
            <a:r>
              <a:rPr lang="sr-Latn-C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svojim</a:t>
            </a:r>
            <a:r>
              <a:rPr lang="en-US" dirty="0" smtClean="0"/>
              <a:t> </a:t>
            </a:r>
            <a:r>
              <a:rPr lang="en-US" dirty="0" err="1" smtClean="0"/>
              <a:t>čestim</a:t>
            </a:r>
            <a:r>
              <a:rPr lang="en-US" dirty="0" smtClean="0"/>
              <a:t> </a:t>
            </a:r>
            <a:r>
              <a:rPr lang="en-US" dirty="0" err="1" smtClean="0"/>
              <a:t>putnicima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ostave</a:t>
            </a:r>
            <a:r>
              <a:rPr lang="en-US" dirty="0" smtClean="0"/>
              <a:t> </a:t>
            </a:r>
            <a:r>
              <a:rPr lang="en-US" dirty="0" err="1" smtClean="0"/>
              <a:t>svoj</a:t>
            </a:r>
            <a:r>
              <a:rPr lang="en-US" dirty="0" smtClean="0"/>
              <a:t> </a:t>
            </a:r>
            <a:r>
              <a:rPr lang="en-US" dirty="0" err="1" smtClean="0"/>
              <a:t>uzorak</a:t>
            </a:r>
            <a:r>
              <a:rPr lang="en-US" dirty="0" smtClean="0"/>
              <a:t> </a:t>
            </a:r>
            <a:r>
              <a:rPr lang="en-US" dirty="0" err="1" smtClean="0"/>
              <a:t>dužice</a:t>
            </a:r>
            <a:r>
              <a:rPr lang="en-US" dirty="0" smtClean="0"/>
              <a:t> u </a:t>
            </a:r>
            <a:r>
              <a:rPr lang="en-US" dirty="0" err="1" smtClean="0"/>
              <a:t>njihovom</a:t>
            </a:r>
            <a:r>
              <a:rPr lang="en-US" dirty="0" smtClean="0"/>
              <a:t> s</a:t>
            </a:r>
            <a:r>
              <a:rPr lang="sr-Latn-CS" dirty="0" smtClean="0"/>
              <a:t>istemu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</a:t>
            </a:r>
            <a:r>
              <a:rPr lang="sr-Latn-CS" dirty="0" smtClean="0"/>
              <a:t> </a:t>
            </a:r>
            <a:r>
              <a:rPr lang="en-US" dirty="0" err="1" smtClean="0"/>
              <a:t>povećal</a:t>
            </a:r>
            <a:r>
              <a:rPr lang="sr-Latn-C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protočnost</a:t>
            </a:r>
            <a:r>
              <a:rPr lang="en-US" dirty="0" smtClean="0"/>
              <a:t> </a:t>
            </a:r>
            <a:r>
              <a:rPr lang="en-US" dirty="0" err="1" smtClean="0"/>
              <a:t>putnika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Zašto dužica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Sljedeće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en-US" dirty="0" err="1" smtClean="0"/>
              <a:t>dužice</a:t>
            </a:r>
            <a:r>
              <a:rPr lang="en-US" dirty="0" smtClean="0"/>
              <a:t> </a:t>
            </a:r>
            <a:r>
              <a:rPr lang="en-US" dirty="0" err="1" smtClean="0"/>
              <a:t>naglašavaju</a:t>
            </a:r>
            <a:r>
              <a:rPr lang="en-US" dirty="0" smtClean="0"/>
              <a:t> </a:t>
            </a:r>
            <a:r>
              <a:rPr lang="en-US" dirty="0" err="1" smtClean="0"/>
              <a:t>njenu</a:t>
            </a:r>
            <a:r>
              <a:rPr lang="en-US" dirty="0" smtClean="0"/>
              <a:t> </a:t>
            </a:r>
            <a:r>
              <a:rPr lang="en-US" dirty="0" err="1" smtClean="0"/>
              <a:t>pogodnost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korištenje</a:t>
            </a:r>
            <a:r>
              <a:rPr lang="en-US" dirty="0" smtClean="0"/>
              <a:t> u </a:t>
            </a:r>
            <a:r>
              <a:rPr lang="en-US" dirty="0" err="1" smtClean="0"/>
              <a:t>automatskoj</a:t>
            </a:r>
            <a:r>
              <a:rPr lang="en-US" dirty="0" smtClean="0"/>
              <a:t> </a:t>
            </a:r>
            <a:r>
              <a:rPr lang="en-US" dirty="0" err="1" smtClean="0"/>
              <a:t>identifikaciji</a:t>
            </a:r>
            <a:r>
              <a:rPr lang="en-US" dirty="0" smtClean="0"/>
              <a:t>:</a:t>
            </a:r>
          </a:p>
          <a:p>
            <a:pPr lvl="0"/>
            <a:endParaRPr lang="sr-Latn-CS" dirty="0" smtClean="0"/>
          </a:p>
          <a:p>
            <a:pPr lvl="0"/>
            <a:r>
              <a:rPr lang="en-US" dirty="0" err="1" smtClean="0"/>
              <a:t>Inherentna</a:t>
            </a:r>
            <a:r>
              <a:rPr lang="en-US" dirty="0" smtClean="0"/>
              <a:t> </a:t>
            </a:r>
            <a:r>
              <a:rPr lang="en-US" dirty="0" err="1" smtClean="0"/>
              <a:t>izolacija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zaštita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okoline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je </a:t>
            </a:r>
            <a:r>
              <a:rPr lang="en-US" dirty="0" err="1" smtClean="0"/>
              <a:t>interni</a:t>
            </a:r>
            <a:r>
              <a:rPr lang="en-US" dirty="0" smtClean="0"/>
              <a:t> organ </a:t>
            </a:r>
            <a:r>
              <a:rPr lang="en-US" dirty="0" err="1" smtClean="0"/>
              <a:t>oka</a:t>
            </a:r>
            <a:r>
              <a:rPr lang="en-US" dirty="0" smtClean="0"/>
              <a:t>, </a:t>
            </a:r>
            <a:r>
              <a:rPr lang="en-US" dirty="0" err="1" smtClean="0"/>
              <a:t>iza</a:t>
            </a:r>
            <a:r>
              <a:rPr lang="en-US" dirty="0" smtClean="0"/>
              <a:t> </a:t>
            </a:r>
            <a:r>
              <a:rPr lang="en-US" dirty="0" err="1" smtClean="0"/>
              <a:t>rožnjače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vodene</a:t>
            </a:r>
            <a:r>
              <a:rPr lang="en-US" dirty="0" smtClean="0"/>
              <a:t> </a:t>
            </a:r>
            <a:r>
              <a:rPr lang="en-US" dirty="0" err="1" smtClean="0"/>
              <a:t>tečnosti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Dužica</a:t>
            </a:r>
            <a:r>
              <a:rPr lang="en-US" dirty="0" smtClean="0"/>
              <a:t> se </a:t>
            </a:r>
            <a:r>
              <a:rPr lang="en-US" dirty="0" err="1" smtClean="0"/>
              <a:t>tijekom</a:t>
            </a:r>
            <a:r>
              <a:rPr lang="en-US" dirty="0" smtClean="0"/>
              <a:t> </a:t>
            </a:r>
            <a:r>
              <a:rPr lang="en-US" dirty="0" err="1" smtClean="0"/>
              <a:t>ljudskog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r>
              <a:rPr lang="en-US" dirty="0" smtClean="0"/>
              <a:t> ne </a:t>
            </a:r>
            <a:r>
              <a:rPr lang="en-US" dirty="0" err="1" smtClean="0"/>
              <a:t>mijenja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ostale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Nemogućnost</a:t>
            </a:r>
            <a:r>
              <a:rPr lang="en-US" dirty="0" smtClean="0"/>
              <a:t> </a:t>
            </a:r>
            <a:r>
              <a:rPr lang="en-US" dirty="0" err="1" smtClean="0"/>
              <a:t>promjene</a:t>
            </a:r>
            <a:r>
              <a:rPr lang="en-US" dirty="0" smtClean="0"/>
              <a:t> </a:t>
            </a:r>
            <a:r>
              <a:rPr lang="en-US" dirty="0" err="1" smtClean="0"/>
              <a:t>operacijom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rizika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ošteti</a:t>
            </a:r>
            <a:r>
              <a:rPr lang="en-US" dirty="0" smtClean="0"/>
              <a:t> </a:t>
            </a:r>
            <a:r>
              <a:rPr lang="en-US" dirty="0" err="1" smtClean="0"/>
              <a:t>vid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Fiziološka</a:t>
            </a:r>
            <a:r>
              <a:rPr lang="en-US" dirty="0" smtClean="0"/>
              <a:t> </a:t>
            </a:r>
            <a:r>
              <a:rPr lang="en-US" dirty="0" err="1" smtClean="0"/>
              <a:t>osjetljivost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svjetlost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omogućava</a:t>
            </a:r>
            <a:r>
              <a:rPr lang="en-US" dirty="0" smtClean="0"/>
              <a:t> </a:t>
            </a:r>
            <a:r>
              <a:rPr lang="en-US" dirty="0" err="1" smtClean="0"/>
              <a:t>prirodni</a:t>
            </a:r>
            <a:r>
              <a:rPr lang="en-US" dirty="0" smtClean="0"/>
              <a:t> test </a:t>
            </a:r>
            <a:r>
              <a:rPr lang="en-US" dirty="0" err="1" smtClean="0"/>
              <a:t>protiv</a:t>
            </a:r>
            <a:r>
              <a:rPr lang="en-US" dirty="0" smtClean="0"/>
              <a:t> </a:t>
            </a:r>
            <a:r>
              <a:rPr lang="en-US" dirty="0" err="1" smtClean="0"/>
              <a:t>varke</a:t>
            </a:r>
            <a:r>
              <a:rPr lang="en-US" dirty="0" smtClean="0"/>
              <a:t> (</a:t>
            </a:r>
            <a:r>
              <a:rPr lang="en-US" dirty="0" err="1" smtClean="0"/>
              <a:t>postavljanje</a:t>
            </a:r>
            <a:r>
              <a:rPr lang="en-US" dirty="0" smtClean="0"/>
              <a:t> </a:t>
            </a:r>
            <a:r>
              <a:rPr lang="en-US" dirty="0" err="1" smtClean="0"/>
              <a:t>lažnog</a:t>
            </a:r>
            <a:r>
              <a:rPr lang="en-US" dirty="0" smtClean="0"/>
              <a:t> </a:t>
            </a:r>
            <a:r>
              <a:rPr lang="en-US" dirty="0" err="1" smtClean="0"/>
              <a:t>oka</a:t>
            </a:r>
            <a:r>
              <a:rPr lang="en-US" dirty="0" smtClean="0"/>
              <a:t> </a:t>
            </a:r>
            <a:r>
              <a:rPr lang="en-US" dirty="0" err="1" smtClean="0"/>
              <a:t>umjesto</a:t>
            </a:r>
            <a:r>
              <a:rPr lang="en-US" dirty="0" smtClean="0"/>
              <a:t> </a:t>
            </a:r>
            <a:r>
              <a:rPr lang="en-US" dirty="0" err="1" smtClean="0"/>
              <a:t>pravog</a:t>
            </a:r>
            <a:r>
              <a:rPr lang="en-US" dirty="0" smtClean="0"/>
              <a:t>). 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Zašto dužica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Svako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različite</a:t>
            </a:r>
            <a:r>
              <a:rPr lang="en-US" dirty="0" smtClean="0"/>
              <a:t> </a:t>
            </a:r>
            <a:r>
              <a:rPr lang="en-US" dirty="0" err="1" smtClean="0"/>
              <a:t>strukture</a:t>
            </a:r>
            <a:r>
              <a:rPr lang="en-US" dirty="0" smtClean="0"/>
              <a:t> </a:t>
            </a:r>
            <a:r>
              <a:rPr lang="en-US" dirty="0" err="1" smtClean="0"/>
              <a:t>dužice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Lakoća</a:t>
            </a:r>
            <a:r>
              <a:rPr lang="en-US" dirty="0" smtClean="0"/>
              <a:t> </a:t>
            </a:r>
            <a:r>
              <a:rPr lang="en-US" dirty="0" err="1" smtClean="0"/>
              <a:t>registrovanja</a:t>
            </a:r>
            <a:r>
              <a:rPr lang="en-US" dirty="0" smtClean="0"/>
              <a:t> </a:t>
            </a:r>
            <a:r>
              <a:rPr lang="en-US" dirty="0" err="1" smtClean="0"/>
              <a:t>slike</a:t>
            </a:r>
            <a:r>
              <a:rPr lang="en-US" dirty="0" smtClean="0"/>
              <a:t> </a:t>
            </a:r>
            <a:r>
              <a:rPr lang="en-US" dirty="0" err="1" smtClean="0"/>
              <a:t>dužice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distanci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osobe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fizičkog</a:t>
            </a:r>
            <a:r>
              <a:rPr lang="en-US" dirty="0" smtClean="0"/>
              <a:t> </a:t>
            </a:r>
            <a:r>
              <a:rPr lang="en-US" dirty="0" err="1" smtClean="0"/>
              <a:t>kontakta</a:t>
            </a:r>
            <a:r>
              <a:rPr lang="en-US" dirty="0" smtClean="0"/>
              <a:t>, </a:t>
            </a:r>
            <a:r>
              <a:rPr lang="en-US" dirty="0" err="1" smtClean="0"/>
              <a:t>nenametljivo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moguće</a:t>
            </a:r>
            <a:r>
              <a:rPr lang="en-US" dirty="0" smtClean="0"/>
              <a:t> </a:t>
            </a:r>
            <a:r>
              <a:rPr lang="en-US" dirty="0" err="1" smtClean="0"/>
              <a:t>neupadljivo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Polarna</a:t>
            </a:r>
            <a:r>
              <a:rPr lang="en-US" dirty="0" smtClean="0"/>
              <a:t> </a:t>
            </a:r>
            <a:r>
              <a:rPr lang="en-US" dirty="0" err="1" smtClean="0"/>
              <a:t>geometrija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dozvoljava</a:t>
            </a:r>
            <a:r>
              <a:rPr lang="en-US" dirty="0" smtClean="0"/>
              <a:t> </a:t>
            </a:r>
            <a:r>
              <a:rPr lang="en-US" dirty="0" err="1" smtClean="0"/>
              <a:t>prirodni</a:t>
            </a:r>
            <a:r>
              <a:rPr lang="en-US" dirty="0" smtClean="0"/>
              <a:t> </a:t>
            </a:r>
            <a:r>
              <a:rPr lang="en-US" dirty="0" err="1" smtClean="0"/>
              <a:t>koordinatni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originalne</a:t>
            </a:r>
            <a:r>
              <a:rPr lang="en-US" dirty="0" smtClean="0"/>
              <a:t> </a:t>
            </a:r>
            <a:r>
              <a:rPr lang="en-US" dirty="0" err="1" smtClean="0"/>
              <a:t>koordinate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dobro</a:t>
            </a:r>
            <a:r>
              <a:rPr lang="en-US" dirty="0" smtClean="0"/>
              <a:t> </a:t>
            </a:r>
            <a:r>
              <a:rPr lang="en-US" dirty="0" err="1" smtClean="0"/>
              <a:t>raspoznavanje</a:t>
            </a:r>
            <a:r>
              <a:rPr lang="en-US" dirty="0" smtClean="0"/>
              <a:t> </a:t>
            </a:r>
            <a:r>
              <a:rPr lang="en-US" dirty="0" err="1" smtClean="0"/>
              <a:t>dovoljno</a:t>
            </a:r>
            <a:r>
              <a:rPr lang="en-US" dirty="0" smtClean="0"/>
              <a:t> je 30 - 40 % </a:t>
            </a:r>
            <a:r>
              <a:rPr lang="en-US" dirty="0" err="1" smtClean="0"/>
              <a:t>slike</a:t>
            </a:r>
            <a:r>
              <a:rPr lang="en-US" dirty="0" smtClean="0"/>
              <a:t> </a:t>
            </a:r>
            <a:r>
              <a:rPr lang="en-US" dirty="0" err="1" smtClean="0"/>
              <a:t>dužice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Mala je </a:t>
            </a:r>
            <a:r>
              <a:rPr lang="en-US" dirty="0" err="1" smtClean="0"/>
              <a:t>vjerovatnoća</a:t>
            </a:r>
            <a:r>
              <a:rPr lang="en-US" dirty="0" smtClean="0"/>
              <a:t> </a:t>
            </a:r>
            <a:r>
              <a:rPr lang="en-US" dirty="0" err="1" smtClean="0"/>
              <a:t>lažnog</a:t>
            </a:r>
            <a:r>
              <a:rPr lang="en-US" dirty="0" smtClean="0"/>
              <a:t> </a:t>
            </a:r>
            <a:r>
              <a:rPr lang="en-US" dirty="0" err="1" smtClean="0"/>
              <a:t>prihvatanja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Algoritam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obra</a:t>
            </a:r>
            <a:r>
              <a:rPr lang="sr-Latn-CS" dirty="0" smtClean="0"/>
              <a:t>đ</a:t>
            </a:r>
            <a:r>
              <a:rPr lang="en-US" dirty="0" err="1" smtClean="0"/>
              <a:t>uje</a:t>
            </a:r>
            <a:r>
              <a:rPr lang="en-US" dirty="0" smtClean="0"/>
              <a:t> </a:t>
            </a:r>
            <a:r>
              <a:rPr lang="en-US" dirty="0" err="1" smtClean="0"/>
              <a:t>sliku</a:t>
            </a:r>
            <a:r>
              <a:rPr lang="en-US" dirty="0" smtClean="0"/>
              <a:t> je </a:t>
            </a:r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 smtClean="0"/>
              <a:t>brz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prepoznavanja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8736" t="35961" r="11225" b="23388"/>
          <a:stretch>
            <a:fillRect/>
          </a:stretch>
        </p:blipFill>
        <p:spPr bwMode="auto">
          <a:xfrm>
            <a:off x="457200" y="1371600"/>
            <a:ext cx="8042031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Akvizicija slike oka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Da bi bila upotrebljiva, dužica oka se mora</a:t>
            </a:r>
            <a:r>
              <a:rPr lang="sr-Latn-CS" sz="1800" dirty="0" smtClean="0"/>
              <a:t> </a:t>
            </a:r>
            <a:r>
              <a:rPr lang="en-US" sz="1800" dirty="0" err="1" smtClean="0"/>
              <a:t>fotografi</a:t>
            </a:r>
            <a:r>
              <a:rPr lang="sr-Latn-CS" sz="1800" dirty="0" smtClean="0"/>
              <a:t>sati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udaljenosti</a:t>
            </a:r>
            <a:r>
              <a:rPr lang="en-US" sz="1800" dirty="0" smtClean="0"/>
              <a:t> </a:t>
            </a:r>
            <a:r>
              <a:rPr lang="en-US" sz="1800" dirty="0" err="1" smtClean="0"/>
              <a:t>od</a:t>
            </a:r>
            <a:r>
              <a:rPr lang="en-US" sz="1800" dirty="0" smtClean="0"/>
              <a:t> 10-ak </a:t>
            </a:r>
            <a:r>
              <a:rPr lang="en-US" sz="1800" dirty="0" err="1" smtClean="0"/>
              <a:t>centimetara</a:t>
            </a:r>
            <a:r>
              <a:rPr lang="sr-Latn-CS" sz="1800" dirty="0" smtClean="0"/>
              <a:t> </a:t>
            </a:r>
            <a:r>
              <a:rPr lang="en-US" sz="1800" dirty="0" smtClean="0"/>
              <a:t>do </a:t>
            </a:r>
            <a:r>
              <a:rPr lang="en-US" sz="1800" dirty="0" err="1" smtClean="0"/>
              <a:t>najviše</a:t>
            </a:r>
            <a:r>
              <a:rPr lang="en-US" sz="1800" dirty="0" smtClean="0"/>
              <a:t> </a:t>
            </a:r>
            <a:r>
              <a:rPr lang="en-US" sz="1800" dirty="0" err="1" smtClean="0"/>
              <a:t>jednog</a:t>
            </a:r>
            <a:r>
              <a:rPr lang="en-US" sz="1800" dirty="0" smtClean="0"/>
              <a:t> </a:t>
            </a:r>
            <a:r>
              <a:rPr lang="en-US" sz="1800" dirty="0" err="1" smtClean="0"/>
              <a:t>metra</a:t>
            </a:r>
            <a:r>
              <a:rPr lang="en-US" sz="1800" dirty="0" smtClean="0"/>
              <a:t>.</a:t>
            </a:r>
            <a:endParaRPr lang="sr-Latn-CS" sz="1800" dirty="0" smtClean="0"/>
          </a:p>
          <a:p>
            <a:r>
              <a:rPr lang="pl-PL" sz="1800" dirty="0" smtClean="0"/>
              <a:t>Osoba se mora precizno pozicionirati u odnosu na kameru, </a:t>
            </a:r>
            <a:r>
              <a:rPr lang="it-IT" sz="1800" dirty="0" smtClean="0"/>
              <a:t>dakle nije mogu</a:t>
            </a:r>
            <a:r>
              <a:rPr lang="sr-Latn-CS" sz="1800" dirty="0" smtClean="0"/>
              <a:t>ć</a:t>
            </a:r>
            <a:r>
              <a:rPr lang="it-IT" sz="1800" dirty="0" smtClean="0"/>
              <a:t>e provesti sigurnosni postupak</a:t>
            </a:r>
            <a:r>
              <a:rPr lang="sr-Latn-CS" sz="1800" dirty="0" smtClean="0"/>
              <a:t> </a:t>
            </a:r>
            <a:r>
              <a:rPr lang="en-US" sz="1800" dirty="0" err="1" smtClean="0"/>
              <a:t>bez</a:t>
            </a:r>
            <a:r>
              <a:rPr lang="en-US" sz="1800" dirty="0" smtClean="0"/>
              <a:t> s</a:t>
            </a:r>
            <a:r>
              <a:rPr lang="sr-Latn-CS" sz="1800" dirty="0" smtClean="0"/>
              <a:t>a</a:t>
            </a:r>
            <a:r>
              <a:rPr lang="en-US" sz="1800" dirty="0" err="1" smtClean="0"/>
              <a:t>radnje</a:t>
            </a:r>
            <a:r>
              <a:rPr lang="en-US" sz="1800" dirty="0" smtClean="0"/>
              <a:t> </a:t>
            </a:r>
            <a:r>
              <a:rPr lang="en-US" sz="1800" dirty="0" err="1" smtClean="0"/>
              <a:t>subjekta</a:t>
            </a:r>
            <a:r>
              <a:rPr lang="en-US" sz="1800" dirty="0" smtClean="0"/>
              <a:t>.</a:t>
            </a:r>
            <a:endParaRPr lang="sr-Latn-CS" sz="1800" dirty="0" smtClean="0"/>
          </a:p>
          <a:p>
            <a:endParaRPr lang="sr-Latn-CS" dirty="0" smtClean="0"/>
          </a:p>
          <a:p>
            <a:endParaRPr lang="sr-Latn-CS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971800"/>
            <a:ext cx="3131879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1282</TotalTime>
  <Words>3493</Words>
  <Application>Microsoft Office PowerPoint</Application>
  <PresentationFormat>On-screen Show (4:3)</PresentationFormat>
  <Paragraphs>177</Paragraphs>
  <Slides>35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Oriel</vt:lpstr>
      <vt:lpstr>Biometrijsko prepoznavanje na osnovu slike dužice oka  </vt:lpstr>
      <vt:lpstr>Uvod u biometrijsko prepoznavanje</vt:lpstr>
      <vt:lpstr>Uvod u biometrijsko prepoznavanje</vt:lpstr>
      <vt:lpstr>Uvod u biometrijsko prepoznavanje</vt:lpstr>
      <vt:lpstr>Uvod u biometrijsko prepoznavanje</vt:lpstr>
      <vt:lpstr>Zašto dužica?</vt:lpstr>
      <vt:lpstr>Zašto dužica?</vt:lpstr>
      <vt:lpstr>Postupak prepoznavanja</vt:lpstr>
      <vt:lpstr>Akvizicija slike oka</vt:lpstr>
      <vt:lpstr>Akvizicija slike oka</vt:lpstr>
      <vt:lpstr>Segmentacija dužice oka</vt:lpstr>
      <vt:lpstr>Segmentacija dužice oka</vt:lpstr>
      <vt:lpstr>Segmentacija dužice oka</vt:lpstr>
      <vt:lpstr>Segmentacija dužice oka</vt:lpstr>
      <vt:lpstr>Segmentacija dužice oka</vt:lpstr>
      <vt:lpstr>Primjeri neuspjele segmentacije</vt:lpstr>
      <vt:lpstr>Normalizacija</vt:lpstr>
      <vt:lpstr>Normalizacija</vt:lpstr>
      <vt:lpstr>Normalizacija</vt:lpstr>
      <vt:lpstr>Normalizacija</vt:lpstr>
      <vt:lpstr>Normalizacija</vt:lpstr>
      <vt:lpstr>Normalizacija</vt:lpstr>
      <vt:lpstr>Filtriranje</vt:lpstr>
      <vt:lpstr>Kodovanje</vt:lpstr>
      <vt:lpstr>Kodiranje</vt:lpstr>
      <vt:lpstr>Kodiranje</vt:lpstr>
      <vt:lpstr>Poređenje uzoraka</vt:lpstr>
      <vt:lpstr>Poređenje uzoraka</vt:lpstr>
      <vt:lpstr>Poređenje uzoraka</vt:lpstr>
      <vt:lpstr>Statistička evaluacija</vt:lpstr>
      <vt:lpstr>Statistička evaluacija</vt:lpstr>
      <vt:lpstr>Statistička evaluacija</vt:lpstr>
      <vt:lpstr>Zaključak</vt:lpstr>
      <vt:lpstr>Zaključak</vt:lpstr>
      <vt:lpstr>Hvala na pažnji!</vt:lpstr>
    </vt:vector>
  </TitlesOfParts>
  <Company>etfbl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Jasmina Smailovic</dc:creator>
  <cp:lastModifiedBy>Jasmina</cp:lastModifiedBy>
  <cp:revision>97</cp:revision>
  <dcterms:created xsi:type="dcterms:W3CDTF">2009-11-21T11:16:19Z</dcterms:created>
  <dcterms:modified xsi:type="dcterms:W3CDTF">2009-12-22T07:43:13Z</dcterms:modified>
</cp:coreProperties>
</file>